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20" r:id="rId5"/>
    <p:sldId id="345" r:id="rId6"/>
    <p:sldId id="344" r:id="rId7"/>
    <p:sldId id="348" r:id="rId8"/>
    <p:sldId id="347" r:id="rId9"/>
    <p:sldId id="346" r:id="rId10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210"/>
        <p:guide pos="2876"/>
        <p:guide pos="208"/>
        <p:guide pos="1515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control" Target="../activeX/activeX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3.bin"/><Relationship Id="rId3" Type="http://schemas.openxmlformats.org/officeDocument/2006/relationships/image" Target="../media/image12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wmf"/><Relationship Id="rId1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13150" y="3573145"/>
            <a:ext cx="545846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单作用叶片泵结构和工作原理</a:t>
            </a:r>
            <a:endParaRPr lang="zh-CN" altLang="zh-CN" sz="3600" b="1">
              <a:latin typeface="+mn-ea"/>
              <a:sym typeface="+mn-ea"/>
            </a:endParaRPr>
          </a:p>
        </p:txBody>
      </p:sp>
      <p:pic>
        <p:nvPicPr>
          <p:cNvPr id="2" name="图片 1" descr="63597526989576076935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" y="2688590"/>
            <a:ext cx="3465830" cy="26142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叶片泵的分类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95186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单作用叶片泵结构和工作原理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fontAlgn="auto"/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795" name="Rectangle 3"/>
          <p:cNvSpPr/>
          <p:nvPr/>
        </p:nvSpPr>
        <p:spPr>
          <a:xfrm>
            <a:off x="1541780" y="3764915"/>
            <a:ext cx="6764655" cy="166116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叶片泵优点：输出流量 均匀、脉动小、噪声低、体积小。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叶片泵缺点：自吸性能差、对油液污染敏感、结构较复杂。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796" name="Rectangle 4"/>
          <p:cNvSpPr/>
          <p:nvPr/>
        </p:nvSpPr>
        <p:spPr>
          <a:xfrm>
            <a:off x="1831340" y="2100580"/>
            <a:ext cx="1066800" cy="533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分类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3797" name="Object 2"/>
          <p:cNvGraphicFramePr/>
          <p:nvPr/>
        </p:nvGraphicFramePr>
        <p:xfrm>
          <a:off x="2440940" y="1764665"/>
          <a:ext cx="4572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114300" imgH="202565" progId="Equation.3">
                  <p:embed/>
                </p:oleObj>
              </mc:Choice>
              <mc:Fallback>
                <p:oleObj name="" r:id="rId1" imgW="114300" imgH="202565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40940" y="1764665"/>
                        <a:ext cx="457200" cy="1066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Rectangle 6"/>
          <p:cNvSpPr/>
          <p:nvPr/>
        </p:nvSpPr>
        <p:spPr>
          <a:xfrm>
            <a:off x="2974340" y="1688465"/>
            <a:ext cx="1854835" cy="533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单作用叶片泵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799" name="Rectangle 7"/>
          <p:cNvSpPr/>
          <p:nvPr/>
        </p:nvSpPr>
        <p:spPr>
          <a:xfrm>
            <a:off x="2974340" y="2298065"/>
            <a:ext cx="1916430" cy="533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双作用叶片泵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0" name="Rectangle 8"/>
          <p:cNvSpPr/>
          <p:nvPr/>
        </p:nvSpPr>
        <p:spPr>
          <a:xfrm>
            <a:off x="4735830" y="1688465"/>
            <a:ext cx="2667000" cy="533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每转排油一次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1" name="Rectangle 9"/>
          <p:cNvSpPr/>
          <p:nvPr/>
        </p:nvSpPr>
        <p:spPr>
          <a:xfrm>
            <a:off x="4735830" y="2298065"/>
            <a:ext cx="2895600" cy="533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每转排油两次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79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79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80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80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795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charRg st="50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795">
                                            <p:txEl>
                                              <p:charRg st="50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  <p:bldP spid="33796" grpId="0" build="p"/>
      <p:bldP spid="33798" grpId="0" build="p"/>
      <p:bldP spid="33799" grpId="0" build="p"/>
      <p:bldP spid="33800" grpId="0" build="p"/>
      <p:bldP spid="3380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单作用叶片泵的工作原理</a:t>
            </a:r>
            <a:endParaRPr lang="zh-CN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95186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单作用叶片泵结构和工作原理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fontAlgn="auto"/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90345" y="4637405"/>
            <a:ext cx="690181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密封工作腔（转子、定子、叶片、配油盘组成）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吸油过程：叶片伸出→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 ↑ → p ↓ →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吸油；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排油过程：叶片缩回→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 ↓ → p ↑ →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排油。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旋转一周，完成一次吸油，一次排油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单作用泵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径向力不平衡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非平衡式叶片泵  （一个吸油区，一个排油区）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6" name="" r:id="rId1" imgW="4962525" imgH="3103245"/>
        </mc:Choice>
        <mc:Fallback>
          <p:control name="" r:id="rId1" imgW="4962525" imgH="3103245">
            <p:pic>
              <p:nvPicPr>
                <p:cNvPr id="0" name="Host Control  5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642745" y="1470660"/>
                  <a:ext cx="4962525" cy="3103245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单作用叶片泵结构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95186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单作用叶片泵结构和工作原理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fontAlgn="auto"/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822" name="Picture 6" descr="原单作用叶片泵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0265" y="2183130"/>
            <a:ext cx="5285740" cy="33928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1" name="Rectangle 5"/>
          <p:cNvSpPr/>
          <p:nvPr/>
        </p:nvSpPr>
        <p:spPr>
          <a:xfrm>
            <a:off x="4668520" y="4833620"/>
            <a:ext cx="4333240" cy="198183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0" fontAlgn="auto">
              <a:spcBef>
                <a:spcPts val="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特点：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solidFill>
                  <a:schemeClr val="fol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定子和转子偏心；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solidFill>
                  <a:schemeClr val="fol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定子内曲线是圆；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solidFill>
                  <a:schemeClr val="fol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配油盘有二个月牙形窗口。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solidFill>
                  <a:schemeClr val="fol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●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叶片靠离心力伸出。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1292860" y="1657985"/>
            <a:ext cx="6847840" cy="52514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0" fontAlgn="auto">
              <a:spcBef>
                <a:spcPts val="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结构包括：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转子、定子、叶片、配油盘、壳体、端盖等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0" fontAlgn="auto">
              <a:spcBef>
                <a:spcPts val="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ldLvl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单作用叶片泵结构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95186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单作用叶片泵结构和工作原理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fontAlgn="auto"/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3460" y="4261485"/>
            <a:ext cx="3928745" cy="20021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60" y="2018665"/>
            <a:ext cx="5071745" cy="21329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0" y="2018665"/>
            <a:ext cx="2554605" cy="21329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排量和流量公式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95186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单作用叶片泵结构和工作原理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fontAlgn="auto"/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869" name="Picture 5" descr="单作用叶片泵流量计算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94605" y="1163955"/>
            <a:ext cx="3733800" cy="3333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1" name="Rectangle 3"/>
          <p:cNvSpPr/>
          <p:nvPr/>
        </p:nvSpPr>
        <p:spPr>
          <a:xfrm>
            <a:off x="1983105" y="3226435"/>
            <a:ext cx="3352800" cy="1630045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t">
            <a:spAutoFit/>
          </a:bodyPr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式中：</a:t>
            </a:r>
            <a:r>
              <a:rPr lang="en-US" altLang="zh-CN" sz="2000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叶片宽度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000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 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偏心距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000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定子内径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n-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转速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nv-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容积效率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892" name="Rectangle 4"/>
          <p:cNvSpPr/>
          <p:nvPr/>
        </p:nvSpPr>
        <p:spPr>
          <a:xfrm>
            <a:off x="992505" y="1931035"/>
            <a:ext cx="1143000" cy="39878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t">
            <a:spAutoFit/>
          </a:bodyPr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排量：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893" name="Rectangle 5"/>
          <p:cNvSpPr/>
          <p:nvPr/>
        </p:nvSpPr>
        <p:spPr>
          <a:xfrm>
            <a:off x="992505" y="2616835"/>
            <a:ext cx="2286000" cy="39878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t">
            <a:spAutoFit/>
          </a:bodyPr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流量：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7894" name="Object 2"/>
          <p:cNvGraphicFramePr/>
          <p:nvPr/>
        </p:nvGraphicFramePr>
        <p:xfrm>
          <a:off x="2030730" y="2616835"/>
          <a:ext cx="23241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2" imgW="1002665" imgH="228600" progId="Equation.3">
                  <p:embed/>
                </p:oleObj>
              </mc:Choice>
              <mc:Fallback>
                <p:oleObj name="" r:id="rId2" imgW="1002665" imgH="228600" progId="Equation.3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30730" y="2616835"/>
                        <a:ext cx="2324100" cy="485775"/>
                      </a:xfrm>
                      <a:prstGeom prst="rect">
                        <a:avLst/>
                      </a:prstGeom>
                      <a:noFill/>
                      <a:ln w="19050" cap="flat" cmpd="sng">
                        <a:solidFill>
                          <a:schemeClr val="hlink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5" name="Object 3"/>
          <p:cNvGraphicFramePr/>
          <p:nvPr/>
        </p:nvGraphicFramePr>
        <p:xfrm>
          <a:off x="2059305" y="2007235"/>
          <a:ext cx="185578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4" imgW="799465" imgH="203200" progId="Equation.3">
                  <p:embed/>
                </p:oleObj>
              </mc:Choice>
              <mc:Fallback>
                <p:oleObj name="" r:id="rId4" imgW="799465" imgH="203200" progId="Equation.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59305" y="2007235"/>
                        <a:ext cx="1855788" cy="431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12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891">
                                            <p:txEl>
                                              <p:charRg st="12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charRg st="26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891">
                                            <p:txEl>
                                              <p:charRg st="26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流量脉动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951865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单作用叶片泵结构和工作原理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fontAlgn="auto"/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15" name="Rectangle 3"/>
          <p:cNvSpPr/>
          <p:nvPr/>
        </p:nvSpPr>
        <p:spPr>
          <a:xfrm>
            <a:off x="1371600" y="2590800"/>
            <a:ext cx="1981200" cy="39878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t">
            <a:spAutoFit/>
          </a:bodyPr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流量脉动：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8916" name="Object 2"/>
          <p:cNvGraphicFramePr/>
          <p:nvPr/>
        </p:nvGraphicFramePr>
        <p:xfrm>
          <a:off x="3200400" y="2057400"/>
          <a:ext cx="1797050" cy="173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774065" imgH="812165" progId="Equation.3">
                  <p:embed/>
                </p:oleObj>
              </mc:Choice>
              <mc:Fallback>
                <p:oleObj name="" r:id="rId1" imgW="774065" imgH="812165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200400" y="2057400"/>
                        <a:ext cx="1797050" cy="1739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7" name="Rectangle 5"/>
          <p:cNvSpPr/>
          <p:nvPr/>
        </p:nvSpPr>
        <p:spPr>
          <a:xfrm>
            <a:off x="5334000" y="2286000"/>
            <a:ext cx="1638300" cy="39878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t">
            <a:spAutoFit/>
          </a:bodyPr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奇数叶片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18" name="Rectangle 6"/>
          <p:cNvSpPr/>
          <p:nvPr/>
        </p:nvSpPr>
        <p:spPr>
          <a:xfrm>
            <a:off x="5334000" y="3124200"/>
            <a:ext cx="1638300" cy="39878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t">
            <a:spAutoFit/>
          </a:bodyPr>
          <a:p>
            <a:pPr eaLnBrk="0" hangingPunct="0"/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偶数叶片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19" name="Rectangle 7"/>
          <p:cNvSpPr/>
          <p:nvPr/>
        </p:nvSpPr>
        <p:spPr>
          <a:xfrm>
            <a:off x="1295400" y="3886200"/>
            <a:ext cx="5410200" cy="1600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609600" indent="-609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结论：</a:t>
            </a:r>
            <a:r>
              <a:rPr lang="en-US" altLang="zh-CN" sz="2000" err="1">
                <a:latin typeface="微软雅黑" panose="020B0503020204020204" pitchFamily="34" charset="-122"/>
                <a:ea typeface="微软雅黑" panose="020B0503020204020204" pitchFamily="34" charset="-122"/>
              </a:rPr>
              <a:t>z↑,</a:t>
            </a:r>
            <a:r>
              <a:rPr lang="en-US" altLang="zh-CN" sz="2000" i="1" err="1">
                <a:latin typeface="微软雅黑" panose="020B0503020204020204" pitchFamily="34" charset="-122"/>
                <a:ea typeface="微软雅黑" panose="020B0503020204020204" pitchFamily="34" charset="-122"/>
              </a:rPr>
              <a:t>σ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↓.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09600" indent="-609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奇数比偶数时</a:t>
            </a:r>
            <a:r>
              <a:rPr lang="en-US" altLang="zh-CN" sz="2000" i="1">
                <a:latin typeface="微软雅黑" panose="020B0503020204020204" pitchFamily="34" charset="-122"/>
                <a:ea typeface="微软雅黑" panose="020B0503020204020204" pitchFamily="34" charset="-122"/>
              </a:rPr>
              <a:t>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09600" indent="-609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一般取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z = 13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片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  <p:bldP spid="38917" grpId="0"/>
      <p:bldP spid="38918" grpId="0"/>
      <p:bldP spid="38919" grpId="0"/>
    </p:bld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530</Words>
  <Application>WPS 演示</Application>
  <PresentationFormat>全屏显示(16:9)</PresentationFormat>
  <Paragraphs>80</Paragraphs>
  <Slides>7</Slides>
  <Notes>36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Arial Unicode MS</vt:lpstr>
      <vt:lpstr>Calibri</vt:lpstr>
      <vt:lpstr>第一PPT，www.1ppt.com​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Faith2</cp:lastModifiedBy>
  <cp:revision>160</cp:revision>
  <dcterms:created xsi:type="dcterms:W3CDTF">2014-08-23T07:50:00Z</dcterms:created>
  <dcterms:modified xsi:type="dcterms:W3CDTF">2017-11-28T02:48:56Z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