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5" r:id="rId5"/>
    <p:sldId id="320" r:id="rId6"/>
    <p:sldId id="346" r:id="rId7"/>
    <p:sldId id="349" r:id="rId8"/>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87" d="100"/>
          <a:sy n="87" d="100"/>
        </p:scale>
        <p:origin x="1404" y="60"/>
      </p:cViewPr>
      <p:guideLst>
        <p:guide orient="horz" pos="2210"/>
        <p:guide pos="2876"/>
        <p:guide pos="208"/>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GIF"/></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8.GIF"/><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image" Target="../media/image5.GIF"/></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10.wmf"/><Relationship Id="rId2" Type="http://schemas.openxmlformats.org/officeDocument/2006/relationships/control" Target="../activeX/activeX1.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11.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62350" y="3573145"/>
            <a:ext cx="5085715" cy="645160"/>
          </a:xfrm>
          <a:prstGeom prst="rect">
            <a:avLst/>
          </a:prstGeom>
          <a:noFill/>
        </p:spPr>
        <p:txBody>
          <a:bodyPr wrap="square" rtlCol="0" anchor="t">
            <a:spAutoFit/>
          </a:bodyPr>
          <a:lstStyle/>
          <a:p>
            <a:pPr algn="ctr" fontAlgn="auto"/>
            <a:r>
              <a:rPr lang="zh-CN" altLang="zh-CN" sz="3600" b="1">
                <a:latin typeface="+mn-ea"/>
                <a:sym typeface="+mn-ea"/>
              </a:rPr>
              <a:t>空气压缩机</a:t>
            </a:r>
            <a:endParaRPr lang="zh-CN" altLang="zh-CN" sz="3600" b="1">
              <a:latin typeface="+mn-ea"/>
              <a:sym typeface="+mn-ea"/>
            </a:endParaRPr>
          </a:p>
        </p:txBody>
      </p:sp>
      <p:pic>
        <p:nvPicPr>
          <p:cNvPr id="4" name="图片 3" descr="空压机1"/>
          <p:cNvPicPr>
            <a:picLocks noChangeAspect="1"/>
          </p:cNvPicPr>
          <p:nvPr/>
        </p:nvPicPr>
        <p:blipFill>
          <a:blip r:embed="rId1"/>
          <a:stretch>
            <a:fillRect/>
          </a:stretch>
        </p:blipFill>
        <p:spPr>
          <a:xfrm>
            <a:off x="50800" y="2596515"/>
            <a:ext cx="2921635" cy="27527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mc:Choice>
    <mc:Fallback>
      <p:transition spd="med"/>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lstStyle/>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1</a:t>
            </a:r>
            <a:r>
              <a:rPr lang="zh-CN" altLang="en-US" sz="2400" b="1" dirty="0">
                <a:solidFill>
                  <a:schemeClr val="tx1"/>
                </a:solidFill>
                <a:latin typeface="微软雅黑" panose="020B0503020204020204" pitchFamily="34" charset="-122"/>
                <a:ea typeface="宋体" panose="02010600030101010101" pitchFamily="2" charset="-122"/>
              </a:rPr>
              <a:t>、分类</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4" name="正文"/>
          <p:cNvSpPr txBox="1"/>
          <p:nvPr/>
        </p:nvSpPr>
        <p:spPr>
          <a:xfrm>
            <a:off x="932180" y="1407160"/>
            <a:ext cx="7488555" cy="1938020"/>
          </a:xfrm>
          <a:prstGeom prst="rect">
            <a:avLst/>
          </a:prstGeom>
          <a:noFill/>
        </p:spPr>
        <p:txBody>
          <a:bodyPr wrap="square" rtlCol="0">
            <a:spAutoFit/>
          </a:bodyPr>
          <a:lstStyle/>
          <a:p>
            <a:pPr marL="342900" indent="-342900" fontAlgn="auto">
              <a:lnSpc>
                <a:spcPct val="120000"/>
              </a:lnSpc>
              <a:buFont typeface="Wingdings" panose="05000000000000000000" charset="0"/>
              <a:buChar char=""/>
            </a:pPr>
            <a:r>
              <a:rPr lang="zh-CN" sz="2000" dirty="0">
                <a:latin typeface="微软雅黑" panose="020B0503020204020204" pitchFamily="34" charset="-122"/>
                <a:ea typeface="微软雅黑" panose="020B0503020204020204" pitchFamily="34" charset="-122"/>
                <a:sym typeface="+mn-ea"/>
              </a:rPr>
              <a:t>空气压缩机的种类很多，按照工作原理的不同，可分为容积式和动力式两大类。在气压传动中，多采用容积式空气压缩机。</a:t>
            </a:r>
            <a:endParaRPr lang="zh-CN" sz="2000" dirty="0">
              <a:latin typeface="微软雅黑" panose="020B0503020204020204" pitchFamily="34" charset="-122"/>
              <a:ea typeface="微软雅黑" panose="020B0503020204020204" pitchFamily="34" charset="-122"/>
              <a:sym typeface="+mn-ea"/>
            </a:endParaRPr>
          </a:p>
          <a:p>
            <a:pPr marL="342900" indent="-342900" fontAlgn="auto">
              <a:lnSpc>
                <a:spcPct val="120000"/>
              </a:lnSpc>
              <a:buFont typeface="Wingdings" panose="05000000000000000000" charset="0"/>
              <a:buChar char=""/>
            </a:pPr>
            <a:r>
              <a:rPr lang="zh-CN" sz="2000" dirty="0">
                <a:latin typeface="微软雅黑" panose="020B0503020204020204" pitchFamily="34" charset="-122"/>
                <a:ea typeface="微软雅黑" panose="020B0503020204020204" pitchFamily="34" charset="-122"/>
                <a:sym typeface="+mn-ea"/>
              </a:rPr>
              <a:t>按照结构的不同，容积式空气压缩机可分为往复式和旋转式，往复式细分为活塞式和膜片式；旋转式细分为叶片式、螺杆式和涡旋式，其中，最常用的是活塞式空气压缩机。</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5" name="图片 4" descr="叶片式空压机"/>
          <p:cNvPicPr>
            <a:picLocks noChangeAspect="1"/>
          </p:cNvPicPr>
          <p:nvPr/>
        </p:nvPicPr>
        <p:blipFill>
          <a:blip r:embed="rId1"/>
          <a:stretch>
            <a:fillRect/>
          </a:stretch>
        </p:blipFill>
        <p:spPr>
          <a:xfrm>
            <a:off x="3364230" y="3937635"/>
            <a:ext cx="2802890" cy="2135505"/>
          </a:xfrm>
          <a:prstGeom prst="rect">
            <a:avLst/>
          </a:prstGeom>
        </p:spPr>
      </p:pic>
      <p:pic>
        <p:nvPicPr>
          <p:cNvPr id="6" name="图片 5" descr="螺杆式空压机"/>
          <p:cNvPicPr>
            <a:picLocks noChangeAspect="1"/>
          </p:cNvPicPr>
          <p:nvPr/>
        </p:nvPicPr>
        <p:blipFill>
          <a:blip r:embed="rId2"/>
          <a:stretch>
            <a:fillRect/>
          </a:stretch>
        </p:blipFill>
        <p:spPr>
          <a:xfrm>
            <a:off x="6167120" y="3818255"/>
            <a:ext cx="2959735" cy="2254885"/>
          </a:xfrm>
          <a:prstGeom prst="rect">
            <a:avLst/>
          </a:prstGeom>
        </p:spPr>
      </p:pic>
      <p:pic>
        <p:nvPicPr>
          <p:cNvPr id="7" name="图片 6" descr="单级活塞式空压机"/>
          <p:cNvPicPr>
            <a:picLocks noChangeAspect="1"/>
          </p:cNvPicPr>
          <p:nvPr/>
        </p:nvPicPr>
        <p:blipFill>
          <a:blip r:embed="rId3"/>
          <a:stretch>
            <a:fillRect/>
          </a:stretch>
        </p:blipFill>
        <p:spPr>
          <a:xfrm>
            <a:off x="1006475" y="3345180"/>
            <a:ext cx="2357755" cy="1796415"/>
          </a:xfrm>
          <a:prstGeom prst="rect">
            <a:avLst/>
          </a:prstGeom>
        </p:spPr>
      </p:pic>
      <p:pic>
        <p:nvPicPr>
          <p:cNvPr id="8" name="图片 7" descr="两级活塞式空压机"/>
          <p:cNvPicPr>
            <a:picLocks noChangeAspect="1"/>
          </p:cNvPicPr>
          <p:nvPr/>
        </p:nvPicPr>
        <p:blipFill>
          <a:blip r:embed="rId4"/>
          <a:stretch>
            <a:fillRect/>
          </a:stretch>
        </p:blipFill>
        <p:spPr>
          <a:xfrm>
            <a:off x="1018540" y="5141595"/>
            <a:ext cx="2345690" cy="17868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lstStyle/>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宋体" panose="02010600030101010101" pitchFamily="2" charset="-122"/>
              </a:rPr>
              <a:t>、工作原理</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4" name="正文"/>
          <p:cNvSpPr txBox="1"/>
          <p:nvPr/>
        </p:nvSpPr>
        <p:spPr>
          <a:xfrm>
            <a:off x="1216025" y="1378585"/>
            <a:ext cx="7488555" cy="1198880"/>
          </a:xfrm>
          <a:prstGeom prst="rect">
            <a:avLst/>
          </a:prstGeom>
          <a:noFill/>
        </p:spPr>
        <p:txBody>
          <a:bodyPr wrap="square" rtlCol="0">
            <a:spAutoFit/>
          </a:bodyPr>
          <a:lstStyle/>
          <a:p>
            <a:pPr indent="0" fontAlgn="auto">
              <a:lnSpc>
                <a:spcPct val="120000"/>
              </a:lnSpc>
            </a:pPr>
            <a:r>
              <a:rPr lang="zh-CN" sz="2000" dirty="0">
                <a:latin typeface="微软雅黑" panose="020B0503020204020204" pitchFamily="34" charset="-122"/>
                <a:ea typeface="微软雅黑" panose="020B0503020204020204" pitchFamily="34" charset="-122"/>
                <a:sym typeface="+mn-ea"/>
              </a:rPr>
              <a:t>卧式空气压缩机的工作原理如图所示，通过曲柄滑块机构使活塞作往复直线运动，使气缸内容积的大小发生周期性的变化，从而实现对空气的吸入、压缩和排气过程。</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557062" name="Picture 7"/>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3182" y="2724468"/>
            <a:ext cx="8075612" cy="2546350"/>
          </a:xfrm>
          <a:prstGeom prst="rect">
            <a:avLst/>
          </a:prstGeom>
          <a:noFill/>
          <a:ln w="9525">
            <a:noFill/>
          </a:ln>
        </p:spPr>
      </p:pic>
      <p:sp>
        <p:nvSpPr>
          <p:cNvPr id="6" name="文本框 5"/>
          <p:cNvSpPr txBox="1"/>
          <p:nvPr/>
        </p:nvSpPr>
        <p:spPr>
          <a:xfrm>
            <a:off x="1117600" y="5734050"/>
            <a:ext cx="7489825" cy="645160"/>
          </a:xfrm>
          <a:prstGeom prst="rect">
            <a:avLst/>
          </a:prstGeom>
          <a:noFill/>
        </p:spPr>
        <p:txBody>
          <a:bodyPr wrap="square" rtlCol="0" anchor="t">
            <a:spAutoFit/>
          </a:bodyPr>
          <a:p>
            <a:pPr algn="ctr" eaLnBrk="0" hangingPunct="0"/>
            <a:r>
              <a:rPr lang="en-US" altLang="zh-CN" dirty="0">
                <a:latin typeface="宋体" panose="02010600030101010101" pitchFamily="2" charset="-122"/>
                <a:cs typeface="Times New Roman" panose="02020603050405020304" pitchFamily="18" charset="0"/>
                <a:sym typeface="+mn-ea"/>
              </a:rPr>
              <a:t>1</a:t>
            </a:r>
            <a:r>
              <a:rPr lang="zh-CN" altLang="en-US" dirty="0">
                <a:latin typeface="宋体" panose="02010600030101010101" pitchFamily="2" charset="-122"/>
                <a:cs typeface="Times New Roman" panose="02020603050405020304" pitchFamily="18" charset="0"/>
                <a:sym typeface="+mn-ea"/>
              </a:rPr>
              <a:t>－排气阀  </a:t>
            </a:r>
            <a:r>
              <a:rPr lang="en-US" altLang="zh-CN" dirty="0">
                <a:latin typeface="宋体" panose="02010600030101010101" pitchFamily="2" charset="-122"/>
                <a:cs typeface="Times New Roman" panose="02020603050405020304" pitchFamily="18" charset="0"/>
                <a:sym typeface="+mn-ea"/>
              </a:rPr>
              <a:t>2</a:t>
            </a:r>
            <a:r>
              <a:rPr lang="zh-CN" altLang="en-US" dirty="0">
                <a:latin typeface="宋体" panose="02010600030101010101" pitchFamily="2" charset="-122"/>
                <a:cs typeface="Times New Roman" panose="02020603050405020304" pitchFamily="18" charset="0"/>
                <a:sym typeface="+mn-ea"/>
              </a:rPr>
              <a:t>－气缸  </a:t>
            </a:r>
            <a:r>
              <a:rPr lang="en-US" altLang="zh-CN" dirty="0">
                <a:latin typeface="宋体" panose="02010600030101010101" pitchFamily="2" charset="-122"/>
                <a:cs typeface="Times New Roman" panose="02020603050405020304" pitchFamily="18" charset="0"/>
                <a:sym typeface="+mn-ea"/>
              </a:rPr>
              <a:t>3</a:t>
            </a:r>
            <a:r>
              <a:rPr lang="zh-CN" altLang="en-US" dirty="0">
                <a:latin typeface="宋体" panose="02010600030101010101" pitchFamily="2" charset="-122"/>
                <a:cs typeface="Times New Roman" panose="02020603050405020304" pitchFamily="18" charset="0"/>
                <a:sym typeface="+mn-ea"/>
              </a:rPr>
              <a:t>－活塞</a:t>
            </a:r>
            <a:endParaRPr lang="zh-CN" altLang="en-US" b="0" dirty="0">
              <a:latin typeface="宋体" panose="02010600030101010101" pitchFamily="2" charset="-122"/>
              <a:cs typeface="Times New Roman" panose="02020603050405020304" pitchFamily="18" charset="0"/>
            </a:endParaRPr>
          </a:p>
          <a:p>
            <a:pPr algn="ctr" eaLnBrk="0" hangingPunct="0"/>
            <a:r>
              <a:rPr lang="en-US" altLang="zh-CN" dirty="0">
                <a:latin typeface="宋体" panose="02010600030101010101" pitchFamily="2" charset="-122"/>
                <a:cs typeface="Times New Roman" panose="02020603050405020304" pitchFamily="18" charset="0"/>
                <a:sym typeface="+mn-ea"/>
              </a:rPr>
              <a:t>4</a:t>
            </a:r>
            <a:r>
              <a:rPr lang="zh-CN" altLang="en-US" dirty="0">
                <a:latin typeface="宋体" panose="02010600030101010101" pitchFamily="2" charset="-122"/>
                <a:cs typeface="Times New Roman" panose="02020603050405020304" pitchFamily="18" charset="0"/>
                <a:sym typeface="+mn-ea"/>
              </a:rPr>
              <a:t>－活塞杆  </a:t>
            </a:r>
            <a:r>
              <a:rPr lang="en-US" altLang="zh-CN" dirty="0">
                <a:latin typeface="宋体" panose="02010600030101010101" pitchFamily="2" charset="-122"/>
                <a:cs typeface="Times New Roman" panose="02020603050405020304" pitchFamily="18" charset="0"/>
                <a:sym typeface="+mn-ea"/>
              </a:rPr>
              <a:t>5</a:t>
            </a:r>
            <a:r>
              <a:rPr lang="zh-CN" altLang="en-US" dirty="0">
                <a:latin typeface="宋体" panose="02010600030101010101" pitchFamily="2" charset="-122"/>
                <a:cs typeface="Times New Roman" panose="02020603050405020304" pitchFamily="18" charset="0"/>
                <a:sym typeface="+mn-ea"/>
              </a:rPr>
              <a:t>、</a:t>
            </a:r>
            <a:r>
              <a:rPr lang="en-US" altLang="zh-CN" dirty="0">
                <a:latin typeface="宋体" panose="02010600030101010101" pitchFamily="2" charset="-122"/>
                <a:cs typeface="Times New Roman" panose="02020603050405020304" pitchFamily="18" charset="0"/>
                <a:sym typeface="+mn-ea"/>
              </a:rPr>
              <a:t>6</a:t>
            </a:r>
            <a:r>
              <a:rPr lang="zh-CN" altLang="en-US" dirty="0">
                <a:latin typeface="宋体" panose="02010600030101010101" pitchFamily="2" charset="-122"/>
                <a:cs typeface="Times New Roman" panose="02020603050405020304" pitchFamily="18" charset="0"/>
                <a:sym typeface="+mn-ea"/>
              </a:rPr>
              <a:t>－十字头与滑道  </a:t>
            </a:r>
            <a:r>
              <a:rPr lang="en-US" altLang="zh-CN" dirty="0">
                <a:latin typeface="宋体" panose="02010600030101010101" pitchFamily="2" charset="-122"/>
                <a:cs typeface="Times New Roman" panose="02020603050405020304" pitchFamily="18" charset="0"/>
                <a:sym typeface="+mn-ea"/>
              </a:rPr>
              <a:t>7</a:t>
            </a:r>
            <a:r>
              <a:rPr lang="zh-CN" altLang="en-US" dirty="0">
                <a:latin typeface="宋体" panose="02010600030101010101" pitchFamily="2" charset="-122"/>
                <a:cs typeface="Times New Roman" panose="02020603050405020304" pitchFamily="18" charset="0"/>
                <a:sym typeface="+mn-ea"/>
              </a:rPr>
              <a:t>－连杆  </a:t>
            </a:r>
            <a:r>
              <a:rPr lang="en-US" altLang="zh-CN" dirty="0">
                <a:latin typeface="宋体" panose="02010600030101010101" pitchFamily="2" charset="-122"/>
                <a:cs typeface="Times New Roman" panose="02020603050405020304" pitchFamily="18" charset="0"/>
                <a:sym typeface="+mn-ea"/>
              </a:rPr>
              <a:t>8</a:t>
            </a:r>
            <a:r>
              <a:rPr lang="zh-CN" altLang="en-US" dirty="0">
                <a:latin typeface="宋体" panose="02010600030101010101" pitchFamily="2" charset="-122"/>
                <a:cs typeface="Times New Roman" panose="02020603050405020304" pitchFamily="18" charset="0"/>
                <a:sym typeface="+mn-ea"/>
              </a:rPr>
              <a:t>－曲柄  </a:t>
            </a:r>
            <a:r>
              <a:rPr lang="en-US" altLang="zh-CN" dirty="0">
                <a:latin typeface="宋体" panose="02010600030101010101" pitchFamily="2" charset="-122"/>
                <a:cs typeface="Times New Roman" panose="02020603050405020304" pitchFamily="18" charset="0"/>
                <a:sym typeface="+mn-ea"/>
              </a:rPr>
              <a:t>9</a:t>
            </a:r>
            <a:r>
              <a:rPr lang="zh-CN" altLang="en-US" dirty="0">
                <a:latin typeface="宋体" panose="02010600030101010101" pitchFamily="2" charset="-122"/>
                <a:cs typeface="Times New Roman" panose="02020603050405020304" pitchFamily="18" charset="0"/>
                <a:sym typeface="+mn-ea"/>
              </a:rPr>
              <a:t>－吸气阀 </a:t>
            </a:r>
            <a:endParaRPr lang="zh-CN" altLang="en-US"/>
          </a:p>
        </p:txBody>
      </p:sp>
    </p:spTree>
    <p:controls>
      <mc:AlternateContent xmlns:mc="http://schemas.openxmlformats.org/markup-compatibility/2006">
        <mc:Choice xmlns:v="urn:schemas-microsoft-com:vml" Requires="v">
          <p:control spid="1025" name="" r:id="rId2" imgW="2957195" imgH="2087245"/>
        </mc:Choice>
        <mc:Fallback>
          <p:control name="" r:id="rId2" imgW="2957195" imgH="2087245">
            <p:pic>
              <p:nvPicPr>
                <p:cNvPr id="0" name="Host Control  1024"/>
                <p:cNvPicPr/>
                <p:nvPr/>
              </p:nvPicPr>
              <p:blipFill>
                <a:blip r:embed="rId3"/>
                <a:stretch>
                  <a:fillRect/>
                </a:stretch>
              </p:blipFill>
              <p:spPr>
                <a:xfrm>
                  <a:off x="6082030" y="2870835"/>
                  <a:ext cx="2957195" cy="2087245"/>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lstStyle/>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3</a:t>
            </a:r>
            <a:r>
              <a:rPr lang="zh-CN" altLang="en-US" sz="2400" b="1" dirty="0">
                <a:solidFill>
                  <a:schemeClr val="tx1"/>
                </a:solidFill>
                <a:latin typeface="微软雅黑" panose="020B0503020204020204" pitchFamily="34" charset="-122"/>
                <a:ea typeface="宋体" panose="02010600030101010101" pitchFamily="2" charset="-122"/>
              </a:rPr>
              <a:t>、选用</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4" name="正文"/>
          <p:cNvSpPr txBox="1"/>
          <p:nvPr/>
        </p:nvSpPr>
        <p:spPr>
          <a:xfrm>
            <a:off x="982345" y="1760855"/>
            <a:ext cx="7488555" cy="2306955"/>
          </a:xfrm>
          <a:prstGeom prst="rect">
            <a:avLst/>
          </a:prstGeom>
          <a:noFill/>
        </p:spPr>
        <p:txBody>
          <a:bodyPr wrap="square" rtlCol="0">
            <a:spAutoFit/>
          </a:bodyPr>
          <a:lstStyle/>
          <a:p>
            <a:pPr indent="0" fontAlgn="auto">
              <a:lnSpc>
                <a:spcPct val="120000"/>
              </a:lnSpc>
            </a:pPr>
            <a:r>
              <a:rPr lang="en-US" altLang="zh-CN" sz="2000" dirty="0">
                <a:latin typeface="微软雅黑" panose="020B0503020204020204" pitchFamily="34" charset="-122"/>
                <a:ea typeface="微软雅黑" panose="020B0503020204020204" pitchFamily="34" charset="-122"/>
                <a:sym typeface="+mn-ea"/>
              </a:rPr>
              <a:t>   </a:t>
            </a:r>
            <a:r>
              <a:rPr lang="zh-CN" sz="2000" dirty="0">
                <a:latin typeface="微软雅黑" panose="020B0503020204020204" pitchFamily="34" charset="-122"/>
                <a:ea typeface="微软雅黑" panose="020B0503020204020204" pitchFamily="34" charset="-122"/>
                <a:sym typeface="+mn-ea"/>
              </a:rPr>
              <a:t> 选择空气压缩机的主要依据是气动系统的工作压力和流量。</a:t>
            </a:r>
            <a:endParaRPr lang="zh-CN" sz="2000" b="0" dirty="0">
              <a:latin typeface="微软雅黑" panose="020B0503020204020204" pitchFamily="34" charset="-122"/>
              <a:ea typeface="微软雅黑" panose="020B0503020204020204" pitchFamily="34" charset="-122"/>
            </a:endParaRPr>
          </a:p>
          <a:p>
            <a:pPr marL="342900" indent="-342900" fontAlgn="auto">
              <a:lnSpc>
                <a:spcPct val="120000"/>
              </a:lnSpc>
              <a:buFont typeface="Wingdings" panose="05000000000000000000" charset="0"/>
              <a:buChar char=""/>
            </a:pPr>
            <a:r>
              <a:rPr lang="zh-CN" sz="2000" dirty="0">
                <a:latin typeface="微软雅黑" panose="020B0503020204020204" pitchFamily="34" charset="-122"/>
                <a:ea typeface="微软雅黑" panose="020B0503020204020204" pitchFamily="34" charset="-122"/>
                <a:sym typeface="+mn-ea"/>
              </a:rPr>
              <a:t>选择工作压力时，考虑到沿程压力损失，气源压力应比气动系统中工作装置所需的最高压力再增大20％左右。至于气动系统中工作压力较低的工作装置，则可采用减压阀减压供气。</a:t>
            </a:r>
            <a:endParaRPr lang="zh-CN" sz="2000" b="0" dirty="0">
              <a:latin typeface="微软雅黑" panose="020B0503020204020204" pitchFamily="34" charset="-122"/>
              <a:ea typeface="微软雅黑" panose="020B0503020204020204" pitchFamily="34" charset="-122"/>
            </a:endParaRPr>
          </a:p>
          <a:p>
            <a:pPr marL="342900" indent="-342900" fontAlgn="auto">
              <a:lnSpc>
                <a:spcPct val="120000"/>
              </a:lnSpc>
              <a:buFont typeface="Wingdings" panose="05000000000000000000" charset="0"/>
              <a:buChar char=""/>
            </a:pPr>
            <a:r>
              <a:rPr lang="zh-CN" sz="2000" dirty="0">
                <a:latin typeface="微软雅黑" panose="020B0503020204020204" pitchFamily="34" charset="-122"/>
                <a:ea typeface="微软雅黑" panose="020B0503020204020204" pitchFamily="34" charset="-122"/>
                <a:sym typeface="+mn-ea"/>
              </a:rPr>
              <a:t> 空气压缩机的输出流量以整个气动系统所需的最大理论耗气量为选择依据，再考虑到泄漏等影响加上一定的余量。 </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3" name="图片 2" descr="空压机2"/>
          <p:cNvPicPr>
            <a:picLocks noChangeAspect="1"/>
          </p:cNvPicPr>
          <p:nvPr/>
        </p:nvPicPr>
        <p:blipFill>
          <a:blip r:embed="rId1"/>
          <a:stretch>
            <a:fillRect/>
          </a:stretch>
        </p:blipFill>
        <p:spPr>
          <a:xfrm>
            <a:off x="2660650" y="4067810"/>
            <a:ext cx="3809365" cy="24765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44140" y="2829560"/>
            <a:ext cx="3855720" cy="1198880"/>
          </a:xfrm>
          <a:prstGeom prst="rect">
            <a:avLst/>
          </a:prstGeom>
          <a:noFill/>
          <a:ln>
            <a:noFill/>
          </a:ln>
        </p:spPr>
        <p:txBody>
          <a:bodyPr wrap="none" rtlCol="0" anchor="t">
            <a:spAutoFit/>
          </a:bodyPr>
          <a:p>
            <a:pPr algn="ctr"/>
            <a:r>
              <a:rPr lang="zh-CN" altLang="zh-CN" sz="7200" b="1">
                <a:solidFill>
                  <a:schemeClr val="tx1"/>
                </a:solidFill>
                <a:effectLst>
                  <a:outerShdw blurRad="38100" dist="19050" dir="2700000" algn="tl" rotWithShape="0">
                    <a:schemeClr val="dk1">
                      <a:alpha val="40000"/>
                    </a:schemeClr>
                  </a:outerShdw>
                </a:effectLst>
              </a:rPr>
              <a:t>谢谢大家</a:t>
            </a:r>
            <a:endParaRPr lang="zh-CN" altLang="zh-CN" sz="7200" b="1">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Words>
  <Application>WPS 演示</Application>
  <PresentationFormat>全屏显示(4:3)</PresentationFormat>
  <Paragraphs>22</Paragraphs>
  <Slides>5</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vt:i4>
      </vt:variant>
    </vt:vector>
  </HeadingPairs>
  <TitlesOfParts>
    <vt:vector size="14" baseType="lpstr">
      <vt:lpstr>Arial</vt:lpstr>
      <vt:lpstr>宋体</vt:lpstr>
      <vt:lpstr>Wingdings</vt:lpstr>
      <vt:lpstr>微软雅黑</vt:lpstr>
      <vt:lpstr>Wingdings</vt:lpstr>
      <vt:lpstr>Times New Roman</vt:lpstr>
      <vt:lpstr>Arial Unicode MS</vt:lpstr>
      <vt:lpstr>Calibri</vt:lpstr>
      <vt:lpstr>第一PPT，www.1ppt.com​</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134</cp:revision>
  <dcterms:created xsi:type="dcterms:W3CDTF">2014-08-23T07:50:00Z</dcterms:created>
  <dcterms:modified xsi:type="dcterms:W3CDTF">2017-11-22T05:28:09Z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