
<file path=[Content_Types].xml><?xml version="1.0" encoding="utf-8"?>
<Types xmlns="http://schemas.openxmlformats.org/package/2006/content-types">
  <Default Extension="jpeg" ContentType="image/jpeg"/>
  <Default Extension="vml" ContentType="application/vnd.openxmlformats-officedocument.vmlDrawing"/>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activeX/activeX1.bin" ContentType="application/vnd.ms-office.activeX"/>
  <Override PartName="/ppt/activeX/activeX1.xml" ContentType="application/vnd.ms-office.activeX+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342" r:id="rId3"/>
    <p:sldId id="346" r:id="rId5"/>
    <p:sldId id="320" r:id="rId6"/>
    <p:sldId id="344" r:id="rId7"/>
    <p:sldId id="347" r:id="rId8"/>
    <p:sldId id="348" r:id="rId9"/>
    <p:sldId id="345" r:id="rId10"/>
    <p:sldId id="349" r:id="rId11"/>
  </p:sldIdLst>
  <p:sldSz cx="9144000" cy="6858000" type="screen4x3"/>
  <p:notesSz cx="6858000" cy="9144000"/>
  <p:defaultTex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AFA"/>
    <a:srgbClr val="005DA2"/>
    <a:srgbClr val="FFC400"/>
    <a:srgbClr val="FFD347"/>
    <a:srgbClr val="FFC91D"/>
    <a:srgbClr val="0071C1"/>
    <a:srgbClr val="4144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59" autoAdjust="0"/>
    <p:restoredTop sz="94660"/>
  </p:normalViewPr>
  <p:slideViewPr>
    <p:cSldViewPr>
      <p:cViewPr varScale="1">
        <p:scale>
          <a:sx n="97" d="100"/>
          <a:sy n="97" d="100"/>
        </p:scale>
        <p:origin x="-108" y="-1110"/>
      </p:cViewPr>
      <p:guideLst>
        <p:guide orient="horz" pos="2210"/>
        <p:guide pos="2880"/>
        <p:guide pos="208"/>
        <p:guide pos="1489"/>
        <p:guide pos="834"/>
      </p:guideLst>
    </p:cSldViewPr>
  </p:slideViewPr>
  <p:notesTextViewPr>
    <p:cViewPr>
      <p:scale>
        <a:sx n="1" d="1"/>
        <a:sy n="1" d="1"/>
      </p:scale>
      <p:origin x="0" y="0"/>
    </p:cViewPr>
  </p:notesTextViewPr>
  <p:sorterViewPr>
    <p:cViewPr>
      <p:scale>
        <a:sx n="150" d="100"/>
        <a:sy n="150" d="100"/>
      </p:scale>
      <p:origin x="0" y="1152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4" Type="http://schemas.openxmlformats.org/officeDocument/2006/relationships/tableStyles" Target="tableStyles.xml"/><Relationship Id="rId13" Type="http://schemas.openxmlformats.org/officeDocument/2006/relationships/viewProps" Target="viewProps.xml"/><Relationship Id="rId12" Type="http://schemas.openxmlformats.org/officeDocument/2006/relationships/presProps" Target="presProps.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62AE03-6EE8-41FD-8A37-86C6BC5E264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21FD59-C920-460C-B1C9-0346C59420B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3765" rtl="0" eaLnBrk="1" latinLnBrk="0" hangingPunct="1">
      <a:defRPr sz="1200" kern="1200">
        <a:solidFill>
          <a:schemeClr val="tx1"/>
        </a:solidFill>
        <a:latin typeface="+mn-lt"/>
        <a:ea typeface="+mn-ea"/>
        <a:cs typeface="+mn-cs"/>
      </a:defRPr>
    </a:lvl1pPr>
    <a:lvl2pPr marL="457200" algn="l" defTabSz="913765" rtl="0" eaLnBrk="1" latinLnBrk="0" hangingPunct="1">
      <a:defRPr sz="1200" kern="1200">
        <a:solidFill>
          <a:schemeClr val="tx1"/>
        </a:solidFill>
        <a:latin typeface="+mn-lt"/>
        <a:ea typeface="+mn-ea"/>
        <a:cs typeface="+mn-cs"/>
      </a:defRPr>
    </a:lvl2pPr>
    <a:lvl3pPr marL="914400" algn="l" defTabSz="913765" rtl="0" eaLnBrk="1" latinLnBrk="0" hangingPunct="1">
      <a:defRPr sz="1200" kern="1200">
        <a:solidFill>
          <a:schemeClr val="tx1"/>
        </a:solidFill>
        <a:latin typeface="+mn-lt"/>
        <a:ea typeface="+mn-ea"/>
        <a:cs typeface="+mn-cs"/>
      </a:defRPr>
    </a:lvl3pPr>
    <a:lvl4pPr marL="1371600" algn="l" defTabSz="913765" rtl="0" eaLnBrk="1" latinLnBrk="0" hangingPunct="1">
      <a:defRPr sz="1200" kern="1200">
        <a:solidFill>
          <a:schemeClr val="tx1"/>
        </a:solidFill>
        <a:latin typeface="+mn-lt"/>
        <a:ea typeface="+mn-ea"/>
        <a:cs typeface="+mn-cs"/>
      </a:defRPr>
    </a:lvl4pPr>
    <a:lvl5pPr marL="1828165" algn="l" defTabSz="913765" rtl="0" eaLnBrk="1" latinLnBrk="0" hangingPunct="1">
      <a:defRPr sz="1200" kern="1200">
        <a:solidFill>
          <a:schemeClr val="tx1"/>
        </a:solidFill>
        <a:latin typeface="+mn-lt"/>
        <a:ea typeface="+mn-ea"/>
        <a:cs typeface="+mn-cs"/>
      </a:defRPr>
    </a:lvl5pPr>
    <a:lvl6pPr marL="2285365" algn="l" defTabSz="913765" rtl="0" eaLnBrk="1" latinLnBrk="0" hangingPunct="1">
      <a:defRPr sz="1200" kern="1200">
        <a:solidFill>
          <a:schemeClr val="tx1"/>
        </a:solidFill>
        <a:latin typeface="+mn-lt"/>
        <a:ea typeface="+mn-ea"/>
        <a:cs typeface="+mn-cs"/>
      </a:defRPr>
    </a:lvl6pPr>
    <a:lvl7pPr marL="2742565" algn="l" defTabSz="913765" rtl="0" eaLnBrk="1" latinLnBrk="0" hangingPunct="1">
      <a:defRPr sz="1200" kern="1200">
        <a:solidFill>
          <a:schemeClr val="tx1"/>
        </a:solidFill>
        <a:latin typeface="+mn-lt"/>
        <a:ea typeface="+mn-ea"/>
        <a:cs typeface="+mn-cs"/>
      </a:defRPr>
    </a:lvl7pPr>
    <a:lvl8pPr marL="3199765" algn="l" defTabSz="913765" rtl="0" eaLnBrk="1" latinLnBrk="0" hangingPunct="1">
      <a:defRPr sz="1200" kern="1200">
        <a:solidFill>
          <a:schemeClr val="tx1"/>
        </a:solidFill>
        <a:latin typeface="+mn-lt"/>
        <a:ea typeface="+mn-ea"/>
        <a:cs typeface="+mn-cs"/>
      </a:defRPr>
    </a:lvl8pPr>
    <a:lvl9pPr marL="3656965" algn="l" defTabSz="91376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螺杆泵是容积式转子泵，它是依靠由螺杆和衬套形成的密封腔的容积变化来吸入和排出液体的。 螺杆泵按螺杆数目分为单螺杆泵、双、三和五螺杆泵。螺杆泵的特点是流量平稳、压力脉动小、有自吸能力、噪声低、效率高、寿命长、工作可靠；而其突出的优点是输送介质时不形成涡流、对介质的粘性不敏感，可输送高粘度介质。螺杆泵的工作原理是：螺杆泵工作时，液体被吸入后就进入螺纹与泵壳所围的密封空间，当主动螺杆旋转时，螺杆泵密封容积在螺牙的挤压下提高螺杆泵压力，并沿轴向移动。由于螺杆是等速旋转，所以液体出流流量也是均匀的。</a:t>
            </a:r>
            <a:endParaRPr lang="zh-CN" altLang="en-US"/>
          </a:p>
          <a:p>
            <a:r>
              <a:rPr lang="zh-CN" altLang="en-US"/>
              <a:t>螺杆泵特点为：螺杆泵损失小，经济性能好。压力高而均匀，流量均匀，转速高，能与原动机直联。</a:t>
            </a:r>
            <a:endParaRPr lang="zh-CN" altLang="en-US"/>
          </a:p>
          <a:p>
            <a:r>
              <a:rPr lang="zh-CN" altLang="en-US"/>
              <a:t>螺杆泵可以输送润滑油，输送燃油，输送各种油类及高分子聚合物，用于输送黏稠液体。</a:t>
            </a:r>
            <a:endParaRPr lang="zh-CN" altLang="en-US"/>
          </a:p>
          <a:p>
            <a:r>
              <a:rPr lang="zh-CN" altLang="en-US"/>
              <a:t>输送高粘度介质：根据泵的大小不同可以输送粘度从厘泊的介质。</a:t>
            </a:r>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螺杆泵的工作原理与齿轮泵相似，只是在结构上用螺杆取代了齿轮。表为各种螺杆泵的特点和应用范围。螺杆泵的流量和压力脉冲很小，噪声和振动小，有自吸能力，但螺杆加工较困难。</a:t>
            </a:r>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螺杆泵是容积式转子泵，它是依靠由螺杆和衬套形成的密封腔的容积变化来吸入和排出液体的。 螺杆泵按螺杆数目分为单螺杆泵、双、三和五螺杆泵。螺杆泵的特点是流量平稳、压力脉动小、有自吸能力、噪声低、效率高、寿命长、工作可靠；而其突出的优点是输送介质时不形成涡流、对介质的粘性不敏感，可输送高粘度介质。</a:t>
            </a:r>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螺杆泵是容积式转子泵，它是依靠由螺杆和衬套形成的密封腔的容积变化来吸入和排出液体的。 螺杆泵按螺杆数目分为单螺杆泵、双、三和五螺杆泵。螺杆泵的特点是流量平稳、压力脉动小、有自吸能力、噪声低、效率高、寿命长、工作可靠；而其突出的优点是输送介质时不形成涡流、对介质的粘性不敏感，可输送高粘度介质。</a:t>
            </a:r>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螺杆泵是容积式转子泵，它是依靠由螺杆和衬套形成的密封腔的容积变化来吸入和排出液体的。 螺杆泵按螺杆数目分为单螺杆泵、双、三和五螺杆泵。螺杆泵的特点是流量平稳、压力脉动小、有自吸能力、噪声低、效率高、寿命长、工作可靠；而其突出的优点是输送介质时不形成涡流、对介质的粘性不敏感，可输送高粘度介质。</a:t>
            </a:r>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螺杆泵是容积式转子泵，它是依靠由螺杆和衬套形成的密封腔的容积变化来吸入和排出液体的。 螺杆泵按螺杆数目分为单螺杆泵、双、三和五螺杆泵。螺杆泵的特点是流量平稳、压力脉动小、有自吸能力、噪声低、效率高、寿命长、工作可靠；而其突出的优点是输送介质时不形成涡流、对介质的粘性不敏感，可输送高粘度介质。</a:t>
            </a:r>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螺杆泵是容积式转子泵，它是依靠由螺杆和衬套形成的密封腔的容积变化来吸入和排出液体的。 螺杆泵按螺杆数目分为单螺杆泵、双、三和五螺杆泵。螺杆泵的特点是流量平稳、压力脉动小、有自吸能力、噪声低、效率高、寿命长、工作可靠；而其突出的优点是输送介质时不形成涡流、对介质的粘性不敏感，可输送高粘度介质。</a:t>
            </a:r>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a:xfrm>
            <a:off x="3175" y="2634615"/>
            <a:ext cx="9138285" cy="272542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600">
              <a:solidFill>
                <a:schemeClr val="tx1"/>
              </a:solidFill>
              <a:latin typeface="微软雅黑" panose="020B0503020204020204" pitchFamily="34" charset="-122"/>
              <a:ea typeface="微软雅黑" panose="020B0503020204020204" pitchFamily="34" charset="-122"/>
            </a:endParaRPr>
          </a:p>
        </p:txBody>
      </p:sp>
      <p:pic>
        <p:nvPicPr>
          <p:cNvPr id="5124" name="图片 1" descr="最新的学校校徽及校名"/>
          <p:cNvPicPr>
            <a:picLocks noChangeAspect="1"/>
          </p:cNvPicPr>
          <p:nvPr userDrawn="1"/>
        </p:nvPicPr>
        <p:blipFill>
          <a:blip r:embed="rId2"/>
          <a:stretch>
            <a:fillRect/>
          </a:stretch>
        </p:blipFill>
        <p:spPr>
          <a:xfrm>
            <a:off x="331470" y="425450"/>
            <a:ext cx="3536315" cy="640715"/>
          </a:xfrm>
          <a:prstGeom prst="rect">
            <a:avLst/>
          </a:prstGeom>
          <a:noFill/>
          <a:ln w="9525">
            <a:noFill/>
          </a:ln>
        </p:spPr>
      </p:pic>
      <p:pic>
        <p:nvPicPr>
          <p:cNvPr id="5" name="图片 4"/>
          <p:cNvPicPr>
            <a:picLocks noChangeAspect="1"/>
          </p:cNvPicPr>
          <p:nvPr userDrawn="1"/>
        </p:nvPicPr>
        <p:blipFill>
          <a:blip r:embed="rId3"/>
          <a:stretch>
            <a:fillRect/>
          </a:stretch>
        </p:blipFill>
        <p:spPr>
          <a:xfrm>
            <a:off x="1900555" y="1341120"/>
            <a:ext cx="5342890" cy="101917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cxnSp>
        <p:nvCxnSpPr>
          <p:cNvPr id="5" name="直接连接符 4"/>
          <p:cNvCxnSpPr/>
          <p:nvPr userDrawn="1"/>
        </p:nvCxnSpPr>
        <p:spPr>
          <a:xfrm>
            <a:off x="1171393" y="693329"/>
            <a:ext cx="7972607" cy="0"/>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pic>
        <p:nvPicPr>
          <p:cNvPr id="7169" name="图片 2" descr="最新的学校校徽及校名"/>
          <p:cNvPicPr>
            <a:picLocks noChangeAspect="1"/>
          </p:cNvPicPr>
          <p:nvPr userDrawn="1"/>
        </p:nvPicPr>
        <p:blipFill>
          <a:blip r:embed="rId2"/>
          <a:srcRect r="81889"/>
          <a:stretch>
            <a:fillRect/>
          </a:stretch>
        </p:blipFill>
        <p:spPr>
          <a:xfrm>
            <a:off x="263843" y="45085"/>
            <a:ext cx="792006" cy="792006"/>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txStyles>
    <p:titleStyle>
      <a:lvl1pPr algn="ctr" defTabSz="1218565"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8565" rtl="0" eaLnBrk="1" latinLnBrk="0" hangingPunct="1">
        <a:spcBef>
          <a:spcPts val="13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8565" rtl="0" eaLnBrk="1" latinLnBrk="0" hangingPunct="1">
        <a:spcBef>
          <a:spcPts val="13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8565" rtl="0" eaLnBrk="1" latinLnBrk="0" hangingPunct="1">
        <a:spcBef>
          <a:spcPts val="13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7765" algn="l" defTabSz="1218565" rtl="0" eaLnBrk="1" latinLnBrk="0" hangingPunct="1">
        <a:defRPr sz="2400" kern="1200">
          <a:solidFill>
            <a:schemeClr val="tx1"/>
          </a:solidFill>
          <a:latin typeface="+mn-lt"/>
          <a:ea typeface="+mn-ea"/>
          <a:cs typeface="+mn-cs"/>
        </a:defRPr>
      </a:lvl5pPr>
      <a:lvl6pPr marL="3047365" algn="l" defTabSz="1218565" rtl="0" eaLnBrk="1" latinLnBrk="0" hangingPunct="1">
        <a:defRPr sz="2400" kern="1200">
          <a:solidFill>
            <a:schemeClr val="tx1"/>
          </a:solidFill>
          <a:latin typeface="+mn-lt"/>
          <a:ea typeface="+mn-ea"/>
          <a:cs typeface="+mn-cs"/>
        </a:defRPr>
      </a:lvl6pPr>
      <a:lvl7pPr marL="3656965" algn="l" defTabSz="1218565" rtl="0" eaLnBrk="1" latinLnBrk="0" hangingPunct="1">
        <a:defRPr sz="2400" kern="1200">
          <a:solidFill>
            <a:schemeClr val="tx1"/>
          </a:solidFill>
          <a:latin typeface="+mn-lt"/>
          <a:ea typeface="+mn-ea"/>
          <a:cs typeface="+mn-cs"/>
        </a:defRPr>
      </a:lvl7pPr>
      <a:lvl8pPr marL="4266565" algn="l" defTabSz="1218565" rtl="0" eaLnBrk="1" latinLnBrk="0" hangingPunct="1">
        <a:defRPr sz="2400" kern="1200">
          <a:solidFill>
            <a:schemeClr val="tx1"/>
          </a:solidFill>
          <a:latin typeface="+mn-lt"/>
          <a:ea typeface="+mn-ea"/>
          <a:cs typeface="+mn-cs"/>
        </a:defRPr>
      </a:lvl8pPr>
      <a:lvl9pPr marL="4876165" algn="l" defTabSz="121856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2.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vmlDrawing" Target="../drawings/vmlDrawing1.vml"/><Relationship Id="rId3" Type="http://schemas.openxmlformats.org/officeDocument/2006/relationships/slideLayout" Target="../slideLayouts/slideLayout2.xml"/><Relationship Id="rId2" Type="http://schemas.openxmlformats.org/officeDocument/2006/relationships/image" Target="../media/image5.wmf"/><Relationship Id="rId1" Type="http://schemas.openxmlformats.org/officeDocument/2006/relationships/control" Target="../activeX/activeX1.xml"/></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2.xml"/><Relationship Id="rId2" Type="http://schemas.openxmlformats.org/officeDocument/2006/relationships/image" Target="../media/image7.png"/><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10.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11.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2.xml"/><Relationship Id="rId2" Type="http://schemas.openxmlformats.org/officeDocument/2006/relationships/image" Target="../media/image14.png"/><Relationship Id="rId1"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985895" y="3573145"/>
            <a:ext cx="5085715" cy="1198880"/>
          </a:xfrm>
          <a:prstGeom prst="rect">
            <a:avLst/>
          </a:prstGeom>
          <a:noFill/>
        </p:spPr>
        <p:txBody>
          <a:bodyPr wrap="square" rtlCol="0" anchor="t">
            <a:spAutoFit/>
          </a:bodyPr>
          <a:p>
            <a:pPr algn="ctr" fontAlgn="auto"/>
            <a:r>
              <a:rPr lang="zh-CN" altLang="zh-CN" sz="3600" b="1">
                <a:latin typeface="+mn-ea"/>
                <a:sym typeface="+mn-ea"/>
              </a:rPr>
              <a:t>螺杆泵结构和</a:t>
            </a:r>
            <a:endParaRPr lang="zh-CN" altLang="zh-CN" sz="3600" b="1">
              <a:latin typeface="+mn-ea"/>
              <a:sym typeface="+mn-ea"/>
            </a:endParaRPr>
          </a:p>
          <a:p>
            <a:pPr algn="ctr" fontAlgn="auto"/>
            <a:r>
              <a:rPr lang="zh-CN" altLang="zh-CN" sz="3600" b="1">
                <a:latin typeface="+mn-ea"/>
                <a:sym typeface="+mn-ea"/>
              </a:rPr>
              <a:t>工作原理</a:t>
            </a:r>
            <a:endParaRPr lang="zh-CN" altLang="zh-CN" sz="3600" b="1">
              <a:latin typeface="+mn-ea"/>
              <a:sym typeface="+mn-ea"/>
            </a:endParaRPr>
          </a:p>
        </p:txBody>
      </p:sp>
      <p:pic>
        <p:nvPicPr>
          <p:cNvPr id="2" name="图片 1"/>
          <p:cNvPicPr>
            <a:picLocks noChangeAspect="1"/>
          </p:cNvPicPr>
          <p:nvPr/>
        </p:nvPicPr>
        <p:blipFill>
          <a:blip r:embed="rId1"/>
          <a:stretch>
            <a:fillRect/>
          </a:stretch>
        </p:blipFill>
        <p:spPr>
          <a:xfrm>
            <a:off x="42545" y="2670810"/>
            <a:ext cx="4386580" cy="270192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70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16025" y="829310"/>
            <a:ext cx="6699250" cy="460375"/>
          </a:xfrm>
          <a:prstGeom prst="rect">
            <a:avLst/>
          </a:prstGeom>
          <a:noFill/>
        </p:spPr>
        <p:txBody>
          <a:bodyPr wrap="square" rtlCol="0">
            <a:spAutoFit/>
          </a:bodyPr>
          <a:p>
            <a:pPr indent="0" fontAlgn="auto">
              <a:lnSpc>
                <a:spcPct val="100000"/>
              </a:lnSpc>
            </a:pPr>
            <a:r>
              <a:rPr lang="en-US" sz="2400" b="1" dirty="0">
                <a:solidFill>
                  <a:schemeClr val="tx1"/>
                </a:solidFill>
                <a:latin typeface="微软雅黑" panose="020B0503020204020204" pitchFamily="34" charset="-122"/>
                <a:ea typeface="微软雅黑" panose="020B0503020204020204" pitchFamily="34" charset="-122"/>
              </a:rPr>
              <a:t>2.</a:t>
            </a:r>
            <a:r>
              <a:rPr lang="zh-CN" altLang="en-US" sz="2400" b="1" dirty="0">
                <a:solidFill>
                  <a:schemeClr val="tx1"/>
                </a:solidFill>
                <a:latin typeface="微软雅黑" panose="020B0503020204020204" pitchFamily="34" charset="-122"/>
                <a:ea typeface="微软雅黑" panose="020B0503020204020204" pitchFamily="34" charset="-122"/>
              </a:rPr>
              <a:t>工作原理</a:t>
            </a:r>
            <a:endParaRPr lang="zh-CN" altLang="en-US" sz="2400" b="1" dirty="0">
              <a:solidFill>
                <a:schemeClr val="tx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1216025" y="98425"/>
            <a:ext cx="4089400" cy="520700"/>
          </a:xfrm>
          <a:prstGeom prst="rect">
            <a:avLst/>
          </a:prstGeom>
          <a:noFill/>
        </p:spPr>
        <p:txBody>
          <a:bodyPr wrap="square" lIns="91390" tIns="45696" rIns="91390" bIns="45696" rtlCol="0">
            <a:spAutoFit/>
          </a:bodyPr>
          <a:p>
            <a:pPr algn="ctr" fontAlgn="auto"/>
            <a:r>
              <a:rPr lang="zh-CN" altLang="en-US" sz="2800" b="1" dirty="0">
                <a:solidFill>
                  <a:schemeClr val="accent1"/>
                </a:solidFill>
                <a:latin typeface="微软雅黑" panose="020B0503020204020204" pitchFamily="34" charset="-122"/>
                <a:ea typeface="微软雅黑" panose="020B0503020204020204" pitchFamily="34" charset="-122"/>
                <a:sym typeface="+mn-ea"/>
              </a:rPr>
              <a:t>螺杆泵结构和工作原理</a:t>
            </a:r>
            <a:endParaRPr lang="zh-CN" altLang="en-US" sz="2800" b="1" dirty="0">
              <a:solidFill>
                <a:schemeClr val="accent1"/>
              </a:solidFill>
              <a:latin typeface="微软雅黑" panose="020B0503020204020204" pitchFamily="34" charset="-122"/>
              <a:ea typeface="微软雅黑" panose="020B0503020204020204" pitchFamily="34" charset="-122"/>
            </a:endParaRPr>
          </a:p>
        </p:txBody>
      </p:sp>
    </p:spTree>
    <p:controls>
      <mc:AlternateContent xmlns:mc="http://schemas.openxmlformats.org/markup-compatibility/2006">
        <mc:Choice xmlns:v="urn:schemas-microsoft-com:vml" Requires="v">
          <p:control spid="6" name="" r:id="rId1" imgW="6400165" imgH="4457065"/>
        </mc:Choice>
        <mc:Fallback>
          <p:control name="" r:id="rId1" imgW="6400165" imgH="4457065">
            <p:pic>
              <p:nvPicPr>
                <p:cNvPr id="0" name="Host Control  5"/>
                <p:cNvPicPr/>
                <p:nvPr/>
              </p:nvPicPr>
              <p:blipFill>
                <a:blip r:embed="rId2"/>
                <a:stretch>
                  <a:fillRect/>
                </a:stretch>
              </p:blipFill>
              <p:spPr>
                <a:xfrm>
                  <a:off x="1365250" y="1539240"/>
                  <a:ext cx="6400165" cy="4457065"/>
                </a:xfrm>
                <a:prstGeom prst="rect">
                  <a:avLst/>
                </a:prstGeom>
              </p:spPr>
            </p:pic>
          </p:control>
        </mc:Fallback>
      </mc:AlternateContent>
    </p:controls>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16025" y="829310"/>
            <a:ext cx="6699250" cy="460375"/>
          </a:xfrm>
          <a:prstGeom prst="rect">
            <a:avLst/>
          </a:prstGeom>
          <a:noFill/>
        </p:spPr>
        <p:txBody>
          <a:bodyPr wrap="square" rtlCol="0">
            <a:spAutoFit/>
          </a:bodyPr>
          <a:p>
            <a:pPr indent="0" fontAlgn="auto">
              <a:lnSpc>
                <a:spcPct val="100000"/>
              </a:lnSpc>
            </a:pPr>
            <a:r>
              <a:rPr lang="en-US" sz="2400" b="1" dirty="0">
                <a:solidFill>
                  <a:schemeClr val="tx1"/>
                </a:solidFill>
                <a:latin typeface="微软雅黑" panose="020B0503020204020204" pitchFamily="34" charset="-122"/>
                <a:ea typeface="微软雅黑" panose="020B0503020204020204" pitchFamily="34" charset="-122"/>
              </a:rPr>
              <a:t>1.</a:t>
            </a:r>
            <a:r>
              <a:rPr lang="zh-CN" altLang="en-US" sz="2400" b="1" dirty="0">
                <a:solidFill>
                  <a:schemeClr val="tx1"/>
                </a:solidFill>
                <a:latin typeface="微软雅黑" panose="020B0503020204020204" pitchFamily="34" charset="-122"/>
                <a:ea typeface="微软雅黑" panose="020B0503020204020204" pitchFamily="34" charset="-122"/>
              </a:rPr>
              <a:t>工作原理</a:t>
            </a:r>
            <a:endParaRPr lang="zh-CN" altLang="en-US" sz="2400" b="1" dirty="0">
              <a:solidFill>
                <a:schemeClr val="tx1"/>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1"/>
          <a:stretch>
            <a:fillRect/>
          </a:stretch>
        </p:blipFill>
        <p:spPr>
          <a:xfrm>
            <a:off x="1066800" y="5072380"/>
            <a:ext cx="5826760" cy="1730375"/>
          </a:xfrm>
          <a:prstGeom prst="rect">
            <a:avLst/>
          </a:prstGeom>
        </p:spPr>
      </p:pic>
      <p:sp>
        <p:nvSpPr>
          <p:cNvPr id="6" name="文本框 5"/>
          <p:cNvSpPr txBox="1"/>
          <p:nvPr/>
        </p:nvSpPr>
        <p:spPr>
          <a:xfrm>
            <a:off x="1216025" y="98425"/>
            <a:ext cx="4089400" cy="520700"/>
          </a:xfrm>
          <a:prstGeom prst="rect">
            <a:avLst/>
          </a:prstGeom>
          <a:noFill/>
        </p:spPr>
        <p:txBody>
          <a:bodyPr wrap="square" lIns="91390" tIns="45696" rIns="91390" bIns="45696" rtlCol="0">
            <a:spAutoFit/>
          </a:bodyPr>
          <a:p>
            <a:pPr algn="ctr" fontAlgn="auto"/>
            <a:r>
              <a:rPr lang="zh-CN" altLang="en-US" sz="2800" b="1" dirty="0">
                <a:solidFill>
                  <a:schemeClr val="accent1"/>
                </a:solidFill>
                <a:latin typeface="微软雅黑" panose="020B0503020204020204" pitchFamily="34" charset="-122"/>
                <a:ea typeface="微软雅黑" panose="020B0503020204020204" pitchFamily="34" charset="-122"/>
                <a:sym typeface="+mn-ea"/>
              </a:rPr>
              <a:t>螺杆泵结构和工作原理</a:t>
            </a:r>
            <a:endParaRPr lang="zh-CN" altLang="en-US" sz="2800" b="1" dirty="0">
              <a:solidFill>
                <a:schemeClr val="accent1"/>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2"/>
          <a:stretch>
            <a:fillRect/>
          </a:stretch>
        </p:blipFill>
        <p:spPr>
          <a:xfrm>
            <a:off x="1216025" y="1379220"/>
            <a:ext cx="5497830" cy="3693160"/>
          </a:xfrm>
          <a:prstGeom prst="rect">
            <a:avLst/>
          </a:prstGeom>
        </p:spPr>
      </p:pic>
      <p:sp>
        <p:nvSpPr>
          <p:cNvPr id="8" name="矩形 7"/>
          <p:cNvSpPr/>
          <p:nvPr/>
        </p:nvSpPr>
        <p:spPr>
          <a:xfrm>
            <a:off x="5425440" y="4712335"/>
            <a:ext cx="1727835" cy="36004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文"/>
          <p:cNvSpPr txBox="1"/>
          <p:nvPr/>
        </p:nvSpPr>
        <p:spPr>
          <a:xfrm>
            <a:off x="3754120" y="4859655"/>
            <a:ext cx="1636395" cy="460375"/>
          </a:xfrm>
          <a:prstGeom prst="rect">
            <a:avLst/>
          </a:prstGeom>
          <a:noFill/>
        </p:spPr>
        <p:txBody>
          <a:bodyPr wrap="square" rtlCol="0">
            <a:spAutoFit/>
          </a:bodyPr>
          <a:p>
            <a:pPr indent="0" fontAlgn="auto">
              <a:lnSpc>
                <a:spcPct val="120000"/>
              </a:lnSpc>
            </a:pPr>
            <a:r>
              <a:rPr lang="zh-CN" sz="2000" dirty="0">
                <a:solidFill>
                  <a:schemeClr val="tx1"/>
                </a:solidFill>
                <a:latin typeface="微软雅黑" panose="020B0503020204020204" pitchFamily="34" charset="-122"/>
                <a:ea typeface="微软雅黑" panose="020B0503020204020204" pitchFamily="34" charset="-122"/>
              </a:rPr>
              <a:t>单螺杆泵</a:t>
            </a:r>
            <a:endParaRPr lang="zh-CN" sz="2000" dirty="0">
              <a:solidFill>
                <a:schemeClr val="tx1"/>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1"/>
          <a:stretch>
            <a:fillRect/>
          </a:stretch>
        </p:blipFill>
        <p:spPr>
          <a:xfrm>
            <a:off x="1737995" y="1839595"/>
            <a:ext cx="5654675" cy="2674620"/>
          </a:xfrm>
          <a:prstGeom prst="rect">
            <a:avLst/>
          </a:prstGeom>
        </p:spPr>
      </p:pic>
      <p:sp>
        <p:nvSpPr>
          <p:cNvPr id="6" name="文本框 5"/>
          <p:cNvSpPr txBox="1"/>
          <p:nvPr/>
        </p:nvSpPr>
        <p:spPr>
          <a:xfrm>
            <a:off x="1216025" y="98425"/>
            <a:ext cx="4089400" cy="520700"/>
          </a:xfrm>
          <a:prstGeom prst="rect">
            <a:avLst/>
          </a:prstGeom>
          <a:noFill/>
        </p:spPr>
        <p:txBody>
          <a:bodyPr wrap="square" lIns="91390" tIns="45696" rIns="91390" bIns="45696" rtlCol="0">
            <a:spAutoFit/>
          </a:bodyPr>
          <a:p>
            <a:pPr algn="ctr" fontAlgn="auto"/>
            <a:r>
              <a:rPr lang="zh-CN" altLang="en-US" sz="2800" b="1" dirty="0">
                <a:solidFill>
                  <a:schemeClr val="accent1"/>
                </a:solidFill>
                <a:latin typeface="微软雅黑" panose="020B0503020204020204" pitchFamily="34" charset="-122"/>
                <a:ea typeface="微软雅黑" panose="020B0503020204020204" pitchFamily="34" charset="-122"/>
                <a:sym typeface="+mn-ea"/>
              </a:rPr>
              <a:t>螺杆泵结构和工作原理</a:t>
            </a:r>
            <a:endParaRPr lang="zh-CN" altLang="en-US" sz="2800" b="1" dirty="0">
              <a:solidFill>
                <a:schemeClr val="accent1"/>
              </a:solidFill>
              <a:latin typeface="微软雅黑" panose="020B0503020204020204" pitchFamily="34" charset="-122"/>
              <a:ea typeface="微软雅黑" panose="020B0503020204020204" pitchFamily="34" charset="-122"/>
            </a:endParaRPr>
          </a:p>
        </p:txBody>
      </p:sp>
      <p:sp>
        <p:nvSpPr>
          <p:cNvPr id="7" name="正文"/>
          <p:cNvSpPr txBox="1"/>
          <p:nvPr/>
        </p:nvSpPr>
        <p:spPr>
          <a:xfrm>
            <a:off x="1216025" y="829310"/>
            <a:ext cx="6699250" cy="460375"/>
          </a:xfrm>
          <a:prstGeom prst="rect">
            <a:avLst/>
          </a:prstGeom>
          <a:noFill/>
        </p:spPr>
        <p:txBody>
          <a:bodyPr wrap="square" rtlCol="0">
            <a:spAutoFit/>
          </a:bodyPr>
          <a:p>
            <a:pPr indent="0" fontAlgn="auto">
              <a:lnSpc>
                <a:spcPct val="100000"/>
              </a:lnSpc>
            </a:pPr>
            <a:r>
              <a:rPr lang="en-US" sz="2400" b="1" dirty="0">
                <a:solidFill>
                  <a:schemeClr val="tx1"/>
                </a:solidFill>
                <a:latin typeface="微软雅黑" panose="020B0503020204020204" pitchFamily="34" charset="-122"/>
                <a:ea typeface="微软雅黑" panose="020B0503020204020204" pitchFamily="34" charset="-122"/>
              </a:rPr>
              <a:t>2.</a:t>
            </a:r>
            <a:r>
              <a:rPr lang="zh-CN" altLang="en-US" sz="2400" b="1" dirty="0">
                <a:solidFill>
                  <a:schemeClr val="tx1"/>
                </a:solidFill>
                <a:latin typeface="微软雅黑" panose="020B0503020204020204" pitchFamily="34" charset="-122"/>
                <a:ea typeface="微软雅黑" panose="020B0503020204020204" pitchFamily="34" charset="-122"/>
              </a:rPr>
              <a:t>螺杆泵的结构</a:t>
            </a:r>
            <a:endParaRPr lang="zh-CN" altLang="en-US" sz="2400" b="1" dirty="0">
              <a:solidFill>
                <a:schemeClr val="tx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文"/>
          <p:cNvSpPr txBox="1"/>
          <p:nvPr/>
        </p:nvSpPr>
        <p:spPr>
          <a:xfrm>
            <a:off x="4086225" y="4968875"/>
            <a:ext cx="1636395" cy="460375"/>
          </a:xfrm>
          <a:prstGeom prst="rect">
            <a:avLst/>
          </a:prstGeom>
          <a:noFill/>
        </p:spPr>
        <p:txBody>
          <a:bodyPr wrap="square" rtlCol="0">
            <a:spAutoFit/>
          </a:bodyPr>
          <a:p>
            <a:pPr indent="0" fontAlgn="auto">
              <a:lnSpc>
                <a:spcPct val="120000"/>
              </a:lnSpc>
            </a:pPr>
            <a:r>
              <a:rPr lang="zh-CN" sz="2000" dirty="0">
                <a:solidFill>
                  <a:schemeClr val="tx1"/>
                </a:solidFill>
                <a:latin typeface="微软雅黑" panose="020B0503020204020204" pitchFamily="34" charset="-122"/>
                <a:ea typeface="微软雅黑" panose="020B0503020204020204" pitchFamily="34" charset="-122"/>
              </a:rPr>
              <a:t>单螺杆泵</a:t>
            </a:r>
            <a:endParaRPr lang="zh-CN" sz="2000" dirty="0">
              <a:solidFill>
                <a:schemeClr val="tx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1216025" y="98425"/>
            <a:ext cx="4089400" cy="520700"/>
          </a:xfrm>
          <a:prstGeom prst="rect">
            <a:avLst/>
          </a:prstGeom>
          <a:noFill/>
        </p:spPr>
        <p:txBody>
          <a:bodyPr wrap="square" lIns="91390" tIns="45696" rIns="91390" bIns="45696" rtlCol="0">
            <a:spAutoFit/>
          </a:bodyPr>
          <a:p>
            <a:pPr algn="ctr" fontAlgn="auto"/>
            <a:r>
              <a:rPr lang="zh-CN" altLang="en-US" sz="2800" b="1" dirty="0">
                <a:solidFill>
                  <a:schemeClr val="accent1"/>
                </a:solidFill>
                <a:latin typeface="微软雅黑" panose="020B0503020204020204" pitchFamily="34" charset="-122"/>
                <a:ea typeface="微软雅黑" panose="020B0503020204020204" pitchFamily="34" charset="-122"/>
                <a:sym typeface="+mn-ea"/>
              </a:rPr>
              <a:t>螺杆泵结构和工作原理</a:t>
            </a:r>
            <a:endParaRPr lang="zh-CN" altLang="en-US" sz="2800" b="1" dirty="0">
              <a:solidFill>
                <a:schemeClr val="accent1"/>
              </a:solidFill>
              <a:latin typeface="微软雅黑" panose="020B0503020204020204" pitchFamily="34" charset="-122"/>
              <a:ea typeface="微软雅黑" panose="020B0503020204020204" pitchFamily="34" charset="-122"/>
            </a:endParaRPr>
          </a:p>
        </p:txBody>
      </p:sp>
      <p:sp>
        <p:nvSpPr>
          <p:cNvPr id="7" name="正文"/>
          <p:cNvSpPr txBox="1"/>
          <p:nvPr/>
        </p:nvSpPr>
        <p:spPr>
          <a:xfrm>
            <a:off x="1216025" y="829310"/>
            <a:ext cx="6699250" cy="460375"/>
          </a:xfrm>
          <a:prstGeom prst="rect">
            <a:avLst/>
          </a:prstGeom>
          <a:noFill/>
        </p:spPr>
        <p:txBody>
          <a:bodyPr wrap="square" rtlCol="0">
            <a:spAutoFit/>
          </a:bodyPr>
          <a:p>
            <a:pPr indent="0" fontAlgn="auto">
              <a:lnSpc>
                <a:spcPct val="100000"/>
              </a:lnSpc>
            </a:pPr>
            <a:r>
              <a:rPr lang="en-US" sz="2400" b="1" dirty="0">
                <a:solidFill>
                  <a:schemeClr val="tx1"/>
                </a:solidFill>
                <a:latin typeface="微软雅黑" panose="020B0503020204020204" pitchFamily="34" charset="-122"/>
                <a:ea typeface="微软雅黑" panose="020B0503020204020204" pitchFamily="34" charset="-122"/>
              </a:rPr>
              <a:t>2.</a:t>
            </a:r>
            <a:r>
              <a:rPr lang="zh-CN" altLang="en-US" sz="2400" b="1" dirty="0">
                <a:solidFill>
                  <a:schemeClr val="tx1"/>
                </a:solidFill>
                <a:latin typeface="微软雅黑" panose="020B0503020204020204" pitchFamily="34" charset="-122"/>
                <a:ea typeface="微软雅黑" panose="020B0503020204020204" pitchFamily="34" charset="-122"/>
              </a:rPr>
              <a:t>螺杆泵的结构</a:t>
            </a:r>
            <a:endParaRPr lang="zh-CN" altLang="en-US" sz="2400" b="1" dirty="0">
              <a:solidFill>
                <a:schemeClr val="tx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2247265" y="2137410"/>
            <a:ext cx="4648835" cy="258318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16025" y="829310"/>
            <a:ext cx="6699250" cy="460375"/>
          </a:xfrm>
          <a:prstGeom prst="rect">
            <a:avLst/>
          </a:prstGeom>
          <a:noFill/>
        </p:spPr>
        <p:txBody>
          <a:bodyPr wrap="square" rtlCol="0">
            <a:spAutoFit/>
          </a:bodyPr>
          <a:p>
            <a:pPr indent="0" fontAlgn="auto">
              <a:lnSpc>
                <a:spcPct val="100000"/>
              </a:lnSpc>
            </a:pPr>
            <a:r>
              <a:rPr lang="en-US" sz="2400" b="1" dirty="0">
                <a:solidFill>
                  <a:schemeClr val="tx1"/>
                </a:solidFill>
                <a:latin typeface="微软雅黑" panose="020B0503020204020204" pitchFamily="34" charset="-122"/>
                <a:ea typeface="微软雅黑" panose="020B0503020204020204" pitchFamily="34" charset="-122"/>
              </a:rPr>
              <a:t>2.</a:t>
            </a:r>
            <a:r>
              <a:rPr lang="zh-CN" altLang="en-US" sz="2400" b="1" dirty="0">
                <a:solidFill>
                  <a:schemeClr val="tx1"/>
                </a:solidFill>
                <a:latin typeface="微软雅黑" panose="020B0503020204020204" pitchFamily="34" charset="-122"/>
                <a:ea typeface="微软雅黑" panose="020B0503020204020204" pitchFamily="34" charset="-122"/>
              </a:rPr>
              <a:t>螺杆泵的结构</a:t>
            </a:r>
            <a:endParaRPr lang="zh-CN" altLang="en-US" sz="2400" b="1" dirty="0">
              <a:solidFill>
                <a:schemeClr val="tx1"/>
              </a:solidFill>
              <a:latin typeface="微软雅黑" panose="020B0503020204020204" pitchFamily="34" charset="-122"/>
              <a:ea typeface="微软雅黑" panose="020B0503020204020204" pitchFamily="34" charset="-122"/>
            </a:endParaRPr>
          </a:p>
        </p:txBody>
      </p:sp>
      <p:sp>
        <p:nvSpPr>
          <p:cNvPr id="4" name="正文"/>
          <p:cNvSpPr txBox="1"/>
          <p:nvPr/>
        </p:nvSpPr>
        <p:spPr>
          <a:xfrm>
            <a:off x="3103245" y="5916295"/>
            <a:ext cx="1570990" cy="460375"/>
          </a:xfrm>
          <a:prstGeom prst="rect">
            <a:avLst/>
          </a:prstGeom>
          <a:noFill/>
        </p:spPr>
        <p:txBody>
          <a:bodyPr wrap="square" rtlCol="0">
            <a:spAutoFit/>
          </a:bodyPr>
          <a:p>
            <a:pPr indent="0" fontAlgn="auto">
              <a:lnSpc>
                <a:spcPct val="120000"/>
              </a:lnSpc>
            </a:pPr>
            <a:r>
              <a:rPr lang="zh-CN" sz="2000" dirty="0">
                <a:solidFill>
                  <a:schemeClr val="tx1"/>
                </a:solidFill>
                <a:latin typeface="微软雅黑" panose="020B0503020204020204" pitchFamily="34" charset="-122"/>
                <a:ea typeface="微软雅黑" panose="020B0503020204020204" pitchFamily="34" charset="-122"/>
              </a:rPr>
              <a:t>三螺杆泵</a:t>
            </a:r>
            <a:endParaRPr lang="zh-CN" sz="2000" dirty="0">
              <a:solidFill>
                <a:schemeClr val="tx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1216025" y="98425"/>
            <a:ext cx="4089400" cy="520700"/>
          </a:xfrm>
          <a:prstGeom prst="rect">
            <a:avLst/>
          </a:prstGeom>
          <a:noFill/>
        </p:spPr>
        <p:txBody>
          <a:bodyPr wrap="square" lIns="91390" tIns="45696" rIns="91390" bIns="45696" rtlCol="0">
            <a:spAutoFit/>
          </a:bodyPr>
          <a:p>
            <a:pPr algn="ctr" fontAlgn="auto"/>
            <a:r>
              <a:rPr lang="zh-CN" altLang="en-US" sz="2800" b="1" dirty="0">
                <a:solidFill>
                  <a:schemeClr val="accent1"/>
                </a:solidFill>
                <a:latin typeface="微软雅黑" panose="020B0503020204020204" pitchFamily="34" charset="-122"/>
                <a:ea typeface="微软雅黑" panose="020B0503020204020204" pitchFamily="34" charset="-122"/>
                <a:sym typeface="+mn-ea"/>
              </a:rPr>
              <a:t>螺杆泵结构和工作原理</a:t>
            </a:r>
            <a:endParaRPr lang="zh-CN" altLang="en-US" sz="2800" b="1" dirty="0">
              <a:solidFill>
                <a:schemeClr val="accent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229870" y="1597025"/>
            <a:ext cx="8868410" cy="401193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16025" y="829310"/>
            <a:ext cx="6699250" cy="460375"/>
          </a:xfrm>
          <a:prstGeom prst="rect">
            <a:avLst/>
          </a:prstGeom>
          <a:noFill/>
        </p:spPr>
        <p:txBody>
          <a:bodyPr wrap="square" rtlCol="0">
            <a:spAutoFit/>
          </a:bodyPr>
          <a:p>
            <a:pPr indent="0" fontAlgn="auto">
              <a:lnSpc>
                <a:spcPct val="100000"/>
              </a:lnSpc>
            </a:pPr>
            <a:r>
              <a:rPr lang="en-US" sz="2400" b="1" dirty="0">
                <a:solidFill>
                  <a:schemeClr val="tx1"/>
                </a:solidFill>
                <a:latin typeface="微软雅黑" panose="020B0503020204020204" pitchFamily="34" charset="-122"/>
                <a:ea typeface="微软雅黑" panose="020B0503020204020204" pitchFamily="34" charset="-122"/>
              </a:rPr>
              <a:t>2.</a:t>
            </a:r>
            <a:r>
              <a:rPr lang="zh-CN" altLang="en-US" sz="2400" b="1" dirty="0">
                <a:solidFill>
                  <a:schemeClr val="tx1"/>
                </a:solidFill>
                <a:latin typeface="微软雅黑" panose="020B0503020204020204" pitchFamily="34" charset="-122"/>
                <a:ea typeface="微软雅黑" panose="020B0503020204020204" pitchFamily="34" charset="-122"/>
              </a:rPr>
              <a:t>螺杆泵的结构</a:t>
            </a:r>
            <a:endParaRPr lang="zh-CN" altLang="en-US" sz="2400" b="1" dirty="0">
              <a:solidFill>
                <a:schemeClr val="tx1"/>
              </a:solidFill>
              <a:latin typeface="微软雅黑" panose="020B0503020204020204" pitchFamily="34" charset="-122"/>
              <a:ea typeface="微软雅黑" panose="020B0503020204020204" pitchFamily="34" charset="-122"/>
            </a:endParaRPr>
          </a:p>
        </p:txBody>
      </p:sp>
      <p:sp>
        <p:nvSpPr>
          <p:cNvPr id="4" name="正文"/>
          <p:cNvSpPr txBox="1"/>
          <p:nvPr/>
        </p:nvSpPr>
        <p:spPr>
          <a:xfrm>
            <a:off x="1845310" y="6233795"/>
            <a:ext cx="1570990" cy="460375"/>
          </a:xfrm>
          <a:prstGeom prst="rect">
            <a:avLst/>
          </a:prstGeom>
          <a:noFill/>
        </p:spPr>
        <p:txBody>
          <a:bodyPr wrap="square" rtlCol="0">
            <a:spAutoFit/>
          </a:bodyPr>
          <a:p>
            <a:pPr indent="0" fontAlgn="auto">
              <a:lnSpc>
                <a:spcPct val="120000"/>
              </a:lnSpc>
            </a:pPr>
            <a:r>
              <a:rPr lang="zh-CN" sz="2000" dirty="0">
                <a:solidFill>
                  <a:schemeClr val="tx1"/>
                </a:solidFill>
                <a:latin typeface="微软雅黑" panose="020B0503020204020204" pitchFamily="34" charset="-122"/>
                <a:ea typeface="微软雅黑" panose="020B0503020204020204" pitchFamily="34" charset="-122"/>
              </a:rPr>
              <a:t>三螺杆泵</a:t>
            </a:r>
            <a:endParaRPr lang="zh-CN" sz="2000" dirty="0">
              <a:solidFill>
                <a:schemeClr val="tx1"/>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1"/>
          <a:stretch>
            <a:fillRect/>
          </a:stretch>
        </p:blipFill>
        <p:spPr>
          <a:xfrm>
            <a:off x="324485" y="1247775"/>
            <a:ext cx="5842000" cy="4986020"/>
          </a:xfrm>
          <a:prstGeom prst="rect">
            <a:avLst/>
          </a:prstGeom>
        </p:spPr>
      </p:pic>
      <p:sp>
        <p:nvSpPr>
          <p:cNvPr id="6" name="文本框 5"/>
          <p:cNvSpPr txBox="1"/>
          <p:nvPr/>
        </p:nvSpPr>
        <p:spPr>
          <a:xfrm>
            <a:off x="1216025" y="98425"/>
            <a:ext cx="4089400" cy="520700"/>
          </a:xfrm>
          <a:prstGeom prst="rect">
            <a:avLst/>
          </a:prstGeom>
          <a:noFill/>
        </p:spPr>
        <p:txBody>
          <a:bodyPr wrap="square" lIns="91390" tIns="45696" rIns="91390" bIns="45696" rtlCol="0">
            <a:spAutoFit/>
          </a:bodyPr>
          <a:p>
            <a:pPr algn="ctr" fontAlgn="auto"/>
            <a:r>
              <a:rPr lang="zh-CN" altLang="en-US" sz="2800" b="1" dirty="0">
                <a:solidFill>
                  <a:schemeClr val="accent1"/>
                </a:solidFill>
                <a:latin typeface="微软雅黑" panose="020B0503020204020204" pitchFamily="34" charset="-122"/>
                <a:ea typeface="微软雅黑" panose="020B0503020204020204" pitchFamily="34" charset="-122"/>
                <a:sym typeface="+mn-ea"/>
              </a:rPr>
              <a:t>螺杆泵结构和工作原理</a:t>
            </a:r>
            <a:endParaRPr lang="zh-CN" altLang="en-US" sz="2800" b="1" dirty="0">
              <a:solidFill>
                <a:schemeClr val="accent1"/>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2"/>
          <a:stretch>
            <a:fillRect/>
          </a:stretch>
        </p:blipFill>
        <p:spPr>
          <a:xfrm>
            <a:off x="5160010" y="829310"/>
            <a:ext cx="3810635" cy="25908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16025" y="829310"/>
            <a:ext cx="6699250" cy="460375"/>
          </a:xfrm>
          <a:prstGeom prst="rect">
            <a:avLst/>
          </a:prstGeom>
          <a:noFill/>
        </p:spPr>
        <p:txBody>
          <a:bodyPr wrap="square" rtlCol="0">
            <a:spAutoFit/>
          </a:bodyPr>
          <a:p>
            <a:pPr indent="0" fontAlgn="auto">
              <a:lnSpc>
                <a:spcPct val="100000"/>
              </a:lnSpc>
            </a:pPr>
            <a:r>
              <a:rPr lang="en-US" sz="2400" b="1" dirty="0">
                <a:solidFill>
                  <a:schemeClr val="tx1"/>
                </a:solidFill>
                <a:latin typeface="微软雅黑" panose="020B0503020204020204" pitchFamily="34" charset="-122"/>
                <a:ea typeface="微软雅黑" panose="020B0503020204020204" pitchFamily="34" charset="-122"/>
              </a:rPr>
              <a:t>2.</a:t>
            </a:r>
            <a:r>
              <a:rPr lang="zh-CN" altLang="en-US" sz="2400" b="1" dirty="0">
                <a:solidFill>
                  <a:schemeClr val="tx1"/>
                </a:solidFill>
                <a:latin typeface="微软雅黑" panose="020B0503020204020204" pitchFamily="34" charset="-122"/>
                <a:ea typeface="微软雅黑" panose="020B0503020204020204" pitchFamily="34" charset="-122"/>
              </a:rPr>
              <a:t>螺杆泵的结构</a:t>
            </a:r>
            <a:endParaRPr lang="zh-CN" altLang="en-US" sz="2400" b="1" dirty="0">
              <a:solidFill>
                <a:schemeClr val="tx1"/>
              </a:solidFill>
              <a:latin typeface="微软雅黑" panose="020B0503020204020204" pitchFamily="34" charset="-122"/>
              <a:ea typeface="微软雅黑" panose="020B0503020204020204" pitchFamily="34" charset="-122"/>
            </a:endParaRPr>
          </a:p>
        </p:txBody>
      </p:sp>
      <p:sp>
        <p:nvSpPr>
          <p:cNvPr id="4" name="正文"/>
          <p:cNvSpPr txBox="1"/>
          <p:nvPr/>
        </p:nvSpPr>
        <p:spPr>
          <a:xfrm>
            <a:off x="2475230" y="5752465"/>
            <a:ext cx="1570990" cy="460375"/>
          </a:xfrm>
          <a:prstGeom prst="rect">
            <a:avLst/>
          </a:prstGeom>
          <a:noFill/>
        </p:spPr>
        <p:txBody>
          <a:bodyPr wrap="square" rtlCol="0">
            <a:spAutoFit/>
          </a:bodyPr>
          <a:p>
            <a:pPr indent="0" fontAlgn="auto">
              <a:lnSpc>
                <a:spcPct val="120000"/>
              </a:lnSpc>
            </a:pPr>
            <a:r>
              <a:rPr lang="zh-CN" sz="2000" dirty="0">
                <a:solidFill>
                  <a:schemeClr val="tx1"/>
                </a:solidFill>
                <a:latin typeface="微软雅黑" panose="020B0503020204020204" pitchFamily="34" charset="-122"/>
                <a:ea typeface="微软雅黑" panose="020B0503020204020204" pitchFamily="34" charset="-122"/>
              </a:rPr>
              <a:t>螺杆</a:t>
            </a:r>
            <a:endParaRPr lang="zh-CN" sz="2000" dirty="0">
              <a:solidFill>
                <a:schemeClr val="tx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1216025" y="98425"/>
            <a:ext cx="4089400" cy="520700"/>
          </a:xfrm>
          <a:prstGeom prst="rect">
            <a:avLst/>
          </a:prstGeom>
          <a:noFill/>
        </p:spPr>
        <p:txBody>
          <a:bodyPr wrap="square" lIns="91390" tIns="45696" rIns="91390" bIns="45696" rtlCol="0">
            <a:spAutoFit/>
          </a:bodyPr>
          <a:p>
            <a:pPr algn="ctr" fontAlgn="auto"/>
            <a:r>
              <a:rPr lang="zh-CN" altLang="en-US" sz="2800" b="1" dirty="0">
                <a:solidFill>
                  <a:schemeClr val="accent1"/>
                </a:solidFill>
                <a:latin typeface="微软雅黑" panose="020B0503020204020204" pitchFamily="34" charset="-122"/>
                <a:ea typeface="微软雅黑" panose="020B0503020204020204" pitchFamily="34" charset="-122"/>
                <a:sym typeface="+mn-ea"/>
              </a:rPr>
              <a:t>螺杆泵结构和工作原理</a:t>
            </a:r>
            <a:endParaRPr lang="zh-CN" altLang="en-US" sz="2800" b="1" dirty="0">
              <a:solidFill>
                <a:schemeClr val="accent1"/>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1"/>
          <a:stretch>
            <a:fillRect/>
          </a:stretch>
        </p:blipFill>
        <p:spPr>
          <a:xfrm>
            <a:off x="4943475" y="4572000"/>
            <a:ext cx="3596005" cy="2023110"/>
          </a:xfrm>
          <a:prstGeom prst="rect">
            <a:avLst/>
          </a:prstGeom>
        </p:spPr>
      </p:pic>
      <p:pic>
        <p:nvPicPr>
          <p:cNvPr id="9" name="图片 8"/>
          <p:cNvPicPr>
            <a:picLocks noChangeAspect="1"/>
          </p:cNvPicPr>
          <p:nvPr/>
        </p:nvPicPr>
        <p:blipFill>
          <a:blip r:embed="rId2"/>
          <a:stretch>
            <a:fillRect/>
          </a:stretch>
        </p:blipFill>
        <p:spPr>
          <a:xfrm>
            <a:off x="370840" y="1471295"/>
            <a:ext cx="4572635" cy="367347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第一PPT，www.1ppt.com​">
  <a:themeElements>
    <a:clrScheme name="自定义 107">
      <a:dk1>
        <a:sysClr val="windowText" lastClr="000000"/>
      </a:dk1>
      <a:lt1>
        <a:sysClr val="window" lastClr="FFFFFF"/>
      </a:lt1>
      <a:dk2>
        <a:srgbClr val="1F497D"/>
      </a:dk2>
      <a:lt2>
        <a:srgbClr val="EEECE1"/>
      </a:lt2>
      <a:accent1>
        <a:srgbClr val="0070C0"/>
      </a:accent1>
      <a:accent2>
        <a:srgbClr val="FFC000"/>
      </a:accent2>
      <a:accent3>
        <a:srgbClr val="BFBFBF"/>
      </a:accent3>
      <a:accent4>
        <a:srgbClr val="BFBFBF"/>
      </a:accent4>
      <a:accent5>
        <a:srgbClr val="BFBFBF"/>
      </a:accent5>
      <a:accent6>
        <a:srgbClr val="BFBFB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150</Words>
  <Application>WPS 演示</Application>
  <PresentationFormat>全屏显示(16:9)</PresentationFormat>
  <Paragraphs>41</Paragraphs>
  <Slides>8</Slides>
  <Notes>36</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8</vt:i4>
      </vt:variant>
    </vt:vector>
  </HeadingPairs>
  <TitlesOfParts>
    <vt:vector size="15" baseType="lpstr">
      <vt:lpstr>Arial</vt:lpstr>
      <vt:lpstr>宋体</vt:lpstr>
      <vt:lpstr>Wingdings</vt:lpstr>
      <vt:lpstr>微软雅黑</vt:lpstr>
      <vt:lpstr>Calibri</vt:lpstr>
      <vt:lpstr>Arial Unicode MS</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Sky123.Org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keywords>www.1ppt.com</cp:keywords>
  <cp:lastModifiedBy>Faith2</cp:lastModifiedBy>
  <cp:revision>171</cp:revision>
  <dcterms:created xsi:type="dcterms:W3CDTF">2014-08-23T07:50:00Z</dcterms:created>
  <dcterms:modified xsi:type="dcterms:W3CDTF">2017-11-27T07:16:49Z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2052-10.1.0.6930</vt:lpwstr>
  </property>
</Properties>
</file>