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53" r:id="rId6"/>
    <p:sldId id="354" r:id="rId7"/>
    <p:sldId id="355" r:id="rId8"/>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7" Type="http://schemas.openxmlformats.org/officeDocument/2006/relationships/image" Target="../media/image14.wmf"/><Relationship Id="rId6" Type="http://schemas.openxmlformats.org/officeDocument/2006/relationships/image" Target="../media/image13.wmf"/><Relationship Id="rId5" Type="http://schemas.openxmlformats.org/officeDocument/2006/relationships/image" Target="../media/image11.wmf"/><Relationship Id="rId4" Type="http://schemas.openxmlformats.org/officeDocument/2006/relationships/image" Target="../media/image10.wmf"/><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image" Target="../media/image6.wmf"/><Relationship Id="rId3" Type="http://schemas.openxmlformats.org/officeDocument/2006/relationships/oleObject" Target="../embeddings/oleObject2.bin"/><Relationship Id="rId2" Type="http://schemas.openxmlformats.org/officeDocument/2006/relationships/image" Target="../media/image5.wmf"/><Relationship Id="rId1"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9" Type="http://schemas.openxmlformats.org/officeDocument/2006/relationships/oleObject" Target="../embeddings/oleObject7.bin"/><Relationship Id="rId8" Type="http://schemas.openxmlformats.org/officeDocument/2006/relationships/image" Target="../media/image10.wmf"/><Relationship Id="rId7" Type="http://schemas.openxmlformats.org/officeDocument/2006/relationships/oleObject" Target="../embeddings/oleObject6.bin"/><Relationship Id="rId6" Type="http://schemas.openxmlformats.org/officeDocument/2006/relationships/image" Target="../media/image9.wmf"/><Relationship Id="rId5" Type="http://schemas.openxmlformats.org/officeDocument/2006/relationships/oleObject" Target="../embeddings/oleObject5.bin"/><Relationship Id="rId4" Type="http://schemas.openxmlformats.org/officeDocument/2006/relationships/image" Target="../media/image8.wmf"/><Relationship Id="rId3" Type="http://schemas.openxmlformats.org/officeDocument/2006/relationships/oleObject" Target="../embeddings/oleObject4.bin"/><Relationship Id="rId2" Type="http://schemas.openxmlformats.org/officeDocument/2006/relationships/image" Target="../media/image7.wmf"/><Relationship Id="rId18" Type="http://schemas.openxmlformats.org/officeDocument/2006/relationships/notesSlide" Target="../notesSlides/notesSlide5.xml"/><Relationship Id="rId17" Type="http://schemas.openxmlformats.org/officeDocument/2006/relationships/vmlDrawing" Target="../drawings/vmlDrawing2.vml"/><Relationship Id="rId16" Type="http://schemas.openxmlformats.org/officeDocument/2006/relationships/slideLayout" Target="../slideLayouts/slideLayout2.xml"/><Relationship Id="rId15" Type="http://schemas.openxmlformats.org/officeDocument/2006/relationships/image" Target="../media/image14.wmf"/><Relationship Id="rId14" Type="http://schemas.openxmlformats.org/officeDocument/2006/relationships/oleObject" Target="../embeddings/oleObject9.bin"/><Relationship Id="rId13" Type="http://schemas.openxmlformats.org/officeDocument/2006/relationships/image" Target="../media/image13.wmf"/><Relationship Id="rId12" Type="http://schemas.openxmlformats.org/officeDocument/2006/relationships/oleObject" Target="../embeddings/oleObject8.bin"/><Relationship Id="rId11" Type="http://schemas.openxmlformats.org/officeDocument/2006/relationships/image" Target="../media/image12.jpeg"/><Relationship Id="rId10" Type="http://schemas.openxmlformats.org/officeDocument/2006/relationships/image" Target="../media/image11.wmf"/><Relationship Id="rId1"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645160"/>
          </a:xfrm>
          <a:prstGeom prst="rect">
            <a:avLst/>
          </a:prstGeom>
          <a:noFill/>
        </p:spPr>
        <p:txBody>
          <a:bodyPr wrap="square" rtlCol="0" anchor="t">
            <a:spAutoFit/>
          </a:bodyPr>
          <a:p>
            <a:pPr algn="ctr" fontAlgn="auto"/>
            <a:r>
              <a:rPr lang="zh-CN" altLang="zh-CN" sz="3600" b="1">
                <a:latin typeface="+mn-ea"/>
                <a:sym typeface="+mn-ea"/>
              </a:rPr>
              <a:t>液压泵的性能参数</a:t>
            </a:r>
            <a:endParaRPr lang="zh-CN" altLang="zh-CN" sz="3600" b="1">
              <a:latin typeface="+mn-ea"/>
              <a:sym typeface="+mn-ea"/>
            </a:endParaRPr>
          </a:p>
        </p:txBody>
      </p:sp>
      <p:pic>
        <p:nvPicPr>
          <p:cNvPr id="4" name="图片 3"/>
          <p:cNvPicPr>
            <a:picLocks noChangeAspect="1"/>
          </p:cNvPicPr>
          <p:nvPr/>
        </p:nvPicPr>
        <p:blipFill>
          <a:blip r:embed="rId1"/>
          <a:stretch>
            <a:fillRect/>
          </a:stretch>
        </p:blipFill>
        <p:spPr>
          <a:xfrm>
            <a:off x="57150" y="2719070"/>
            <a:ext cx="3654425" cy="25527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altLang="en-US" sz="2400" b="1" dirty="0">
                <a:latin typeface="微软雅黑" panose="020B0503020204020204" pitchFamily="34" charset="-122"/>
                <a:ea typeface="微软雅黑" panose="020B0503020204020204" pitchFamily="34" charset="-122"/>
                <a:sym typeface="+mn-ea"/>
              </a:rPr>
              <a:t>压力</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液压泵的性能参数</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22532" name="Rectangle 19"/>
          <p:cNvSpPr/>
          <p:nvPr/>
        </p:nvSpPr>
        <p:spPr>
          <a:xfrm>
            <a:off x="301625" y="1773238"/>
            <a:ext cx="8718550" cy="3508375"/>
          </a:xfrm>
          <a:prstGeom prst="rect">
            <a:avLst/>
          </a:prstGeom>
          <a:noFill/>
          <a:ln w="9525">
            <a:noFill/>
          </a:ln>
        </p:spPr>
        <p:txBody>
          <a:bodyPr lIns="92075" tIns="46038" rIns="92075" bIns="46038" anchor="t">
            <a:spAutoFit/>
          </a:bodyPr>
          <a:p>
            <a:pPr marL="1714500" indent="-1714500" eaLnBrk="0" hangingPunct="0"/>
            <a:r>
              <a:rPr lang="zh-CN" altLang="en-US" sz="2800" u="sng" dirty="0">
                <a:solidFill>
                  <a:schemeClr val="hlink"/>
                </a:solidFill>
                <a:latin typeface="楷体_GB2312" pitchFamily="49" charset="-122"/>
                <a:ea typeface="楷体_GB2312" pitchFamily="49" charset="-122"/>
              </a:rPr>
              <a:t>工作压力</a:t>
            </a:r>
            <a:r>
              <a:rPr lang="zh-CN" altLang="en-US" sz="2800" dirty="0">
                <a:solidFill>
                  <a:srgbClr val="000000"/>
                </a:solidFill>
                <a:latin typeface="楷体_GB2312" pitchFamily="49" charset="-122"/>
                <a:ea typeface="楷体_GB2312" pitchFamily="49" charset="-122"/>
              </a:rPr>
              <a:t>：液压泵工作时实际输出压力，取决于负载</a:t>
            </a:r>
            <a:endParaRPr lang="zh-CN" altLang="en-US" sz="2800" dirty="0">
              <a:solidFill>
                <a:srgbClr val="000000"/>
              </a:solidFill>
              <a:latin typeface="楷体_GB2312" pitchFamily="49" charset="-122"/>
              <a:ea typeface="楷体_GB2312" pitchFamily="49" charset="-122"/>
            </a:endParaRPr>
          </a:p>
          <a:p>
            <a:pPr marL="1714500" indent="-1714500" eaLnBrk="0" hangingPunct="0"/>
            <a:endParaRPr lang="zh-CN" altLang="en-US" sz="2800" dirty="0">
              <a:solidFill>
                <a:srgbClr val="000000"/>
              </a:solidFill>
              <a:latin typeface="楷体_GB2312" pitchFamily="49" charset="-122"/>
              <a:ea typeface="楷体_GB2312" pitchFamily="49" charset="-122"/>
            </a:endParaRPr>
          </a:p>
          <a:p>
            <a:pPr marL="1714500" indent="-1714500" eaLnBrk="0" hangingPunct="0"/>
            <a:r>
              <a:rPr lang="zh-CN" altLang="en-US" sz="2800" u="sng" dirty="0">
                <a:solidFill>
                  <a:schemeClr val="folHlink"/>
                </a:solidFill>
                <a:latin typeface="楷体_GB2312" pitchFamily="49" charset="-122"/>
                <a:ea typeface="楷体_GB2312" pitchFamily="49" charset="-122"/>
              </a:rPr>
              <a:t>额定压力</a:t>
            </a:r>
            <a:r>
              <a:rPr lang="zh-CN" altLang="en-US" sz="2800" dirty="0">
                <a:solidFill>
                  <a:srgbClr val="000000"/>
                </a:solidFill>
                <a:latin typeface="楷体_GB2312" pitchFamily="49" charset="-122"/>
                <a:ea typeface="楷体_GB2312" pitchFamily="49" charset="-122"/>
              </a:rPr>
              <a:t>：在正常工作条件下，按试验标准规定的连续运转的最高压力，超过此值即为过载，它取决于泵的结构强度和密封</a:t>
            </a:r>
            <a:r>
              <a:rPr lang="zh-CN" altLang="en-US" sz="2800" b="1" dirty="0">
                <a:solidFill>
                  <a:schemeClr val="bg1"/>
                </a:solidFill>
                <a:latin typeface="黑体" panose="02010609060101010101" pitchFamily="2" charset="-122"/>
                <a:ea typeface="黑体" panose="02010609060101010101" pitchFamily="2" charset="-122"/>
              </a:rPr>
              <a:t>条</a:t>
            </a:r>
            <a:endParaRPr lang="zh-CN" altLang="en-US" sz="2800" b="1" dirty="0">
              <a:solidFill>
                <a:schemeClr val="bg1"/>
              </a:solidFill>
              <a:latin typeface="黑体" panose="02010609060101010101" pitchFamily="2" charset="-122"/>
              <a:ea typeface="黑体" panose="02010609060101010101" pitchFamily="2" charset="-122"/>
            </a:endParaRPr>
          </a:p>
          <a:p>
            <a:pPr marL="1714500" indent="-1714500" eaLnBrk="0" hangingPunct="0"/>
            <a:r>
              <a:rPr lang="zh-CN" altLang="en-US" sz="2800" b="1" dirty="0">
                <a:solidFill>
                  <a:schemeClr val="bg1"/>
                </a:solidFill>
                <a:latin typeface="黑体" panose="02010609060101010101" pitchFamily="2" charset="-122"/>
                <a:ea typeface="黑体" panose="02010609060101010101" pitchFamily="2" charset="-122"/>
              </a:rPr>
              <a:t>件。</a:t>
            </a:r>
            <a:endParaRPr lang="zh-CN" altLang="en-US" sz="2800" b="1" dirty="0">
              <a:solidFill>
                <a:schemeClr val="bg1"/>
              </a:solidFill>
              <a:latin typeface="黑体" panose="02010609060101010101" pitchFamily="2" charset="-122"/>
              <a:ea typeface="黑体" panose="02010609060101010101" pitchFamily="2" charset="-122"/>
            </a:endParaRPr>
          </a:p>
          <a:p>
            <a:pPr marL="1714500" indent="-1714500" eaLnBrk="0" hangingPunct="0"/>
            <a:r>
              <a:rPr lang="zh-CN" altLang="en-US" sz="2800" u="sng" dirty="0">
                <a:solidFill>
                  <a:schemeClr val="hlink"/>
                </a:solidFill>
                <a:latin typeface="楷体_GB2312" pitchFamily="49" charset="-122"/>
                <a:ea typeface="楷体_GB2312" pitchFamily="49" charset="-122"/>
              </a:rPr>
              <a:t>最高压力</a:t>
            </a:r>
            <a:r>
              <a:rPr lang="zh-CN" altLang="en-US" sz="2800" dirty="0">
                <a:solidFill>
                  <a:srgbClr val="000000"/>
                </a:solidFill>
                <a:latin typeface="楷体_GB2312" pitchFamily="49" charset="-122"/>
                <a:ea typeface="楷体_GB2312" pitchFamily="49" charset="-122"/>
              </a:rPr>
              <a:t>：液压泵在短暂运行时间内所允许的最高压力。</a:t>
            </a:r>
            <a:endParaRPr lang="zh-CN" altLang="en-US" sz="2800" dirty="0">
              <a:solidFill>
                <a:srgbClr val="000000"/>
              </a:solidFill>
              <a:latin typeface="楷体_GB2312" pitchFamily="49" charset="-122"/>
              <a:ea typeface="楷体_GB2312"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bldLst>
      <p:bldP spid="2253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altLang="en-US" sz="2400" b="1" dirty="0">
                <a:latin typeface="微软雅黑" panose="020B0503020204020204" pitchFamily="34" charset="-122"/>
                <a:ea typeface="微软雅黑" panose="020B0503020204020204" pitchFamily="34" charset="-122"/>
                <a:sym typeface="+mn-ea"/>
              </a:rPr>
              <a:t>排量、流量</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液压泵的性能参数</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216025" y="1659255"/>
            <a:ext cx="7439660" cy="4399915"/>
          </a:xfrm>
          <a:prstGeom prst="rect">
            <a:avLst/>
          </a:prstGeom>
          <a:noFill/>
        </p:spPr>
        <p:txBody>
          <a:bodyPr wrap="square" rtlCol="0" anchor="t">
            <a:spAutoFit/>
          </a:bodyPr>
          <a:p>
            <a:pPr algn="just" eaLnBrk="1" hangingPunct="1">
              <a:lnSpc>
                <a:spcPct val="125000"/>
              </a:lnSpc>
              <a:buNone/>
            </a:pPr>
            <a:r>
              <a:rPr lang="zh-CN" altLang="en-US" sz="2400" u="sng" dirty="0">
                <a:solidFill>
                  <a:schemeClr val="folHlink"/>
                </a:solidFill>
                <a:latin typeface="黑体" panose="02010609060101010101" pitchFamily="2" charset="-122"/>
                <a:ea typeface="黑体" panose="02010609060101010101" pitchFamily="2" charset="-122"/>
                <a:sym typeface="+mn-ea"/>
              </a:rPr>
              <a:t>排量</a:t>
            </a:r>
            <a:r>
              <a:rPr lang="en-US" altLang="zh-CN" sz="2400" u="sng">
                <a:solidFill>
                  <a:schemeClr val="folHlink"/>
                </a:solidFill>
                <a:latin typeface="黑体" panose="02010609060101010101" pitchFamily="2" charset="-122"/>
                <a:ea typeface="黑体" panose="02010609060101010101" pitchFamily="2" charset="-122"/>
                <a:sym typeface="+mn-ea"/>
              </a:rPr>
              <a:t>V</a:t>
            </a:r>
            <a:r>
              <a:rPr lang="zh-CN" altLang="en-US" sz="2400" u="sng" dirty="0">
                <a:solidFill>
                  <a:schemeClr val="folHlink"/>
                </a:solidFill>
                <a:latin typeface="黑体" panose="02010609060101010101" pitchFamily="2" charset="-122"/>
                <a:ea typeface="黑体" panose="02010609060101010101" pitchFamily="2" charset="-122"/>
                <a:sym typeface="+mn-ea"/>
              </a:rPr>
              <a:t>：</a:t>
            </a:r>
            <a:r>
              <a:rPr lang="zh-CN" altLang="en-US" sz="2400" dirty="0">
                <a:solidFill>
                  <a:srgbClr val="000000"/>
                </a:solidFill>
                <a:latin typeface="楷体_GB2312" pitchFamily="49" charset="-122"/>
                <a:ea typeface="楷体_GB2312" pitchFamily="49" charset="-122"/>
                <a:sym typeface="+mn-ea"/>
              </a:rPr>
              <a:t>在无泄漏的情况下，泵轴每转一转排出的液体体积，它取决于泵的几何尺寸，又称几何排量，单位是 </a:t>
            </a:r>
            <a:r>
              <a:rPr lang="en-US" altLang="zh-CN" sz="2400">
                <a:solidFill>
                  <a:srgbClr val="000000"/>
                </a:solidFill>
                <a:latin typeface="楷体_GB2312" pitchFamily="49" charset="-122"/>
                <a:ea typeface="楷体_GB2312" pitchFamily="49" charset="-122"/>
                <a:sym typeface="+mn-ea"/>
              </a:rPr>
              <a:t>m</a:t>
            </a:r>
            <a:r>
              <a:rPr lang="en-US" altLang="zh-CN" sz="2400" baseline="30000">
                <a:solidFill>
                  <a:srgbClr val="000000"/>
                </a:solidFill>
                <a:latin typeface="楷体_GB2312" pitchFamily="49" charset="-122"/>
                <a:ea typeface="楷体_GB2312" pitchFamily="49" charset="-122"/>
                <a:sym typeface="+mn-ea"/>
              </a:rPr>
              <a:t>3</a:t>
            </a:r>
            <a:r>
              <a:rPr lang="en-US" altLang="zh-CN" sz="2400">
                <a:solidFill>
                  <a:srgbClr val="000000"/>
                </a:solidFill>
                <a:latin typeface="楷体_GB2312" pitchFamily="49" charset="-122"/>
                <a:ea typeface="楷体_GB2312" pitchFamily="49" charset="-122"/>
                <a:sym typeface="+mn-ea"/>
              </a:rPr>
              <a:t>/r </a:t>
            </a:r>
            <a:r>
              <a:rPr lang="zh-CN" altLang="en-US" sz="2800" dirty="0">
                <a:solidFill>
                  <a:srgbClr val="000000"/>
                </a:solidFill>
                <a:latin typeface="楷体_GB2312" pitchFamily="49" charset="-122"/>
                <a:ea typeface="楷体_GB2312" pitchFamily="49" charset="-122"/>
                <a:sym typeface="+mn-ea"/>
              </a:rPr>
              <a:t>。</a:t>
            </a:r>
            <a:endParaRPr lang="zh-CN" altLang="en-US" sz="2800" dirty="0">
              <a:solidFill>
                <a:srgbClr val="000000"/>
              </a:solidFill>
              <a:latin typeface="楷体_GB2312" pitchFamily="49" charset="-122"/>
              <a:ea typeface="楷体_GB2312" pitchFamily="49" charset="-122"/>
              <a:sym typeface="+mn-ea"/>
            </a:endParaRPr>
          </a:p>
          <a:p>
            <a:pPr algn="just" eaLnBrk="1" hangingPunct="1">
              <a:lnSpc>
                <a:spcPct val="125000"/>
              </a:lnSpc>
              <a:buNone/>
            </a:pPr>
            <a:r>
              <a:rPr lang="zh-CN" altLang="en-US" sz="2400" u="sng" dirty="0">
                <a:solidFill>
                  <a:schemeClr val="hlink"/>
                </a:solidFill>
                <a:latin typeface="楷体_GB2312" pitchFamily="49" charset="-122"/>
                <a:ea typeface="楷体_GB2312" pitchFamily="49" charset="-122"/>
                <a:sym typeface="+mn-ea"/>
              </a:rPr>
              <a:t>理论流量</a:t>
            </a:r>
            <a:r>
              <a:rPr lang="en-US" altLang="zh-CN" sz="2400" u="sng">
                <a:solidFill>
                  <a:schemeClr val="hlink"/>
                </a:solidFill>
                <a:latin typeface="楷体_GB2312" pitchFamily="49" charset="-122"/>
                <a:ea typeface="楷体_GB2312" pitchFamily="49" charset="-122"/>
                <a:sym typeface="+mn-ea"/>
              </a:rPr>
              <a:t>Qt</a:t>
            </a:r>
            <a:r>
              <a:rPr lang="zh-CN" altLang="en-US" sz="2400" u="sng" dirty="0">
                <a:solidFill>
                  <a:schemeClr val="hlink"/>
                </a:solidFill>
                <a:latin typeface="楷体_GB2312" pitchFamily="49" charset="-122"/>
                <a:ea typeface="楷体_GB2312" pitchFamily="49" charset="-122"/>
                <a:sym typeface="+mn-ea"/>
              </a:rPr>
              <a:t>：</a:t>
            </a:r>
            <a:r>
              <a:rPr lang="zh-CN" altLang="en-US" sz="2400" dirty="0">
                <a:solidFill>
                  <a:srgbClr val="000000"/>
                </a:solidFill>
                <a:latin typeface="楷体_GB2312" pitchFamily="49" charset="-122"/>
                <a:ea typeface="楷体_GB2312" pitchFamily="49" charset="-122"/>
                <a:sym typeface="+mn-ea"/>
              </a:rPr>
              <a:t>在无泄漏的情况下，单位时间内输出液体的体积，它取决于几何排量，也称几何流量，单位是</a:t>
            </a:r>
            <a:r>
              <a:rPr lang="en-US" altLang="zh-CN" sz="2400">
                <a:solidFill>
                  <a:srgbClr val="000000"/>
                </a:solidFill>
                <a:latin typeface="楷体_GB2312" pitchFamily="49" charset="-122"/>
                <a:ea typeface="楷体_GB2312" pitchFamily="49" charset="-122"/>
                <a:sym typeface="+mn-ea"/>
              </a:rPr>
              <a:t>m</a:t>
            </a:r>
            <a:r>
              <a:rPr lang="en-US" altLang="zh-CN" sz="2400" baseline="30000">
                <a:solidFill>
                  <a:srgbClr val="000000"/>
                </a:solidFill>
                <a:latin typeface="楷体_GB2312" pitchFamily="49" charset="-122"/>
                <a:ea typeface="楷体_GB2312" pitchFamily="49" charset="-122"/>
                <a:sym typeface="+mn-ea"/>
              </a:rPr>
              <a:t>3</a:t>
            </a:r>
            <a:r>
              <a:rPr lang="en-US" altLang="zh-CN" sz="2400">
                <a:solidFill>
                  <a:srgbClr val="000000"/>
                </a:solidFill>
                <a:latin typeface="楷体_GB2312" pitchFamily="49" charset="-122"/>
                <a:ea typeface="楷体_GB2312" pitchFamily="49" charset="-122"/>
                <a:sym typeface="+mn-ea"/>
              </a:rPr>
              <a:t>/s </a:t>
            </a:r>
            <a:r>
              <a:rPr lang="zh-CN" altLang="en-US" sz="2800" dirty="0">
                <a:solidFill>
                  <a:srgbClr val="000000"/>
                </a:solidFill>
                <a:latin typeface="楷体_GB2312" pitchFamily="49" charset="-122"/>
                <a:ea typeface="楷体_GB2312" pitchFamily="49" charset="-122"/>
                <a:sym typeface="+mn-ea"/>
              </a:rPr>
              <a:t>。</a:t>
            </a:r>
            <a:endParaRPr lang="zh-CN" altLang="en-US" sz="2800" dirty="0">
              <a:solidFill>
                <a:srgbClr val="000000"/>
              </a:solidFill>
              <a:latin typeface="楷体_GB2312" pitchFamily="49" charset="-122"/>
              <a:ea typeface="楷体_GB2312" pitchFamily="49" charset="-122"/>
              <a:sym typeface="+mn-ea"/>
            </a:endParaRPr>
          </a:p>
          <a:p>
            <a:pPr algn="just" eaLnBrk="1" hangingPunct="1">
              <a:lnSpc>
                <a:spcPct val="125000"/>
              </a:lnSpc>
              <a:buNone/>
            </a:pPr>
            <a:r>
              <a:rPr lang="zh-CN" altLang="en-US" sz="2400" u="sng" dirty="0">
                <a:solidFill>
                  <a:schemeClr val="folHlink"/>
                </a:solidFill>
                <a:latin typeface="黑体" panose="02010609060101010101" pitchFamily="2" charset="-122"/>
                <a:ea typeface="黑体" panose="02010609060101010101" pitchFamily="2" charset="-122"/>
                <a:sym typeface="+mn-ea"/>
              </a:rPr>
              <a:t>实际流量</a:t>
            </a:r>
            <a:r>
              <a:rPr lang="en-US" altLang="zh-CN" sz="2400" u="sng">
                <a:solidFill>
                  <a:schemeClr val="folHlink"/>
                </a:solidFill>
                <a:latin typeface="黑体" panose="02010609060101010101" pitchFamily="2" charset="-122"/>
                <a:ea typeface="黑体" panose="02010609060101010101" pitchFamily="2" charset="-122"/>
                <a:sym typeface="+mn-ea"/>
              </a:rPr>
              <a:t>Q</a:t>
            </a:r>
            <a:r>
              <a:rPr lang="zh-CN" altLang="en-US" sz="2400" u="sng" dirty="0">
                <a:solidFill>
                  <a:schemeClr val="folHlink"/>
                </a:solidFill>
                <a:latin typeface="黑体" panose="02010609060101010101" pitchFamily="2" charset="-122"/>
                <a:ea typeface="黑体" panose="02010609060101010101" pitchFamily="2" charset="-122"/>
                <a:sym typeface="+mn-ea"/>
              </a:rPr>
              <a:t>：</a:t>
            </a:r>
            <a:r>
              <a:rPr lang="zh-CN" altLang="en-US" sz="2400" dirty="0">
                <a:solidFill>
                  <a:srgbClr val="000000"/>
                </a:solidFill>
                <a:latin typeface="楷体_GB2312" pitchFamily="49" charset="-122"/>
                <a:ea typeface="楷体_GB2312" pitchFamily="49" charset="-122"/>
                <a:sym typeface="+mn-ea"/>
              </a:rPr>
              <a:t>泵在单位时间内实际输出液体的体积。由于存在内、外泄漏</a:t>
            </a:r>
            <a:r>
              <a:rPr lang="en-US" altLang="zh-CN" sz="2400">
                <a:solidFill>
                  <a:srgbClr val="000000"/>
                </a:solidFill>
                <a:latin typeface="楷体_GB2312" pitchFamily="49" charset="-122"/>
                <a:ea typeface="楷体_GB2312" pitchFamily="49" charset="-122"/>
                <a:sym typeface="+mn-ea"/>
              </a:rPr>
              <a:t>ΔQ</a:t>
            </a:r>
            <a:r>
              <a:rPr lang="zh-CN" altLang="en-US" sz="2400" dirty="0">
                <a:solidFill>
                  <a:srgbClr val="000000"/>
                </a:solidFill>
                <a:latin typeface="楷体_GB2312" pitchFamily="49" charset="-122"/>
                <a:ea typeface="楷体_GB2312" pitchFamily="49" charset="-122"/>
                <a:sym typeface="+mn-ea"/>
              </a:rPr>
              <a:t>，所以</a:t>
            </a:r>
            <a:r>
              <a:rPr lang="en-US" altLang="zh-CN" sz="2400">
                <a:solidFill>
                  <a:srgbClr val="000000"/>
                </a:solidFill>
                <a:latin typeface="楷体_GB2312" pitchFamily="49" charset="-122"/>
                <a:ea typeface="楷体_GB2312" pitchFamily="49" charset="-122"/>
                <a:sym typeface="+mn-ea"/>
              </a:rPr>
              <a:t>q</a:t>
            </a:r>
            <a:r>
              <a:rPr lang="zh-CN" altLang="en-US" sz="2400" dirty="0">
                <a:solidFill>
                  <a:srgbClr val="000000"/>
                </a:solidFill>
                <a:latin typeface="楷体_GB2312" pitchFamily="49" charset="-122"/>
                <a:ea typeface="楷体_GB2312" pitchFamily="49" charset="-122"/>
                <a:sym typeface="+mn-ea"/>
              </a:rPr>
              <a:t>小于</a:t>
            </a:r>
            <a:r>
              <a:rPr lang="en-US" altLang="zh-CN" sz="2400">
                <a:solidFill>
                  <a:srgbClr val="000000"/>
                </a:solidFill>
                <a:latin typeface="楷体_GB2312" pitchFamily="49" charset="-122"/>
                <a:ea typeface="楷体_GB2312" pitchFamily="49" charset="-122"/>
                <a:sym typeface="+mn-ea"/>
              </a:rPr>
              <a:t>q t </a:t>
            </a:r>
            <a:r>
              <a:rPr lang="zh-CN" altLang="en-US" sz="2400" dirty="0">
                <a:solidFill>
                  <a:srgbClr val="000000"/>
                </a:solidFill>
                <a:latin typeface="楷体_GB2312" pitchFamily="49" charset="-122"/>
                <a:ea typeface="楷体_GB2312" pitchFamily="49" charset="-122"/>
                <a:sym typeface="+mn-ea"/>
              </a:rPr>
              <a:t>，即</a:t>
            </a:r>
            <a:r>
              <a:rPr lang="en-US" altLang="zh-CN" sz="2400">
                <a:solidFill>
                  <a:srgbClr val="000000"/>
                </a:solidFill>
                <a:latin typeface="楷体_GB2312" pitchFamily="49" charset="-122"/>
                <a:ea typeface="楷体_GB2312" pitchFamily="49" charset="-122"/>
                <a:sym typeface="+mn-ea"/>
              </a:rPr>
              <a:t>Qt</a:t>
            </a:r>
            <a:r>
              <a:rPr lang="zh-CN" altLang="en-US" sz="2400" dirty="0">
                <a:solidFill>
                  <a:srgbClr val="000000"/>
                </a:solidFill>
                <a:latin typeface="楷体_GB2312" pitchFamily="49" charset="-122"/>
                <a:ea typeface="楷体_GB2312" pitchFamily="49" charset="-122"/>
                <a:sym typeface="+mn-ea"/>
              </a:rPr>
              <a:t>＝</a:t>
            </a:r>
            <a:r>
              <a:rPr lang="en-US" altLang="zh-CN" sz="2400">
                <a:solidFill>
                  <a:srgbClr val="000000"/>
                </a:solidFill>
                <a:latin typeface="楷体_GB2312" pitchFamily="49" charset="-122"/>
                <a:ea typeface="楷体_GB2312" pitchFamily="49" charset="-122"/>
                <a:sym typeface="+mn-ea"/>
              </a:rPr>
              <a:t>Q</a:t>
            </a:r>
            <a:r>
              <a:rPr lang="zh-CN" altLang="en-US" sz="2400" dirty="0">
                <a:solidFill>
                  <a:srgbClr val="000000"/>
                </a:solidFill>
                <a:latin typeface="楷体_GB2312" pitchFamily="49" charset="-122"/>
                <a:ea typeface="楷体_GB2312" pitchFamily="49" charset="-122"/>
                <a:sym typeface="+mn-ea"/>
              </a:rPr>
              <a:t>＋</a:t>
            </a:r>
            <a:r>
              <a:rPr lang="en-US" altLang="zh-CN" sz="2400">
                <a:solidFill>
                  <a:srgbClr val="000000"/>
                </a:solidFill>
                <a:latin typeface="楷体_GB2312" pitchFamily="49" charset="-122"/>
                <a:ea typeface="楷体_GB2312" pitchFamily="49" charset="-122"/>
                <a:sym typeface="+mn-ea"/>
              </a:rPr>
              <a:t>ΔQ</a:t>
            </a:r>
            <a:endParaRPr lang="en-US" altLang="zh-CN" sz="2400">
              <a:solidFill>
                <a:srgbClr val="000000"/>
              </a:solidFill>
              <a:latin typeface="楷体_GB2312" pitchFamily="49" charset="-122"/>
              <a:ea typeface="楷体_GB2312" pitchFamily="49" charset="-122"/>
              <a:sym typeface="+mn-ea"/>
            </a:endParaRPr>
          </a:p>
        </p:txBody>
      </p:sp>
      <p:graphicFrame>
        <p:nvGraphicFramePr>
          <p:cNvPr id="70660" name="Object 4"/>
          <p:cNvGraphicFramePr/>
          <p:nvPr/>
        </p:nvGraphicFramePr>
        <p:xfrm>
          <a:off x="2105660" y="5527675"/>
          <a:ext cx="1866900" cy="744538"/>
        </p:xfrm>
        <a:graphic>
          <a:graphicData uri="http://schemas.openxmlformats.org/presentationml/2006/ole">
            <mc:AlternateContent xmlns:mc="http://schemas.openxmlformats.org/markup-compatibility/2006">
              <mc:Choice xmlns:v="urn:schemas-microsoft-com:vml" Requires="v">
                <p:oleObj spid="_x0000_s3081" name="" r:id="rId1" imgW="647700" imgH="228600" progId="Equation.3">
                  <p:embed/>
                </p:oleObj>
              </mc:Choice>
              <mc:Fallback>
                <p:oleObj name="" r:id="rId1" imgW="647700" imgH="228600" progId="Equation.3">
                  <p:embed/>
                  <p:pic>
                    <p:nvPicPr>
                      <p:cNvPr id="0" name="图片 3080"/>
                      <p:cNvPicPr/>
                      <p:nvPr/>
                    </p:nvPicPr>
                    <p:blipFill>
                      <a:blip r:embed="rId2"/>
                      <a:stretch>
                        <a:fillRect/>
                      </a:stretch>
                    </p:blipFill>
                    <p:spPr>
                      <a:xfrm>
                        <a:off x="2105660" y="5527675"/>
                        <a:ext cx="1866900" cy="744538"/>
                      </a:xfrm>
                      <a:prstGeom prst="rect">
                        <a:avLst/>
                      </a:prstGeom>
                      <a:noFill/>
                      <a:ln w="38100">
                        <a:noFill/>
                        <a:miter/>
                      </a:ln>
                    </p:spPr>
                  </p:pic>
                </p:oleObj>
              </mc:Fallback>
            </mc:AlternateContent>
          </a:graphicData>
        </a:graphic>
      </p:graphicFrame>
      <p:graphicFrame>
        <p:nvGraphicFramePr>
          <p:cNvPr id="70666" name="Object 10"/>
          <p:cNvGraphicFramePr/>
          <p:nvPr/>
        </p:nvGraphicFramePr>
        <p:xfrm>
          <a:off x="2668905" y="3988435"/>
          <a:ext cx="1633538" cy="762000"/>
        </p:xfrm>
        <a:graphic>
          <a:graphicData uri="http://schemas.openxmlformats.org/presentationml/2006/ole">
            <mc:AlternateContent xmlns:mc="http://schemas.openxmlformats.org/markup-compatibility/2006">
              <mc:Choice xmlns:v="urn:schemas-microsoft-com:vml" Requires="v">
                <p:oleObj spid="_x0000_s3083" name="" r:id="rId3" imgW="571500" imgH="228600" progId="Equation.3">
                  <p:embed/>
                </p:oleObj>
              </mc:Choice>
              <mc:Fallback>
                <p:oleObj name="" r:id="rId3" imgW="571500" imgH="228600" progId="Equation.3">
                  <p:embed/>
                  <p:pic>
                    <p:nvPicPr>
                      <p:cNvPr id="0" name="图片 3082"/>
                      <p:cNvPicPr/>
                      <p:nvPr/>
                    </p:nvPicPr>
                    <p:blipFill>
                      <a:blip r:embed="rId4"/>
                      <a:stretch>
                        <a:fillRect/>
                      </a:stretch>
                    </p:blipFill>
                    <p:spPr>
                      <a:xfrm>
                        <a:off x="2668905" y="3988435"/>
                        <a:ext cx="1633538" cy="76200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0666"/>
                                        </p:tgtEl>
                                        <p:attrNameLst>
                                          <p:attrName>style.visibility</p:attrName>
                                        </p:attrNameLst>
                                      </p:cBhvr>
                                      <p:to>
                                        <p:strVal val="visible"/>
                                      </p:to>
                                    </p:set>
                                    <p:animEffect transition="in" filter="wipe(left)">
                                      <p:cBhvr>
                                        <p:cTn id="7" dur="500"/>
                                        <p:tgtEl>
                                          <p:spTgt spid="7066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0660"/>
                                        </p:tgtEl>
                                        <p:attrNameLst>
                                          <p:attrName>style.visibility</p:attrName>
                                        </p:attrNameLst>
                                      </p:cBhvr>
                                      <p:to>
                                        <p:strVal val="visible"/>
                                      </p:to>
                                    </p:set>
                                    <p:animEffect transition="in" filter="wipe(left)">
                                      <p:cBhvr>
                                        <p:cTn id="12" dur="5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3.</a:t>
            </a:r>
            <a:r>
              <a:rPr lang="zh-CN" altLang="en-US" sz="2400" b="1" dirty="0">
                <a:latin typeface="微软雅黑" panose="020B0503020204020204" pitchFamily="34" charset="-122"/>
                <a:ea typeface="微软雅黑" panose="020B0503020204020204" pitchFamily="34" charset="-122"/>
                <a:sym typeface="+mn-ea"/>
              </a:rPr>
              <a:t>容积效率</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液压泵的性能参数</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4" name="文本框 3"/>
          <p:cNvSpPr txBox="1"/>
          <p:nvPr/>
        </p:nvSpPr>
        <p:spPr>
          <a:xfrm>
            <a:off x="328295" y="1441450"/>
            <a:ext cx="8488045" cy="4065905"/>
          </a:xfrm>
          <a:prstGeom prst="rect">
            <a:avLst/>
          </a:prstGeom>
          <a:noFill/>
        </p:spPr>
        <p:txBody>
          <a:bodyPr wrap="square" rtlCol="0" anchor="t">
            <a:spAutoFit/>
          </a:bodyPr>
          <a:p>
            <a:pPr marL="342900" indent="-342900">
              <a:spcBef>
                <a:spcPct val="20000"/>
              </a:spcBef>
              <a:buClr>
                <a:schemeClr val="folHlink"/>
              </a:buClr>
              <a:buSzPct val="60000"/>
              <a:buFont typeface="Wingdings" panose="05000000000000000000" pitchFamily="2" charset="2"/>
              <a:buNone/>
            </a:pPr>
            <a:r>
              <a:rPr lang="zh-CN" altLang="en-US" sz="2400" b="1" u="sng" dirty="0">
                <a:solidFill>
                  <a:schemeClr val="folHlink"/>
                </a:solidFill>
                <a:latin typeface="黑体" panose="02010609060101010101" pitchFamily="2" charset="-122"/>
                <a:ea typeface="黑体" panose="02010609060101010101" pitchFamily="2" charset="-122"/>
                <a:sym typeface="+mn-ea"/>
              </a:rPr>
              <a:t>容积效率</a:t>
            </a:r>
            <a:r>
              <a:rPr lang="en-US" altLang="zh-CN" sz="2400" b="1" u="sng" err="1">
                <a:solidFill>
                  <a:schemeClr val="folHlink"/>
                </a:solidFill>
                <a:latin typeface="黑体" panose="02010609060101010101" pitchFamily="2" charset="-122"/>
                <a:ea typeface="黑体" panose="02010609060101010101" pitchFamily="2" charset="-122"/>
                <a:sym typeface="+mn-ea"/>
              </a:rPr>
              <a:t>ηv</a:t>
            </a:r>
            <a:r>
              <a:rPr lang="zh-CN" altLang="en-US" sz="2400" b="1" u="sng" dirty="0">
                <a:solidFill>
                  <a:schemeClr val="folHlink"/>
                </a:solidFill>
                <a:latin typeface="黑体" panose="02010609060101010101" pitchFamily="2" charset="-122"/>
                <a:ea typeface="黑体" panose="02010609060101010101" pitchFamily="2" charset="-122"/>
                <a:sym typeface="+mn-ea"/>
              </a:rPr>
              <a:t>：</a:t>
            </a:r>
            <a:r>
              <a:rPr lang="zh-CN" altLang="en-US" sz="2400" dirty="0">
                <a:solidFill>
                  <a:srgbClr val="000000"/>
                </a:solidFill>
                <a:latin typeface="楷体_GB2312" pitchFamily="49" charset="-122"/>
                <a:ea typeface="楷体_GB2312" pitchFamily="49" charset="-122"/>
                <a:sym typeface="+mn-ea"/>
              </a:rPr>
              <a:t>泵实际流量和理论流量之比，即</a:t>
            </a:r>
            <a:r>
              <a:rPr lang="en-US" altLang="zh-CN" sz="2400" err="1">
                <a:solidFill>
                  <a:srgbClr val="000000"/>
                </a:solidFill>
                <a:latin typeface="楷体_GB2312" pitchFamily="49" charset="-122"/>
                <a:ea typeface="楷体_GB2312" pitchFamily="49" charset="-122"/>
                <a:sym typeface="+mn-ea"/>
              </a:rPr>
              <a:t>η</a:t>
            </a:r>
            <a:r>
              <a:rPr lang="en-US" altLang="zh-CN" sz="2400" baseline="-25000" err="1">
                <a:solidFill>
                  <a:srgbClr val="000000"/>
                </a:solidFill>
                <a:latin typeface="楷体_GB2312" pitchFamily="49" charset="-122"/>
                <a:ea typeface="楷体_GB2312" pitchFamily="49" charset="-122"/>
                <a:sym typeface="+mn-ea"/>
              </a:rPr>
              <a:t>v</a:t>
            </a:r>
            <a:r>
              <a:rPr lang="zh-CN" altLang="en-US" sz="2400" dirty="0">
                <a:solidFill>
                  <a:srgbClr val="000000"/>
                </a:solidFill>
                <a:latin typeface="楷体_GB2312" pitchFamily="49" charset="-122"/>
                <a:ea typeface="楷体_GB2312" pitchFamily="49" charset="-122"/>
                <a:sym typeface="+mn-ea"/>
              </a:rPr>
              <a:t>＝</a:t>
            </a:r>
            <a:r>
              <a:rPr lang="en-US" altLang="zh-CN" sz="2400">
                <a:solidFill>
                  <a:srgbClr val="000000"/>
                </a:solidFill>
                <a:latin typeface="楷体_GB2312" pitchFamily="49" charset="-122"/>
                <a:ea typeface="楷体_GB2312" pitchFamily="49" charset="-122"/>
                <a:sym typeface="+mn-ea"/>
              </a:rPr>
              <a:t>Q/ Qt</a:t>
            </a:r>
            <a:r>
              <a:rPr lang="zh-CN" altLang="en-US" sz="2800" dirty="0">
                <a:solidFill>
                  <a:srgbClr val="000000"/>
                </a:solidFill>
                <a:latin typeface="楷体_GB2312" pitchFamily="49" charset="-122"/>
                <a:ea typeface="楷体_GB2312" pitchFamily="49" charset="-122"/>
                <a:sym typeface="+mn-ea"/>
              </a:rPr>
              <a:t>。</a:t>
            </a:r>
            <a:endParaRPr lang="zh-CN" altLang="en-US" sz="2800" dirty="0">
              <a:solidFill>
                <a:srgbClr val="000000"/>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800" dirty="0">
                <a:solidFill>
                  <a:srgbClr val="000000"/>
                </a:solidFill>
                <a:latin typeface="楷体_GB2312" pitchFamily="49" charset="-122"/>
                <a:ea typeface="楷体_GB2312" pitchFamily="49" charset="-122"/>
                <a:sym typeface="+mn-ea"/>
              </a:rPr>
              <a:t>     容积效率是描述泵性能好坏的重要指标。</a:t>
            </a:r>
            <a:endParaRPr lang="zh-CN" altLang="en-US" sz="2800" dirty="0">
              <a:solidFill>
                <a:srgbClr val="000000"/>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400" dirty="0">
                <a:solidFill>
                  <a:srgbClr val="000000"/>
                </a:solidFill>
                <a:latin typeface="楷体_GB2312" pitchFamily="49" charset="-122"/>
                <a:ea typeface="楷体_GB2312" pitchFamily="49" charset="-122"/>
                <a:sym typeface="+mn-ea"/>
              </a:rPr>
              <a:t>   </a:t>
            </a:r>
            <a:r>
              <a:rPr lang="zh-CN" altLang="en-US" sz="2800" dirty="0">
                <a:solidFill>
                  <a:schemeClr val="hlink"/>
                </a:solidFill>
                <a:latin typeface="楷体_GB2312" pitchFamily="49" charset="-122"/>
                <a:ea typeface="楷体_GB2312" pitchFamily="49" charset="-122"/>
                <a:sym typeface="+mn-ea"/>
              </a:rPr>
              <a:t>在一定范围内，泵的泄漏随泵的工作压力增</a:t>
            </a:r>
            <a:endParaRPr lang="zh-CN" altLang="en-US" sz="2800" dirty="0">
              <a:solidFill>
                <a:schemeClr val="hlink"/>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800" dirty="0">
                <a:solidFill>
                  <a:schemeClr val="hlink"/>
                </a:solidFill>
                <a:latin typeface="楷体_GB2312" pitchFamily="49" charset="-122"/>
                <a:ea typeface="楷体_GB2312" pitchFamily="49" charset="-122"/>
                <a:sym typeface="+mn-ea"/>
              </a:rPr>
              <a:t>高而线性增大，所以容积效率随泵工作压力的增</a:t>
            </a:r>
            <a:endParaRPr lang="zh-CN" altLang="en-US" sz="2800" dirty="0">
              <a:solidFill>
                <a:schemeClr val="hlink"/>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400" dirty="0">
                <a:solidFill>
                  <a:schemeClr val="hlink"/>
                </a:solidFill>
                <a:latin typeface="楷体_GB2312" pitchFamily="49" charset="-122"/>
                <a:ea typeface="楷体_GB2312" pitchFamily="49" charset="-122"/>
                <a:sym typeface="+mn-ea"/>
              </a:rPr>
              <a:t>高而降低。</a:t>
            </a:r>
            <a:r>
              <a:rPr lang="en-US" altLang="zh-CN" sz="2400">
                <a:solidFill>
                  <a:schemeClr val="hlink"/>
                </a:solidFill>
                <a:latin typeface="楷体_GB2312" pitchFamily="49" charset="-122"/>
                <a:ea typeface="楷体_GB2312" pitchFamily="49" charset="-122"/>
                <a:sym typeface="+mn-ea"/>
              </a:rPr>
              <a:t>(</a:t>
            </a:r>
            <a:r>
              <a:rPr lang="zh-CN" altLang="en-US" sz="2400" dirty="0">
                <a:solidFill>
                  <a:schemeClr val="hlink"/>
                </a:solidFill>
                <a:latin typeface="楷体_GB2312" pitchFamily="49" charset="-122"/>
                <a:ea typeface="楷体_GB2312" pitchFamily="49" charset="-122"/>
                <a:sym typeface="+mn-ea"/>
              </a:rPr>
              <a:t>空载流量与理论流量相等</a:t>
            </a:r>
            <a:r>
              <a:rPr lang="en-US" altLang="zh-CN" sz="2800">
                <a:solidFill>
                  <a:schemeClr val="hlink"/>
                </a:solidFill>
                <a:latin typeface="楷体_GB2312" pitchFamily="49" charset="-122"/>
                <a:ea typeface="楷体_GB2312" pitchFamily="49" charset="-122"/>
                <a:sym typeface="+mn-ea"/>
              </a:rPr>
              <a:t>)</a:t>
            </a:r>
            <a:endParaRPr lang="en-US" altLang="zh-CN" sz="2800">
              <a:solidFill>
                <a:schemeClr val="hlink"/>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800" b="1" u="sng" dirty="0">
                <a:solidFill>
                  <a:srgbClr val="3AAA77"/>
                </a:solidFill>
                <a:latin typeface="楷体_GB2312" pitchFamily="49" charset="-122"/>
                <a:ea typeface="楷体_GB2312" pitchFamily="49" charset="-122"/>
                <a:sym typeface="+mn-ea"/>
              </a:rPr>
              <a:t>额定流量：</a:t>
            </a:r>
            <a:endParaRPr lang="zh-CN" altLang="en-US" sz="2800" b="1" u="sng" dirty="0">
              <a:solidFill>
                <a:srgbClr val="3AAA77"/>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800" dirty="0">
                <a:solidFill>
                  <a:srgbClr val="000000"/>
                </a:solidFill>
                <a:latin typeface="楷体_GB2312" pitchFamily="49" charset="-122"/>
                <a:ea typeface="楷体_GB2312" pitchFamily="49" charset="-122"/>
                <a:sym typeface="+mn-ea"/>
              </a:rPr>
              <a:t>   泵在额定压力、额定转速下必须保证的实际</a:t>
            </a:r>
            <a:endParaRPr lang="zh-CN" altLang="en-US" sz="2800" dirty="0">
              <a:solidFill>
                <a:srgbClr val="000000"/>
              </a:solidFill>
              <a:latin typeface="楷体_GB2312" pitchFamily="49" charset="-122"/>
              <a:ea typeface="楷体_GB2312" pitchFamily="49" charset="-122"/>
              <a:sym typeface="+mn-ea"/>
            </a:endParaRPr>
          </a:p>
          <a:p>
            <a:pPr marL="342900" indent="-342900">
              <a:spcBef>
                <a:spcPct val="20000"/>
              </a:spcBef>
              <a:buClr>
                <a:schemeClr val="folHlink"/>
              </a:buClr>
              <a:buSzPct val="60000"/>
              <a:buFont typeface="Wingdings" panose="05000000000000000000" pitchFamily="2" charset="2"/>
              <a:buNone/>
            </a:pPr>
            <a:r>
              <a:rPr lang="zh-CN" altLang="en-US" sz="2400" dirty="0">
                <a:solidFill>
                  <a:srgbClr val="000000"/>
                </a:solidFill>
                <a:latin typeface="楷体_GB2312" pitchFamily="49" charset="-122"/>
                <a:ea typeface="楷体_GB2312" pitchFamily="49" charset="-122"/>
                <a:sym typeface="+mn-ea"/>
              </a:rPr>
              <a:t>流量。</a:t>
            </a:r>
            <a:endParaRPr lang="zh-CN" altLang="en-US" sz="2400" dirty="0">
              <a:solidFill>
                <a:srgbClr val="000000"/>
              </a:solidFill>
              <a:latin typeface="楷体_GB2312" pitchFamily="49" charset="-122"/>
              <a:ea typeface="楷体_GB2312"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4.</a:t>
            </a:r>
            <a:r>
              <a:rPr lang="zh-CN" altLang="en-US" sz="2400" b="1" dirty="0">
                <a:latin typeface="微软雅黑" panose="020B0503020204020204" pitchFamily="34" charset="-122"/>
                <a:ea typeface="微软雅黑" panose="020B0503020204020204" pitchFamily="34" charset="-122"/>
                <a:sym typeface="+mn-ea"/>
              </a:rPr>
              <a:t>效率</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液压泵的性能参数</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graphicFrame>
        <p:nvGraphicFramePr>
          <p:cNvPr id="67586" name="Object 2"/>
          <p:cNvGraphicFramePr/>
          <p:nvPr/>
        </p:nvGraphicFramePr>
        <p:xfrm>
          <a:off x="2792413" y="4947603"/>
          <a:ext cx="1516062" cy="514350"/>
        </p:xfrm>
        <a:graphic>
          <a:graphicData uri="http://schemas.openxmlformats.org/presentationml/2006/ole">
            <mc:AlternateContent xmlns:mc="http://schemas.openxmlformats.org/markup-compatibility/2006">
              <mc:Choice xmlns:v="urn:schemas-microsoft-com:vml" Requires="v">
                <p:oleObj spid="_x0000_s3076" name="" r:id="rId1" imgW="685800" imgH="228600" progId="Equation.3">
                  <p:embed/>
                </p:oleObj>
              </mc:Choice>
              <mc:Fallback>
                <p:oleObj name="" r:id="rId1" imgW="685800" imgH="228600" progId="Equation.3">
                  <p:embed/>
                  <p:pic>
                    <p:nvPicPr>
                      <p:cNvPr id="0" name="图片 3075"/>
                      <p:cNvPicPr/>
                      <p:nvPr/>
                    </p:nvPicPr>
                    <p:blipFill>
                      <a:blip r:embed="rId2"/>
                      <a:stretch>
                        <a:fillRect/>
                      </a:stretch>
                    </p:blipFill>
                    <p:spPr>
                      <a:xfrm>
                        <a:off x="2792413" y="4947603"/>
                        <a:ext cx="1516062" cy="514350"/>
                      </a:xfrm>
                      <a:prstGeom prst="rect">
                        <a:avLst/>
                      </a:prstGeom>
                      <a:noFill/>
                      <a:ln w="38100">
                        <a:noFill/>
                        <a:miter/>
                      </a:ln>
                    </p:spPr>
                  </p:pic>
                </p:oleObj>
              </mc:Fallback>
            </mc:AlternateContent>
          </a:graphicData>
        </a:graphic>
      </p:graphicFrame>
      <p:graphicFrame>
        <p:nvGraphicFramePr>
          <p:cNvPr id="67587" name="Object 3"/>
          <p:cNvGraphicFramePr/>
          <p:nvPr/>
        </p:nvGraphicFramePr>
        <p:xfrm>
          <a:off x="2682875" y="5595303"/>
          <a:ext cx="2057400" cy="1036637"/>
        </p:xfrm>
        <a:graphic>
          <a:graphicData uri="http://schemas.openxmlformats.org/presentationml/2006/ole">
            <mc:AlternateContent xmlns:mc="http://schemas.openxmlformats.org/markup-compatibility/2006">
              <mc:Choice xmlns:v="urn:schemas-microsoft-com:vml" Requires="v">
                <p:oleObj spid="_x0000_s3077" name="" r:id="rId3" imgW="1040765" imgH="431800" progId="Equation.3">
                  <p:embed/>
                </p:oleObj>
              </mc:Choice>
              <mc:Fallback>
                <p:oleObj name="" r:id="rId3" imgW="1040765" imgH="431800" progId="Equation.3">
                  <p:embed/>
                  <p:pic>
                    <p:nvPicPr>
                      <p:cNvPr id="0" name="图片 3076"/>
                      <p:cNvPicPr/>
                      <p:nvPr/>
                    </p:nvPicPr>
                    <p:blipFill>
                      <a:blip r:embed="rId4"/>
                      <a:stretch>
                        <a:fillRect/>
                      </a:stretch>
                    </p:blipFill>
                    <p:spPr>
                      <a:xfrm>
                        <a:off x="2682875" y="5595303"/>
                        <a:ext cx="2057400" cy="1036637"/>
                      </a:xfrm>
                      <a:prstGeom prst="rect">
                        <a:avLst/>
                      </a:prstGeom>
                      <a:noFill/>
                      <a:ln w="38100">
                        <a:noFill/>
                        <a:miter/>
                      </a:ln>
                    </p:spPr>
                  </p:pic>
                </p:oleObj>
              </mc:Fallback>
            </mc:AlternateContent>
          </a:graphicData>
        </a:graphic>
      </p:graphicFrame>
      <p:graphicFrame>
        <p:nvGraphicFramePr>
          <p:cNvPr id="67588" name="Object 4"/>
          <p:cNvGraphicFramePr/>
          <p:nvPr/>
        </p:nvGraphicFramePr>
        <p:xfrm>
          <a:off x="2814638" y="3723640"/>
          <a:ext cx="1493837" cy="592138"/>
        </p:xfrm>
        <a:graphic>
          <a:graphicData uri="http://schemas.openxmlformats.org/presentationml/2006/ole">
            <mc:AlternateContent xmlns:mc="http://schemas.openxmlformats.org/markup-compatibility/2006">
              <mc:Choice xmlns:v="urn:schemas-microsoft-com:vml" Requires="v">
                <p:oleObj spid="_x0000_s3080" name="" r:id="rId5" imgW="558800" imgH="228600" progId="Equation.3">
                  <p:embed/>
                </p:oleObj>
              </mc:Choice>
              <mc:Fallback>
                <p:oleObj name="" r:id="rId5" imgW="558800" imgH="228600" progId="Equation.3">
                  <p:embed/>
                  <p:pic>
                    <p:nvPicPr>
                      <p:cNvPr id="0" name="图片 3079"/>
                      <p:cNvPicPr/>
                      <p:nvPr/>
                    </p:nvPicPr>
                    <p:blipFill>
                      <a:blip r:embed="rId6"/>
                      <a:stretch>
                        <a:fillRect/>
                      </a:stretch>
                    </p:blipFill>
                    <p:spPr>
                      <a:xfrm>
                        <a:off x="2814638" y="3723640"/>
                        <a:ext cx="1493837" cy="592138"/>
                      </a:xfrm>
                      <a:prstGeom prst="rect">
                        <a:avLst/>
                      </a:prstGeom>
                      <a:noFill/>
                      <a:ln w="38100">
                        <a:noFill/>
                        <a:miter/>
                      </a:ln>
                    </p:spPr>
                  </p:pic>
                </p:oleObj>
              </mc:Fallback>
            </mc:AlternateContent>
          </a:graphicData>
        </a:graphic>
      </p:graphicFrame>
      <p:sp>
        <p:nvSpPr>
          <p:cNvPr id="67590" name="Rectangle 6"/>
          <p:cNvSpPr/>
          <p:nvPr/>
        </p:nvSpPr>
        <p:spPr>
          <a:xfrm>
            <a:off x="560388" y="3723640"/>
            <a:ext cx="2571750" cy="519113"/>
          </a:xfrm>
          <a:prstGeom prst="rect">
            <a:avLst/>
          </a:prstGeom>
          <a:noFill/>
          <a:ln w="9525">
            <a:noFill/>
          </a:ln>
        </p:spPr>
        <p:txBody>
          <a:bodyPr lIns="92075" tIns="46038" rIns="92075" bIns="46038" anchor="t">
            <a:spAutoFit/>
          </a:bodyPr>
          <a:p>
            <a:pPr eaLnBrk="0" hangingPunct="0"/>
            <a:r>
              <a:rPr lang="zh-CN" altLang="en-US" sz="2800" b="1" dirty="0">
                <a:solidFill>
                  <a:schemeClr val="accent2"/>
                </a:solidFill>
                <a:latin typeface="楷体_GB2312" pitchFamily="49" charset="-122"/>
                <a:ea typeface="楷体_GB2312" pitchFamily="49" charset="-122"/>
              </a:rPr>
              <a:t>输出功率：</a:t>
            </a:r>
            <a:endParaRPr lang="zh-CN" altLang="en-US" sz="2800" b="1" dirty="0">
              <a:solidFill>
                <a:schemeClr val="accent2"/>
              </a:solidFill>
              <a:latin typeface="楷体_GB2312" pitchFamily="49" charset="-122"/>
              <a:ea typeface="楷体_GB2312" pitchFamily="49" charset="-122"/>
            </a:endParaRPr>
          </a:p>
        </p:txBody>
      </p:sp>
      <p:sp>
        <p:nvSpPr>
          <p:cNvPr id="67591" name="Rectangle 7"/>
          <p:cNvSpPr/>
          <p:nvPr/>
        </p:nvSpPr>
        <p:spPr>
          <a:xfrm>
            <a:off x="560388" y="4876165"/>
            <a:ext cx="2419350" cy="519113"/>
          </a:xfrm>
          <a:prstGeom prst="rect">
            <a:avLst/>
          </a:prstGeom>
          <a:noFill/>
          <a:ln w="9525">
            <a:noFill/>
          </a:ln>
        </p:spPr>
        <p:txBody>
          <a:bodyPr lIns="92075" tIns="46038" rIns="92075" bIns="46038" anchor="t">
            <a:spAutoFit/>
          </a:bodyPr>
          <a:p>
            <a:pPr eaLnBrk="0" hangingPunct="0"/>
            <a:r>
              <a:rPr lang="zh-CN" altLang="en-US" sz="2800" b="1" dirty="0">
                <a:solidFill>
                  <a:srgbClr val="3AAA77"/>
                </a:solidFill>
                <a:latin typeface="楷体_GB2312" pitchFamily="49" charset="-122"/>
                <a:ea typeface="楷体_GB2312" pitchFamily="49" charset="-122"/>
              </a:rPr>
              <a:t>输入功率：</a:t>
            </a:r>
            <a:endParaRPr lang="zh-CN" altLang="en-US" sz="2800" b="1" dirty="0">
              <a:solidFill>
                <a:srgbClr val="3AAA77"/>
              </a:solidFill>
              <a:latin typeface="楷体_GB2312" pitchFamily="49" charset="-122"/>
              <a:ea typeface="楷体_GB2312" pitchFamily="49" charset="-122"/>
            </a:endParaRPr>
          </a:p>
        </p:txBody>
      </p:sp>
      <p:graphicFrame>
        <p:nvGraphicFramePr>
          <p:cNvPr id="67592" name="Object 8"/>
          <p:cNvGraphicFramePr/>
          <p:nvPr/>
        </p:nvGraphicFramePr>
        <p:xfrm>
          <a:off x="2451100" y="1348740"/>
          <a:ext cx="1196975" cy="925513"/>
        </p:xfrm>
        <a:graphic>
          <a:graphicData uri="http://schemas.openxmlformats.org/presentationml/2006/ole">
            <mc:AlternateContent xmlns:mc="http://schemas.openxmlformats.org/markup-compatibility/2006">
              <mc:Choice xmlns:v="urn:schemas-microsoft-com:vml" Requires="v">
                <p:oleObj spid="_x0000_s3078" name="" r:id="rId7" imgW="698500" imgH="444500" progId="Equation.3">
                  <p:embed/>
                </p:oleObj>
              </mc:Choice>
              <mc:Fallback>
                <p:oleObj name="" r:id="rId7" imgW="698500" imgH="444500" progId="Equation.3">
                  <p:embed/>
                  <p:pic>
                    <p:nvPicPr>
                      <p:cNvPr id="0" name="图片 3077"/>
                      <p:cNvPicPr/>
                      <p:nvPr/>
                    </p:nvPicPr>
                    <p:blipFill>
                      <a:blip r:embed="rId8"/>
                      <a:stretch>
                        <a:fillRect/>
                      </a:stretch>
                    </p:blipFill>
                    <p:spPr>
                      <a:xfrm>
                        <a:off x="2451100" y="1348740"/>
                        <a:ext cx="1196975" cy="925513"/>
                      </a:xfrm>
                      <a:prstGeom prst="rect">
                        <a:avLst/>
                      </a:prstGeom>
                      <a:noFill/>
                      <a:ln w="38100">
                        <a:noFill/>
                        <a:miter/>
                      </a:ln>
                    </p:spPr>
                  </p:pic>
                </p:oleObj>
              </mc:Fallback>
            </mc:AlternateContent>
          </a:graphicData>
        </a:graphic>
      </p:graphicFrame>
      <p:sp>
        <p:nvSpPr>
          <p:cNvPr id="67593" name="Rectangle 9"/>
          <p:cNvSpPr/>
          <p:nvPr/>
        </p:nvSpPr>
        <p:spPr>
          <a:xfrm>
            <a:off x="469900" y="1501140"/>
            <a:ext cx="1809750" cy="519113"/>
          </a:xfrm>
          <a:prstGeom prst="rect">
            <a:avLst/>
          </a:prstGeom>
          <a:noFill/>
          <a:ln w="9525">
            <a:noFill/>
          </a:ln>
        </p:spPr>
        <p:txBody>
          <a:bodyPr lIns="92075" tIns="46038" rIns="92075" bIns="46038" anchor="t">
            <a:spAutoFit/>
          </a:bodyPr>
          <a:p>
            <a:pPr eaLnBrk="0" hangingPunct="0"/>
            <a:r>
              <a:rPr lang="zh-CN" altLang="en-US" sz="2800" b="1" dirty="0">
                <a:solidFill>
                  <a:schemeClr val="tx2"/>
                </a:solidFill>
                <a:latin typeface="楷体_GB2312" pitchFamily="49" charset="-122"/>
                <a:ea typeface="楷体_GB2312" pitchFamily="49" charset="-122"/>
              </a:rPr>
              <a:t>效率：</a:t>
            </a:r>
            <a:endParaRPr lang="zh-CN" altLang="en-US" sz="2800" b="1" dirty="0">
              <a:solidFill>
                <a:schemeClr val="tx2"/>
              </a:solidFill>
              <a:latin typeface="楷体_GB2312" pitchFamily="49" charset="-122"/>
              <a:ea typeface="楷体_GB2312" pitchFamily="49" charset="-122"/>
            </a:endParaRPr>
          </a:p>
        </p:txBody>
      </p:sp>
      <p:graphicFrame>
        <p:nvGraphicFramePr>
          <p:cNvPr id="67594" name="Object 10"/>
          <p:cNvGraphicFramePr/>
          <p:nvPr/>
        </p:nvGraphicFramePr>
        <p:xfrm>
          <a:off x="4051300" y="1501140"/>
          <a:ext cx="1447800" cy="533400"/>
        </p:xfrm>
        <a:graphic>
          <a:graphicData uri="http://schemas.openxmlformats.org/presentationml/2006/ole">
            <mc:AlternateContent xmlns:mc="http://schemas.openxmlformats.org/markup-compatibility/2006">
              <mc:Choice xmlns:v="urn:schemas-microsoft-com:vml" Requires="v">
                <p:oleObj spid="_x0000_s3082" name="" r:id="rId9" imgW="635000" imgH="228600" progId="Equation.3">
                  <p:embed/>
                </p:oleObj>
              </mc:Choice>
              <mc:Fallback>
                <p:oleObj name="" r:id="rId9" imgW="635000" imgH="228600" progId="Equation.3">
                  <p:embed/>
                  <p:pic>
                    <p:nvPicPr>
                      <p:cNvPr id="0" name="图片 3081"/>
                      <p:cNvPicPr/>
                      <p:nvPr/>
                    </p:nvPicPr>
                    <p:blipFill>
                      <a:blip r:embed="rId10"/>
                      <a:stretch>
                        <a:fillRect/>
                      </a:stretch>
                    </p:blipFill>
                    <p:spPr>
                      <a:xfrm>
                        <a:off x="4051300" y="1501140"/>
                        <a:ext cx="1447800" cy="533400"/>
                      </a:xfrm>
                      <a:prstGeom prst="rect">
                        <a:avLst/>
                      </a:prstGeom>
                      <a:noFill/>
                      <a:ln w="38100">
                        <a:noFill/>
                        <a:miter/>
                      </a:ln>
                    </p:spPr>
                  </p:pic>
                </p:oleObj>
              </mc:Fallback>
            </mc:AlternateContent>
          </a:graphicData>
        </a:graphic>
      </p:graphicFrame>
      <p:grpSp>
        <p:nvGrpSpPr>
          <p:cNvPr id="12297" name="Group 13"/>
          <p:cNvGrpSpPr/>
          <p:nvPr/>
        </p:nvGrpSpPr>
        <p:grpSpPr>
          <a:xfrm>
            <a:off x="5961063" y="4444365"/>
            <a:ext cx="2703512" cy="2136775"/>
            <a:chOff x="3888" y="1152"/>
            <a:chExt cx="1703" cy="1346"/>
          </a:xfrm>
        </p:grpSpPr>
        <p:pic>
          <p:nvPicPr>
            <p:cNvPr id="12298" name="Picture 14" descr="职能符号单向定量泵"/>
            <p:cNvPicPr>
              <a:picLocks noChangeAspect="1"/>
            </p:cNvPicPr>
            <p:nvPr/>
          </p:nvPicPr>
          <p:blipFill>
            <a:blip r:embed="rId11"/>
            <a:stretch>
              <a:fillRect/>
            </a:stretch>
          </p:blipFill>
          <p:spPr>
            <a:xfrm>
              <a:off x="3888" y="1152"/>
              <a:ext cx="1632" cy="1346"/>
            </a:xfrm>
            <a:prstGeom prst="rect">
              <a:avLst/>
            </a:prstGeom>
            <a:noFill/>
            <a:ln w="9525">
              <a:noFill/>
            </a:ln>
          </p:spPr>
        </p:pic>
        <p:graphicFrame>
          <p:nvGraphicFramePr>
            <p:cNvPr id="12299" name="Object 15"/>
            <p:cNvGraphicFramePr/>
            <p:nvPr/>
          </p:nvGraphicFramePr>
          <p:xfrm>
            <a:off x="5184" y="1440"/>
            <a:ext cx="407" cy="288"/>
          </p:xfrm>
          <a:graphic>
            <a:graphicData uri="http://schemas.openxmlformats.org/presentationml/2006/ole">
              <mc:AlternateContent xmlns:mc="http://schemas.openxmlformats.org/markup-compatibility/2006">
                <mc:Choice xmlns:v="urn:schemas-microsoft-com:vml" Requires="v">
                  <p:oleObj spid="_x0000_s3079" name="" r:id="rId12" imgW="292100" imgH="203200" progId="Equation.3">
                    <p:embed/>
                  </p:oleObj>
                </mc:Choice>
                <mc:Fallback>
                  <p:oleObj name="" r:id="rId12" imgW="292100" imgH="203200" progId="Equation.3">
                    <p:embed/>
                    <p:pic>
                      <p:nvPicPr>
                        <p:cNvPr id="0" name="图片 3078"/>
                        <p:cNvPicPr/>
                        <p:nvPr/>
                      </p:nvPicPr>
                      <p:blipFill>
                        <a:blip r:embed="rId13"/>
                        <a:stretch>
                          <a:fillRect/>
                        </a:stretch>
                      </p:blipFill>
                      <p:spPr>
                        <a:xfrm>
                          <a:off x="5184" y="1440"/>
                          <a:ext cx="407" cy="288"/>
                        </a:xfrm>
                        <a:prstGeom prst="rect">
                          <a:avLst/>
                        </a:prstGeom>
                        <a:noFill/>
                        <a:ln w="38100">
                          <a:noFill/>
                          <a:miter/>
                        </a:ln>
                      </p:spPr>
                    </p:pic>
                  </p:oleObj>
                </mc:Fallback>
              </mc:AlternateContent>
            </a:graphicData>
          </a:graphic>
        </p:graphicFrame>
      </p:grpSp>
      <p:sp>
        <p:nvSpPr>
          <p:cNvPr id="12300" name="Rectangle 18"/>
          <p:cNvSpPr/>
          <p:nvPr/>
        </p:nvSpPr>
        <p:spPr>
          <a:xfrm>
            <a:off x="774700" y="2110740"/>
            <a:ext cx="7924800" cy="519113"/>
          </a:xfrm>
          <a:prstGeom prst="rect">
            <a:avLst/>
          </a:prstGeom>
          <a:noFill/>
          <a:ln w="9525">
            <a:noFill/>
          </a:ln>
        </p:spPr>
        <p:txBody>
          <a:bodyPr anchor="t">
            <a:spAutoFit/>
          </a:bodyPr>
          <a:p>
            <a:pPr>
              <a:spcBef>
                <a:spcPct val="50000"/>
              </a:spcBef>
            </a:pPr>
            <a:r>
              <a:rPr lang="zh-CN" altLang="en-US" sz="2800" dirty="0">
                <a:solidFill>
                  <a:srgbClr val="000000"/>
                </a:solidFill>
                <a:latin typeface="楷体_GB2312" pitchFamily="49" charset="-122"/>
                <a:ea typeface="楷体_GB2312" pitchFamily="49" charset="-122"/>
              </a:rPr>
              <a:t>机械效率：泵的理论转矩与实际转矩之比，即：</a:t>
            </a:r>
            <a:endParaRPr lang="zh-CN" altLang="en-US" sz="2800" dirty="0">
              <a:solidFill>
                <a:srgbClr val="000000"/>
              </a:solidFill>
              <a:latin typeface="楷体_GB2312" pitchFamily="49" charset="-122"/>
              <a:ea typeface="楷体_GB2312" pitchFamily="49" charset="-122"/>
            </a:endParaRPr>
          </a:p>
        </p:txBody>
      </p:sp>
      <p:graphicFrame>
        <p:nvGraphicFramePr>
          <p:cNvPr id="67603" name="Object 19"/>
          <p:cNvGraphicFramePr/>
          <p:nvPr/>
        </p:nvGraphicFramePr>
        <p:xfrm>
          <a:off x="3297238" y="2571115"/>
          <a:ext cx="1371600" cy="838200"/>
        </p:xfrm>
        <a:graphic>
          <a:graphicData uri="http://schemas.openxmlformats.org/presentationml/2006/ole">
            <mc:AlternateContent xmlns:mc="http://schemas.openxmlformats.org/markup-compatibility/2006">
              <mc:Choice xmlns:v="urn:schemas-microsoft-com:vml" Requires="v">
                <p:oleObj spid="_x0000_s3084" name="" r:id="rId14" imgW="596900" imgH="393700" progId="Equation.3">
                  <p:embed/>
                </p:oleObj>
              </mc:Choice>
              <mc:Fallback>
                <p:oleObj name="" r:id="rId14" imgW="596900" imgH="393700" progId="Equation.3">
                  <p:embed/>
                  <p:pic>
                    <p:nvPicPr>
                      <p:cNvPr id="0" name="图片 3083"/>
                      <p:cNvPicPr/>
                      <p:nvPr/>
                    </p:nvPicPr>
                    <p:blipFill>
                      <a:blip r:embed="rId15"/>
                      <a:stretch>
                        <a:fillRect/>
                      </a:stretch>
                    </p:blipFill>
                    <p:spPr>
                      <a:xfrm>
                        <a:off x="3297238" y="2571115"/>
                        <a:ext cx="1371600" cy="83820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7590"/>
                                        </p:tgtEl>
                                        <p:attrNameLst>
                                          <p:attrName>style.visibility</p:attrName>
                                        </p:attrNameLst>
                                      </p:cBhvr>
                                      <p:to>
                                        <p:strVal val="visible"/>
                                      </p:to>
                                    </p:set>
                                    <p:animEffect transition="in" filter="wipe(left)">
                                      <p:cBhvr>
                                        <p:cTn id="7" dur="500"/>
                                        <p:tgtEl>
                                          <p:spTgt spid="675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7588"/>
                                        </p:tgtEl>
                                        <p:attrNameLst>
                                          <p:attrName>style.visibility</p:attrName>
                                        </p:attrNameLst>
                                      </p:cBhvr>
                                      <p:to>
                                        <p:strVal val="visible"/>
                                      </p:to>
                                    </p:set>
                                    <p:animEffect transition="in" filter="wipe(left)">
                                      <p:cBhvr>
                                        <p:cTn id="12" dur="500"/>
                                        <p:tgtEl>
                                          <p:spTgt spid="6758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7603"/>
                                        </p:tgtEl>
                                        <p:attrNameLst>
                                          <p:attrName>style.visibility</p:attrName>
                                        </p:attrNameLst>
                                      </p:cBhvr>
                                      <p:to>
                                        <p:strVal val="visible"/>
                                      </p:to>
                                    </p:set>
                                    <p:animEffect transition="in" filter="wipe(left)">
                                      <p:cBhvr>
                                        <p:cTn id="17" dur="500"/>
                                        <p:tgtEl>
                                          <p:spTgt spid="6760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7591"/>
                                        </p:tgtEl>
                                        <p:attrNameLst>
                                          <p:attrName>style.visibility</p:attrName>
                                        </p:attrNameLst>
                                      </p:cBhvr>
                                      <p:to>
                                        <p:strVal val="visible"/>
                                      </p:to>
                                    </p:set>
                                    <p:animEffect transition="in" filter="wipe(left)">
                                      <p:cBhvr>
                                        <p:cTn id="22" dur="500"/>
                                        <p:tgtEl>
                                          <p:spTgt spid="6759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7586"/>
                                        </p:tgtEl>
                                        <p:attrNameLst>
                                          <p:attrName>style.visibility</p:attrName>
                                        </p:attrNameLst>
                                      </p:cBhvr>
                                      <p:to>
                                        <p:strVal val="visible"/>
                                      </p:to>
                                    </p:set>
                                    <p:animEffect transition="in" filter="wipe(left)">
                                      <p:cBhvr>
                                        <p:cTn id="27" dur="500"/>
                                        <p:tgtEl>
                                          <p:spTgt spid="6758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7593"/>
                                        </p:tgtEl>
                                        <p:attrNameLst>
                                          <p:attrName>style.visibility</p:attrName>
                                        </p:attrNameLst>
                                      </p:cBhvr>
                                      <p:to>
                                        <p:strVal val="visible"/>
                                      </p:to>
                                    </p:set>
                                    <p:animEffect transition="in" filter="wipe(left)">
                                      <p:cBhvr>
                                        <p:cTn id="32" dur="500"/>
                                        <p:tgtEl>
                                          <p:spTgt spid="6759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7592"/>
                                        </p:tgtEl>
                                        <p:attrNameLst>
                                          <p:attrName>style.visibility</p:attrName>
                                        </p:attrNameLst>
                                      </p:cBhvr>
                                      <p:to>
                                        <p:strVal val="visible"/>
                                      </p:to>
                                    </p:set>
                                    <p:animEffect transition="in" filter="wipe(left)">
                                      <p:cBhvr>
                                        <p:cTn id="37" dur="500"/>
                                        <p:tgtEl>
                                          <p:spTgt spid="6759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7594"/>
                                        </p:tgtEl>
                                        <p:attrNameLst>
                                          <p:attrName>style.visibility</p:attrName>
                                        </p:attrNameLst>
                                      </p:cBhvr>
                                      <p:to>
                                        <p:strVal val="visible"/>
                                      </p:to>
                                    </p:set>
                                    <p:animEffect transition="in" filter="wipe(left)">
                                      <p:cBhvr>
                                        <p:cTn id="42" dur="500"/>
                                        <p:tgtEl>
                                          <p:spTgt spid="6759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7587"/>
                                        </p:tgtEl>
                                        <p:attrNameLst>
                                          <p:attrName>style.visibility</p:attrName>
                                        </p:attrNameLst>
                                      </p:cBhvr>
                                      <p:to>
                                        <p:strVal val="visible"/>
                                      </p:to>
                                    </p:set>
                                    <p:animEffect transition="in" filter="wipe(left)">
                                      <p:cBhvr>
                                        <p:cTn id="47" dur="500"/>
                                        <p:tgtEl>
                                          <p:spTgt spid="67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90" grpId="0"/>
      <p:bldP spid="67591" grpId="0"/>
      <p:bldP spid="67593" grpId="0"/>
    </p:bld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506</Words>
  <Application>WPS 演示</Application>
  <PresentationFormat>全屏显示(16:9)</PresentationFormat>
  <Paragraphs>49</Paragraphs>
  <Slides>5</Slides>
  <Notes>36</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9</vt:i4>
      </vt:variant>
      <vt:variant>
        <vt:lpstr>幻灯片标题</vt:lpstr>
      </vt:variant>
      <vt:variant>
        <vt:i4>5</vt:i4>
      </vt:variant>
    </vt:vector>
  </HeadingPairs>
  <TitlesOfParts>
    <vt:vector size="28" baseType="lpstr">
      <vt:lpstr>Arial</vt:lpstr>
      <vt:lpstr>宋体</vt:lpstr>
      <vt:lpstr>Wingdings</vt:lpstr>
      <vt:lpstr>微软雅黑</vt:lpstr>
      <vt:lpstr>楷体_GB2312</vt:lpstr>
      <vt:lpstr>Tahoma</vt:lpstr>
      <vt:lpstr>Monotype Sorts</vt:lpstr>
      <vt:lpstr>Times New Roman</vt:lpstr>
      <vt:lpstr>Arial Unicode MS</vt:lpstr>
      <vt:lpstr>Calibri</vt:lpstr>
      <vt:lpstr>新宋体</vt:lpstr>
      <vt:lpstr>Wingdings</vt:lpstr>
      <vt:lpstr>黑体</vt:lpstr>
      <vt:lpstr>第一PPT，www.1ppt.com​</vt:lpstr>
      <vt:lpstr>Equation.3</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178</cp:revision>
  <dcterms:created xsi:type="dcterms:W3CDTF">2014-08-23T07:50:00Z</dcterms:created>
  <dcterms:modified xsi:type="dcterms:W3CDTF">2017-12-28T08:12:59Z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