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activeX/activeX1.bin" ContentType="application/vnd.ms-office.activeX"/>
  <Override PartName="/ppt/activeX/activeX1.xml" ContentType="application/vnd.ms-office.activeX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42" r:id="rId3"/>
    <p:sldId id="366" r:id="rId5"/>
    <p:sldId id="383" r:id="rId6"/>
    <p:sldId id="384" r:id="rId7"/>
    <p:sldId id="385" r:id="rId8"/>
    <p:sldId id="386" r:id="rId9"/>
    <p:sldId id="387" r:id="rId10"/>
    <p:sldId id="360" r:id="rId11"/>
  </p:sldIdLst>
  <p:sldSz cx="9144000" cy="6858000" type="screen4x3"/>
  <p:notesSz cx="6858000" cy="9144000"/>
  <p:defaultTextStyle>
    <a:defPPr>
      <a:defRPr lang="zh-CN"/>
    </a:defPPr>
    <a:lvl1pPr marL="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005DA2"/>
    <a:srgbClr val="FFC400"/>
    <a:srgbClr val="FFD347"/>
    <a:srgbClr val="FFC91D"/>
    <a:srgbClr val="0071C1"/>
    <a:srgbClr val="4144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59" autoAdjust="0"/>
    <p:restoredTop sz="94660"/>
  </p:normalViewPr>
  <p:slideViewPr>
    <p:cSldViewPr>
      <p:cViewPr varScale="1">
        <p:scale>
          <a:sx n="97" d="100"/>
          <a:sy n="97" d="100"/>
        </p:scale>
        <p:origin x="-108" y="-1110"/>
      </p:cViewPr>
      <p:guideLst>
        <p:guide orient="horz" pos="2164"/>
        <p:guide pos="2880"/>
        <p:guide pos="192"/>
        <p:guide pos="1512"/>
        <p:guide pos="83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115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AE03-6EE8-41FD-8A37-86C6BC5E264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3175" y="2634615"/>
            <a:ext cx="9138285" cy="27254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36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124" name="图片 1" descr="最新的学校校徽及校名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1470" y="425450"/>
            <a:ext cx="3536315" cy="6407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00555" y="1341120"/>
            <a:ext cx="5342890" cy="10191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 userDrawn="1"/>
        </p:nvCxnSpPr>
        <p:spPr>
          <a:xfrm>
            <a:off x="1171393" y="693329"/>
            <a:ext cx="7972607" cy="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69" name="图片 2" descr="最新的学校校徽及校名"/>
          <p:cNvPicPr>
            <a:picLocks noChangeAspect="1"/>
          </p:cNvPicPr>
          <p:nvPr userDrawn="1"/>
        </p:nvPicPr>
        <p:blipFill>
          <a:blip r:embed="rId2"/>
          <a:srcRect r="81889"/>
          <a:stretch>
            <a:fillRect/>
          </a:stretch>
        </p:blipFill>
        <p:spPr>
          <a:xfrm>
            <a:off x="263843" y="45085"/>
            <a:ext cx="792006" cy="792006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1218565" rtl="0" eaLnBrk="1" latinLnBrk="0" hangingPunct="1">
        <a:spcBef>
          <a:spcPct val="0"/>
        </a:spcBef>
        <a:buNone/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4265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3735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25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21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17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13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09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3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5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8.wmf"/><Relationship Id="rId2" Type="http://schemas.openxmlformats.org/officeDocument/2006/relationships/control" Target="../activeX/activeX1.xml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141470" y="3115945"/>
            <a:ext cx="4712970" cy="17157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 fontAlgn="auto">
              <a:lnSpc>
                <a:spcPct val="120000"/>
              </a:lnSpc>
            </a:pPr>
            <a:r>
              <a:rPr lang="zh-CN" altLang="zh-CN" sz="44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顺序阀结构和工作原理</a:t>
            </a:r>
            <a:endParaRPr lang="zh-CN" altLang="zh-CN" sz="440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59395" name="Picture 7" descr="sspictmp005DA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675" y="2804795"/>
            <a:ext cx="4074795" cy="233807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9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89025" y="72390"/>
            <a:ext cx="6965950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p>
            <a:pPr algn="ctr" fontAlgn="auto"/>
            <a:r>
              <a:rPr sz="28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顺序阀</a:t>
            </a:r>
            <a:endParaRPr sz="28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945" name="Rectangle 15"/>
          <p:cNvSpPr/>
          <p:nvPr/>
        </p:nvSpPr>
        <p:spPr>
          <a:xfrm>
            <a:off x="3390900" y="23241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8371" name="Rectangle 3"/>
          <p:cNvSpPr/>
          <p:nvPr/>
        </p:nvSpPr>
        <p:spPr>
          <a:xfrm>
            <a:off x="685800" y="1118235"/>
            <a:ext cx="51816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x-none" sz="2800" b="1" dirty="0">
                <a:solidFill>
                  <a:schemeClr val="tx1"/>
                </a:solidFill>
                <a:latin typeface="+mn-ea"/>
              </a:rPr>
              <a:t>1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、作用：</a:t>
            </a:r>
            <a:r>
              <a:rPr lang="zh-CN" altLang="en-US" sz="2800" dirty="0">
                <a:solidFill>
                  <a:schemeClr val="tx1"/>
                </a:solidFill>
                <a:latin typeface="+mn-ea"/>
              </a:rPr>
              <a:t> </a:t>
            </a:r>
            <a:endParaRPr lang="zh-CN" altLang="en-US" sz="28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58372" name="Rectangle 4"/>
          <p:cNvSpPr/>
          <p:nvPr/>
        </p:nvSpPr>
        <p:spPr>
          <a:xfrm>
            <a:off x="838200" y="1743710"/>
            <a:ext cx="8077200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/>
            <a:r>
              <a:rPr lang="zh-CN" altLang="en-US" b="1" dirty="0">
                <a:solidFill>
                  <a:schemeClr val="tx1"/>
                </a:solidFill>
                <a:latin typeface="+mn-ea"/>
              </a:rPr>
              <a:t>利用油路本身的压力变化来控制阀口开启，达到油路通断，实现执行元件的顺序动作，它一般不控制系统压力。</a:t>
            </a:r>
            <a:endParaRPr lang="zh-CN" altLang="en-US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58373" name="Rectangle 5"/>
          <p:cNvSpPr/>
          <p:nvPr/>
        </p:nvSpPr>
        <p:spPr>
          <a:xfrm>
            <a:off x="2743200" y="3099435"/>
            <a:ext cx="24384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b="1" dirty="0">
                <a:solidFill>
                  <a:schemeClr val="tx1"/>
                </a:solidFill>
                <a:latin typeface="+mn-ea"/>
              </a:rPr>
              <a:t>直控顺序阀</a:t>
            </a:r>
            <a:endParaRPr lang="zh-CN" altLang="en-US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58374" name="AutoShape 7"/>
          <p:cNvSpPr/>
          <p:nvPr/>
        </p:nvSpPr>
        <p:spPr>
          <a:xfrm>
            <a:off x="2438400" y="3251835"/>
            <a:ext cx="228600" cy="838200"/>
          </a:xfrm>
          <a:prstGeom prst="leftBrace">
            <a:avLst>
              <a:gd name="adj1" fmla="val 30555"/>
              <a:gd name="adj2" fmla="val 50000"/>
            </a:avLst>
          </a:prstGeom>
          <a:noFill/>
          <a:ln w="12700" cap="sq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58375" name="Rectangle 8"/>
          <p:cNvSpPr/>
          <p:nvPr/>
        </p:nvSpPr>
        <p:spPr>
          <a:xfrm>
            <a:off x="609600" y="2718435"/>
            <a:ext cx="1792288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x-none" sz="2800" b="1" dirty="0">
                <a:solidFill>
                  <a:schemeClr val="tx1"/>
                </a:solidFill>
                <a:latin typeface="+mn-ea"/>
              </a:rPr>
              <a:t>2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、类型：</a:t>
            </a:r>
            <a:endParaRPr lang="zh-CN" altLang="en-US" sz="28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58376" name="Rectangle 9"/>
          <p:cNvSpPr/>
          <p:nvPr/>
        </p:nvSpPr>
        <p:spPr>
          <a:xfrm>
            <a:off x="2743200" y="3785235"/>
            <a:ext cx="2941638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b="1" dirty="0">
                <a:solidFill>
                  <a:schemeClr val="tx1"/>
                </a:solidFill>
                <a:latin typeface="+mn-ea"/>
              </a:rPr>
              <a:t>外（液控）控顺序阀</a:t>
            </a:r>
            <a:endParaRPr lang="zh-CN" altLang="en-US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58377" name="Text Box 13"/>
          <p:cNvSpPr txBox="1"/>
          <p:nvPr/>
        </p:nvSpPr>
        <p:spPr>
          <a:xfrm>
            <a:off x="685800" y="3480435"/>
            <a:ext cx="18288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chemeClr val="tx1"/>
                </a:solidFill>
                <a:latin typeface="+mn-ea"/>
              </a:rPr>
              <a:t>按控制方式</a:t>
            </a:r>
            <a:endParaRPr lang="zh-CN" altLang="en-US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58378" name="Text Box 15"/>
          <p:cNvSpPr txBox="1"/>
          <p:nvPr/>
        </p:nvSpPr>
        <p:spPr>
          <a:xfrm>
            <a:off x="685800" y="4547235"/>
            <a:ext cx="12192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chemeClr val="tx1"/>
                </a:solidFill>
                <a:latin typeface="+mn-ea"/>
              </a:rPr>
              <a:t>按结构</a:t>
            </a:r>
            <a:endParaRPr lang="zh-CN" altLang="en-US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58379" name="AutoShape 16"/>
          <p:cNvSpPr/>
          <p:nvPr/>
        </p:nvSpPr>
        <p:spPr>
          <a:xfrm>
            <a:off x="1752600" y="4394835"/>
            <a:ext cx="228600" cy="838200"/>
          </a:xfrm>
          <a:prstGeom prst="leftBrace">
            <a:avLst>
              <a:gd name="adj1" fmla="val 30555"/>
              <a:gd name="adj2" fmla="val 50000"/>
            </a:avLst>
          </a:prstGeom>
          <a:noFill/>
          <a:ln w="12700" cap="sq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58380" name="Rectangle 17"/>
          <p:cNvSpPr/>
          <p:nvPr/>
        </p:nvSpPr>
        <p:spPr>
          <a:xfrm>
            <a:off x="1981200" y="4318635"/>
            <a:ext cx="14478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b="1" dirty="0">
                <a:solidFill>
                  <a:schemeClr val="tx1"/>
                </a:solidFill>
                <a:latin typeface="+mn-ea"/>
              </a:rPr>
              <a:t>直动式</a:t>
            </a:r>
            <a:endParaRPr lang="zh-CN" altLang="en-US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58381" name="Rectangle 18"/>
          <p:cNvSpPr/>
          <p:nvPr/>
        </p:nvSpPr>
        <p:spPr>
          <a:xfrm>
            <a:off x="1981200" y="4852035"/>
            <a:ext cx="14478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b="1" dirty="0">
                <a:solidFill>
                  <a:schemeClr val="tx1"/>
                </a:solidFill>
                <a:latin typeface="+mn-ea"/>
              </a:rPr>
              <a:t>先导式</a:t>
            </a:r>
            <a:endParaRPr lang="zh-CN" altLang="en-US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58382" name="Rectangle 19"/>
          <p:cNvSpPr/>
          <p:nvPr/>
        </p:nvSpPr>
        <p:spPr>
          <a:xfrm>
            <a:off x="685800" y="5690235"/>
            <a:ext cx="3578225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x-none" sz="2800" b="1" dirty="0">
                <a:solidFill>
                  <a:schemeClr val="tx1"/>
                </a:solidFill>
                <a:latin typeface="+mn-ea"/>
              </a:rPr>
              <a:t>3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、结构与工作原理：</a:t>
            </a:r>
            <a:endParaRPr lang="zh-CN" altLang="en-US" sz="2800" b="1" dirty="0">
              <a:solidFill>
                <a:schemeClr val="tx1"/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8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8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8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8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8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8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8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58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58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58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58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/>
      <p:bldP spid="58372" grpId="0"/>
      <p:bldP spid="58373" grpId="0"/>
      <p:bldP spid="58374" grpId="0" bldLvl="0" animBg="1"/>
      <p:bldP spid="58375" grpId="0"/>
      <p:bldP spid="58376" grpId="0"/>
      <p:bldP spid="58377" grpId="0"/>
      <p:bldP spid="58378" grpId="0"/>
      <p:bldP spid="58379" grpId="0" bldLvl="0" animBg="1"/>
      <p:bldP spid="58380" grpId="0"/>
      <p:bldP spid="58381" grpId="0"/>
      <p:bldP spid="5838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89025" y="72390"/>
            <a:ext cx="6965950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p>
            <a:pPr algn="ctr" fontAlgn="auto"/>
            <a:r>
              <a:rPr sz="28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顺序阀</a:t>
            </a:r>
            <a:endParaRPr sz="28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945" name="Rectangle 15"/>
          <p:cNvSpPr/>
          <p:nvPr/>
        </p:nvSpPr>
        <p:spPr>
          <a:xfrm>
            <a:off x="3390900" y="23241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pic>
        <p:nvPicPr>
          <p:cNvPr id="59395" name="Picture 7" descr="sspictmp005DA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750" y="2009140"/>
            <a:ext cx="5791200" cy="33226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9396" name="Rectangle 8"/>
          <p:cNvSpPr/>
          <p:nvPr/>
        </p:nvSpPr>
        <p:spPr>
          <a:xfrm>
            <a:off x="7048500" y="3441700"/>
            <a:ext cx="12954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直动式</a:t>
            </a:r>
            <a:endParaRPr lang="zh-CN" altLang="en-US" sz="2800" b="1" dirty="0">
              <a:solidFill>
                <a:schemeClr val="tx1"/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9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89025" y="72390"/>
            <a:ext cx="6965950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p>
            <a:pPr algn="ctr" fontAlgn="auto"/>
            <a:r>
              <a:rPr sz="28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顺序阀</a:t>
            </a:r>
            <a:endParaRPr sz="28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945" name="Rectangle 15"/>
          <p:cNvSpPr/>
          <p:nvPr/>
        </p:nvSpPr>
        <p:spPr>
          <a:xfrm>
            <a:off x="3390900" y="23241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pic>
        <p:nvPicPr>
          <p:cNvPr id="59394" name="Picture 5" descr="sspictmp00503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750" y="1778000"/>
            <a:ext cx="5791200" cy="35385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9397" name="Rectangle 9"/>
          <p:cNvSpPr/>
          <p:nvPr/>
        </p:nvSpPr>
        <p:spPr>
          <a:xfrm>
            <a:off x="7010400" y="3441700"/>
            <a:ext cx="14478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先导式</a:t>
            </a:r>
            <a:endParaRPr lang="zh-CN" altLang="en-US" sz="28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59398" name="Line 10"/>
          <p:cNvSpPr/>
          <p:nvPr/>
        </p:nvSpPr>
        <p:spPr>
          <a:xfrm>
            <a:off x="2438400" y="2755900"/>
            <a:ext cx="1524000" cy="0"/>
          </a:xfrm>
          <a:prstGeom prst="line">
            <a:avLst/>
          </a:prstGeom>
          <a:ln w="12700" cap="sq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59399" name="Line 11"/>
          <p:cNvSpPr/>
          <p:nvPr/>
        </p:nvSpPr>
        <p:spPr>
          <a:xfrm>
            <a:off x="2438400" y="4089400"/>
            <a:ext cx="1524000" cy="0"/>
          </a:xfrm>
          <a:prstGeom prst="line">
            <a:avLst/>
          </a:prstGeom>
          <a:ln w="12700" cap="sq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9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9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89025" y="72390"/>
            <a:ext cx="6965950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p>
            <a:pPr algn="ctr" fontAlgn="auto"/>
            <a:r>
              <a:rPr sz="28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顺序阀</a:t>
            </a:r>
            <a:endParaRPr sz="28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945" name="Rectangle 15"/>
          <p:cNvSpPr/>
          <p:nvPr/>
        </p:nvSpPr>
        <p:spPr>
          <a:xfrm>
            <a:off x="3390900" y="23241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pic>
        <p:nvPicPr>
          <p:cNvPr id="60418" name="Picture 5" descr="sspictmp00635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094230"/>
            <a:ext cx="8107363" cy="31178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0419" name="Text Box 6"/>
          <p:cNvSpPr txBox="1"/>
          <p:nvPr/>
        </p:nvSpPr>
        <p:spPr>
          <a:xfrm>
            <a:off x="8458200" y="2703830"/>
            <a:ext cx="457200" cy="22453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单向顺序阀</a:t>
            </a:r>
            <a:endParaRPr lang="zh-CN" altLang="en-US" sz="2800" b="1" dirty="0">
              <a:solidFill>
                <a:schemeClr val="tx1"/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0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0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89025" y="72390"/>
            <a:ext cx="6965950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p>
            <a:pPr algn="ctr" fontAlgn="auto"/>
            <a:r>
              <a:rPr sz="28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顺序阀</a:t>
            </a:r>
            <a:endParaRPr sz="28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945" name="Rectangle 15"/>
          <p:cNvSpPr/>
          <p:nvPr/>
        </p:nvSpPr>
        <p:spPr>
          <a:xfrm>
            <a:off x="3390900" y="23241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pic>
        <p:nvPicPr>
          <p:cNvPr id="60420" name="Picture 7" descr="z525"/>
          <p:cNvPicPr>
            <a:picLocks noChangeAspect="1"/>
          </p:cNvPicPr>
          <p:nvPr/>
        </p:nvPicPr>
        <p:blipFill>
          <a:blip r:embed="rId1"/>
          <a:srcRect r="56799"/>
          <a:stretch>
            <a:fillRect/>
          </a:stretch>
        </p:blipFill>
        <p:spPr>
          <a:xfrm>
            <a:off x="533400" y="2070100"/>
            <a:ext cx="3352800" cy="3105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0421" name="Text Box 8"/>
          <p:cNvSpPr txBox="1"/>
          <p:nvPr/>
        </p:nvSpPr>
        <p:spPr>
          <a:xfrm>
            <a:off x="4191000" y="2743200"/>
            <a:ext cx="457200" cy="22453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外控顺序阀</a:t>
            </a:r>
            <a:endParaRPr lang="zh-CN" altLang="en-US" sz="2800" b="1" dirty="0">
              <a:solidFill>
                <a:schemeClr val="tx1"/>
              </a:solidFill>
              <a:latin typeface="+mn-ea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025" name="" r:id="rId2" imgW="3960813" imgH="3024187"/>
        </mc:Choice>
        <mc:Fallback>
          <p:control name="" r:id="rId2" imgW="3960813" imgH="3024187">
            <p:pic>
              <p:nvPicPr>
                <p:cNvPr id="0" name="Host Control  1024"/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003800" y="2138363"/>
                  <a:ext cx="3960813" cy="3024187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</p:control>
        </mc:Fallback>
      </mc:AlternateContent>
    </p:controls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0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0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89025" y="72390"/>
            <a:ext cx="6965950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p>
            <a:pPr algn="ctr" fontAlgn="auto"/>
            <a:r>
              <a:rPr sz="28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顺序阀</a:t>
            </a:r>
            <a:endParaRPr sz="28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945" name="Rectangle 15"/>
          <p:cNvSpPr/>
          <p:nvPr/>
        </p:nvSpPr>
        <p:spPr>
          <a:xfrm>
            <a:off x="3390900" y="23241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61442" name="Rectangle 7"/>
          <p:cNvSpPr/>
          <p:nvPr/>
        </p:nvSpPr>
        <p:spPr>
          <a:xfrm>
            <a:off x="304800" y="1551305"/>
            <a:ext cx="83058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x-none" sz="2800" b="1" dirty="0">
                <a:solidFill>
                  <a:schemeClr val="tx1"/>
                </a:solidFill>
                <a:latin typeface="+mn-ea"/>
              </a:rPr>
              <a:t>4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、先导式顺序阀和先导式溢流阀的不同之处： </a:t>
            </a:r>
            <a:endParaRPr lang="zh-CN" altLang="en-US" sz="28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61443" name="Rectangle 8"/>
          <p:cNvSpPr/>
          <p:nvPr/>
        </p:nvSpPr>
        <p:spPr>
          <a:xfrm>
            <a:off x="381000" y="2084705"/>
            <a:ext cx="8458200" cy="38385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266700" algn="just">
              <a:lnSpc>
                <a:spcPct val="145000"/>
              </a:lnSpc>
            </a:pPr>
            <a:r>
              <a:rPr lang="en-US" altLang="x-none" sz="2800" b="1" dirty="0">
                <a:solidFill>
                  <a:schemeClr val="tx1"/>
                </a:solidFill>
                <a:latin typeface="+mn-ea"/>
              </a:rPr>
              <a:t>(1)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溢流阀的进口压力在通流状态下基本不变。而顺序阀一般不控制系统压力。</a:t>
            </a:r>
            <a:endParaRPr lang="zh-CN" altLang="en-US" sz="2800" b="1" dirty="0">
              <a:solidFill>
                <a:schemeClr val="tx1"/>
              </a:solidFill>
              <a:latin typeface="+mn-ea"/>
            </a:endParaRPr>
          </a:p>
          <a:p>
            <a:pPr indent="266700" algn="just" eaLnBrk="0" hangingPunct="0">
              <a:lnSpc>
                <a:spcPct val="145000"/>
              </a:lnSpc>
            </a:pPr>
            <a:r>
              <a:rPr lang="en-US" altLang="x-none" sz="2800" b="1" dirty="0">
                <a:solidFill>
                  <a:schemeClr val="tx1"/>
                </a:solidFill>
                <a:latin typeface="+mn-ea"/>
              </a:rPr>
              <a:t>(2)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溢流阀为内泄漏，而顺序阀需单独引出泄漏通道，为外泄漏。</a:t>
            </a:r>
            <a:endParaRPr lang="zh-CN" altLang="en-US" sz="2800" b="1" dirty="0">
              <a:solidFill>
                <a:schemeClr val="tx1"/>
              </a:solidFill>
              <a:latin typeface="+mn-ea"/>
            </a:endParaRPr>
          </a:p>
          <a:p>
            <a:pPr indent="266700" eaLnBrk="0" hangingPunct="0">
              <a:lnSpc>
                <a:spcPct val="145000"/>
              </a:lnSpc>
            </a:pPr>
            <a:r>
              <a:rPr lang="en-US" altLang="x-none" sz="2800" b="1" dirty="0">
                <a:solidFill>
                  <a:schemeClr val="tx1"/>
                </a:solidFill>
                <a:latin typeface="+mn-ea"/>
              </a:rPr>
              <a:t>(3)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溢流阀的出口必须回油箱，顺序阀出口可接负载。 </a:t>
            </a:r>
            <a:endParaRPr lang="zh-CN" altLang="en-US" sz="2800" b="1" dirty="0">
              <a:solidFill>
                <a:schemeClr val="tx1"/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2" grpId="0"/>
      <p:bldP spid="6144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141470" y="3474720"/>
            <a:ext cx="4712970" cy="9036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 fontAlgn="auto">
              <a:lnSpc>
                <a:spcPct val="120000"/>
              </a:lnSpc>
            </a:pPr>
            <a:r>
              <a:rPr lang="zh-CN" altLang="zh-CN" sz="44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谢谢！</a:t>
            </a:r>
            <a:endParaRPr lang="zh-CN" altLang="zh-CN" sz="440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59395" name="Picture 7" descr="sspictmp005DA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675" y="2804795"/>
            <a:ext cx="4074795" cy="233807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9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，www.1ppt.com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259</Words>
  <Application>WPS 演示</Application>
  <PresentationFormat>全屏显示(16:9)</PresentationFormat>
  <Paragraphs>50</Paragraphs>
  <Slides>8</Slides>
  <Notes>36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Arial</vt:lpstr>
      <vt:lpstr>宋体</vt:lpstr>
      <vt:lpstr>Wingdings</vt:lpstr>
      <vt:lpstr>微软雅黑</vt:lpstr>
      <vt:lpstr>Times New Roman</vt:lpstr>
      <vt:lpstr>Arial Unicode MS</vt:lpstr>
      <vt:lpstr>Calibri</vt:lpstr>
      <vt:lpstr>第一PPT，www.1ppt.com​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keywords>www.1ppt.com</cp:keywords>
  <cp:lastModifiedBy>理工职院</cp:lastModifiedBy>
  <cp:revision>140</cp:revision>
  <dcterms:created xsi:type="dcterms:W3CDTF">2014-08-23T07:50:00Z</dcterms:created>
  <dcterms:modified xsi:type="dcterms:W3CDTF">2017-12-25T12:40:40Z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2052-10.1.0.7022</vt:lpwstr>
  </property>
</Properties>
</file>