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42" r:id="rId3"/>
    <p:sldId id="366" r:id="rId5"/>
    <p:sldId id="383" r:id="rId6"/>
    <p:sldId id="384" r:id="rId7"/>
    <p:sldId id="385" r:id="rId8"/>
    <p:sldId id="360" r:id="rId9"/>
  </p:sldIdLst>
  <p:sldSz cx="9144000" cy="6858000" type="screen4x3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005DA2"/>
    <a:srgbClr val="FFC400"/>
    <a:srgbClr val="FFD347"/>
    <a:srgbClr val="FFC91D"/>
    <a:srgbClr val="0071C1"/>
    <a:srgbClr val="4144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59" autoAdjust="0"/>
    <p:restoredTop sz="94660"/>
  </p:normalViewPr>
  <p:slideViewPr>
    <p:cSldViewPr>
      <p:cViewPr varScale="1">
        <p:scale>
          <a:sx n="97" d="100"/>
          <a:sy n="97" d="100"/>
        </p:scale>
        <p:origin x="-108" y="-1110"/>
      </p:cViewPr>
      <p:guideLst>
        <p:guide orient="horz" pos="2112"/>
        <p:guide pos="2880"/>
        <p:guide pos="192"/>
        <p:guide pos="1464"/>
        <p:guide pos="86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115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AE03-6EE8-41FD-8A37-86C6BC5E26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175" y="2634615"/>
            <a:ext cx="9138285" cy="27254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6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4" name="图片 1" descr="最新的学校校徽及校名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1470" y="425450"/>
            <a:ext cx="3536315" cy="6407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00555" y="1341120"/>
            <a:ext cx="5342890" cy="1019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 userDrawn="1"/>
        </p:nvCxnSpPr>
        <p:spPr>
          <a:xfrm>
            <a:off x="1171393" y="693329"/>
            <a:ext cx="7972607" cy="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69" name="图片 2" descr="最新的学校校徽及校名"/>
          <p:cNvPicPr>
            <a:picLocks noChangeAspect="1"/>
          </p:cNvPicPr>
          <p:nvPr userDrawn="1"/>
        </p:nvPicPr>
        <p:blipFill>
          <a:blip r:embed="rId2"/>
          <a:srcRect r="81889"/>
          <a:stretch>
            <a:fillRect/>
          </a:stretch>
        </p:blipFill>
        <p:spPr>
          <a:xfrm>
            <a:off x="263843" y="45085"/>
            <a:ext cx="792006" cy="79200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8565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25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1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17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13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5.wmf"/><Relationship Id="rId1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41470" y="3115945"/>
            <a:ext cx="4712970" cy="17157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 fontAlgn="auto">
              <a:lnSpc>
                <a:spcPct val="120000"/>
              </a:lnSpc>
            </a:pPr>
            <a:r>
              <a:rPr lang="zh-CN" altLang="zh-CN" sz="44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先导式减压阀结构和工作原理</a:t>
            </a:r>
            <a:endParaRPr lang="zh-CN" altLang="zh-CN" sz="44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507906" name="图片 507905"/>
          <p:cNvPicPr>
            <a:picLocks noChangeAspect="1"/>
          </p:cNvPicPr>
          <p:nvPr/>
        </p:nvPicPr>
        <p:blipFill>
          <a:blip r:embed="rId1"/>
          <a:srcRect b="9585"/>
          <a:stretch>
            <a:fillRect/>
          </a:stretch>
        </p:blipFill>
        <p:spPr>
          <a:xfrm>
            <a:off x="396875" y="2701925"/>
            <a:ext cx="3596005" cy="254381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89025" y="72390"/>
            <a:ext cx="6965950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ctr" fontAlgn="auto"/>
            <a:r>
              <a:rPr sz="28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先导式减压阀</a:t>
            </a:r>
            <a:endParaRPr sz="28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45" name="Rectangle 15"/>
          <p:cNvSpPr/>
          <p:nvPr/>
        </p:nvSpPr>
        <p:spPr>
          <a:xfrm>
            <a:off x="3390900" y="23241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7795" name="文本框 417794"/>
          <p:cNvSpPr txBox="1"/>
          <p:nvPr/>
        </p:nvSpPr>
        <p:spPr>
          <a:xfrm>
            <a:off x="1181100" y="1223645"/>
            <a:ext cx="6781800" cy="9531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Clr>
                <a:schemeClr val="bg1"/>
              </a:buClr>
            </a:pPr>
            <a:r>
              <a:rPr lang="zh-CN" altLang="en-US" sz="2800" b="1" dirty="0">
                <a:latin typeface="+mn-ea"/>
              </a:rPr>
              <a:t>先导型减压阀，由主阀和先导阀组成，</a:t>
            </a:r>
            <a:endParaRPr lang="zh-CN" altLang="en-US" sz="2800" b="1" dirty="0">
              <a:latin typeface="+mn-ea"/>
            </a:endParaRPr>
          </a:p>
          <a:p>
            <a:pPr>
              <a:buClr>
                <a:schemeClr val="bg1"/>
              </a:buClr>
            </a:pPr>
            <a:r>
              <a:rPr lang="zh-CN" altLang="en-US" sz="2800" b="1" dirty="0">
                <a:latin typeface="+mn-ea"/>
              </a:rPr>
              <a:t>先导阀负责调定压力，主阀负责减压作用。</a:t>
            </a:r>
            <a:endParaRPr lang="zh-CN" altLang="en-US" sz="2800" b="1" dirty="0">
              <a:latin typeface="+mn-ea"/>
            </a:endParaRPr>
          </a:p>
        </p:txBody>
      </p:sp>
      <p:graphicFrame>
        <p:nvGraphicFramePr>
          <p:cNvPr id="417796" name="对象 417795"/>
          <p:cNvGraphicFramePr/>
          <p:nvPr/>
        </p:nvGraphicFramePr>
        <p:xfrm>
          <a:off x="6210300" y="2362200"/>
          <a:ext cx="2097088" cy="413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" imgW="9705975" imgH="5086350" progId="AutoCAD.Drawing.16">
                  <p:embed/>
                </p:oleObj>
              </mc:Choice>
              <mc:Fallback>
                <p:oleObj name="" r:id="rId1" imgW="9705975" imgH="5086350" progId="AutoCAD.Drawing.16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2"/>
                      <a:srcRect l="49464" t="10577" r="35176" b="26604"/>
                      <a:stretch>
                        <a:fillRect/>
                      </a:stretch>
                    </p:blipFill>
                    <p:spPr>
                      <a:xfrm>
                        <a:off x="6210300" y="2362200"/>
                        <a:ext cx="2097088" cy="4133850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07906" name="图片 50790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00" y="2667000"/>
            <a:ext cx="4495800" cy="35179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89025" y="72390"/>
            <a:ext cx="6965950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ctr" fontAlgn="auto"/>
            <a:r>
              <a:rPr sz="28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先导式减压阀</a:t>
            </a:r>
            <a:endParaRPr sz="28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45" name="Rectangle 15"/>
          <p:cNvSpPr/>
          <p:nvPr/>
        </p:nvSpPr>
        <p:spPr>
          <a:xfrm>
            <a:off x="3390900" y="23241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18820" name="矩形 418819"/>
          <p:cNvSpPr/>
          <p:nvPr/>
        </p:nvSpPr>
        <p:spPr>
          <a:xfrm>
            <a:off x="381000" y="2615565"/>
            <a:ext cx="8374380" cy="25533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buClr>
                <a:schemeClr val="bg1"/>
              </a:buClr>
            </a:pPr>
            <a:r>
              <a:rPr lang="en-US" altLang="zh-CN" sz="2400" b="1" dirty="0">
                <a:latin typeface="+mn-ea"/>
              </a:rPr>
              <a:t>p2 &lt; pt </a:t>
            </a:r>
            <a:r>
              <a:rPr lang="zh-CN" altLang="en-US" sz="2400" b="1" dirty="0">
                <a:latin typeface="+mn-ea"/>
              </a:rPr>
              <a:t>时，导阀关闭，主阀处于最下端，阀口开度最大，不减压</a:t>
            </a:r>
            <a:r>
              <a:rPr lang="en-US" altLang="zh-CN" sz="2400" b="1">
                <a:latin typeface="+mn-ea"/>
              </a:rPr>
              <a:t>  </a:t>
            </a:r>
            <a:endParaRPr lang="en-US" altLang="zh-CN" sz="2400" b="1">
              <a:latin typeface="+mn-ea"/>
            </a:endParaRPr>
          </a:p>
          <a:p>
            <a:pPr>
              <a:buClr>
                <a:schemeClr val="bg1"/>
              </a:buClr>
            </a:pPr>
            <a:r>
              <a:rPr lang="en-US" altLang="zh-CN" sz="2400" b="1" dirty="0">
                <a:latin typeface="+mn-ea"/>
              </a:rPr>
              <a:t> p2 &gt; pt</a:t>
            </a:r>
            <a:r>
              <a:rPr lang="zh-CN" altLang="en-US" sz="2400" b="1" dirty="0">
                <a:latin typeface="+mn-ea"/>
              </a:rPr>
              <a:t>时，导阀打开，主阀两端产生压差</a:t>
            </a:r>
            <a:endParaRPr lang="zh-CN" altLang="en-US" sz="2400" b="1" dirty="0">
              <a:latin typeface="+mn-ea"/>
            </a:endParaRPr>
          </a:p>
          <a:p>
            <a:pPr>
              <a:buClr>
                <a:schemeClr val="bg1"/>
              </a:buClr>
            </a:pPr>
            <a:r>
              <a:rPr lang="zh-CN" altLang="en-US" sz="2400" b="1" dirty="0">
                <a:latin typeface="+mn-ea"/>
              </a:rPr>
              <a:t>当</a:t>
            </a:r>
            <a:r>
              <a:rPr lang="en-US" altLang="zh-CN" sz="2400" b="1" dirty="0">
                <a:latin typeface="+mn-ea"/>
              </a:rPr>
              <a:t>△P &lt; F</a:t>
            </a:r>
            <a:r>
              <a:rPr lang="zh-CN" altLang="en-US" sz="2400" b="1" dirty="0">
                <a:latin typeface="+mn-ea"/>
              </a:rPr>
              <a:t>软</a:t>
            </a:r>
            <a:r>
              <a:rPr lang="en-US" altLang="zh-CN" sz="2400" b="1" dirty="0">
                <a:latin typeface="+mn-ea"/>
              </a:rPr>
              <a:t>t</a:t>
            </a:r>
            <a:r>
              <a:rPr lang="zh-CN" altLang="en-US" sz="2400" b="1" dirty="0">
                <a:latin typeface="+mn-ea"/>
              </a:rPr>
              <a:t>时，同上 </a:t>
            </a:r>
            <a:r>
              <a:rPr lang="en-US" altLang="zh-CN" sz="2800" b="1" dirty="0">
                <a:latin typeface="+mn-ea"/>
              </a:rPr>
              <a:t>  </a:t>
            </a:r>
            <a:endParaRPr lang="en-US" altLang="zh-CN" sz="2800" b="1" dirty="0">
              <a:latin typeface="+mn-ea"/>
            </a:endParaRPr>
          </a:p>
          <a:p>
            <a:pPr>
              <a:buClr>
                <a:schemeClr val="bg1"/>
              </a:buClr>
            </a:pPr>
            <a:r>
              <a:rPr lang="zh-CN" altLang="en-US" sz="2400" b="1" dirty="0">
                <a:latin typeface="+mn-ea"/>
              </a:rPr>
              <a:t>当</a:t>
            </a:r>
            <a:r>
              <a:rPr lang="en-US" altLang="zh-CN" sz="2400" b="1" dirty="0">
                <a:latin typeface="+mn-ea"/>
              </a:rPr>
              <a:t>△P &gt; F</a:t>
            </a:r>
            <a:r>
              <a:rPr lang="zh-CN" altLang="en-US" sz="2400" b="1" dirty="0">
                <a:latin typeface="+mn-ea"/>
              </a:rPr>
              <a:t>软</a:t>
            </a:r>
            <a:r>
              <a:rPr lang="en-US" altLang="zh-CN" sz="2400" b="1" dirty="0">
                <a:latin typeface="+mn-ea"/>
              </a:rPr>
              <a:t>t</a:t>
            </a:r>
            <a:r>
              <a:rPr lang="zh-CN" altLang="en-US" sz="2400" b="1" dirty="0">
                <a:latin typeface="+mn-ea"/>
              </a:rPr>
              <a:t>时，主阀阀芯上 移，阀口开度</a:t>
            </a:r>
            <a:r>
              <a:rPr lang="en-US" altLang="zh-CN" sz="2400" b="1" dirty="0">
                <a:latin typeface="+mn-ea"/>
              </a:rPr>
              <a:t>↓</a:t>
            </a:r>
            <a:r>
              <a:rPr lang="zh-CN" altLang="en-US" sz="2400" b="1" dirty="0">
                <a:latin typeface="+mn-ea"/>
              </a:rPr>
              <a:t>， </a:t>
            </a:r>
            <a:r>
              <a:rPr lang="en-US" altLang="zh-CN" sz="2400" b="1">
                <a:latin typeface="+mn-ea"/>
              </a:rPr>
              <a:t>p2↓</a:t>
            </a:r>
            <a:endParaRPr lang="en-US" altLang="zh-CN" sz="2400" b="1">
              <a:latin typeface="+mn-ea"/>
            </a:endParaRPr>
          </a:p>
          <a:p>
            <a:pPr>
              <a:spcBef>
                <a:spcPct val="5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zh-CN" sz="2400">
                <a:latin typeface="+mn-ea"/>
              </a:rPr>
              <a:t> </a:t>
            </a:r>
            <a:endParaRPr lang="en-US" altLang="zh-CN" sz="2400">
              <a:latin typeface="+mn-ea"/>
            </a:endParaRPr>
          </a:p>
        </p:txBody>
      </p:sp>
      <p:sp>
        <p:nvSpPr>
          <p:cNvPr id="418821" name="矩形 418820"/>
          <p:cNvSpPr/>
          <p:nvPr/>
        </p:nvSpPr>
        <p:spPr>
          <a:xfrm>
            <a:off x="739775" y="1043940"/>
            <a:ext cx="73152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Clr>
                <a:schemeClr val="bg1"/>
              </a:buClr>
            </a:pPr>
            <a:r>
              <a:rPr lang="zh-CN" altLang="en-US" sz="2400" b="1" dirty="0">
                <a:latin typeface="+mn-ea"/>
              </a:rPr>
              <a:t>减压阀是利用出油压力的反馈作用，控制阀口开度，保证出口压力基本为弹簧调定的压力。</a:t>
            </a:r>
            <a:endParaRPr lang="zh-CN" altLang="en-US" sz="2400" b="1" dirty="0"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89025" y="72390"/>
            <a:ext cx="6965950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ctr" fontAlgn="auto"/>
            <a:r>
              <a:rPr sz="28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先导式减压阀</a:t>
            </a:r>
            <a:endParaRPr sz="28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07365" y="1659255"/>
            <a:ext cx="8126730" cy="3046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buNone/>
            </a:pPr>
            <a:r>
              <a:rPr lang="zh-CN" altLang="en-US" sz="2800" b="1" dirty="0">
                <a:solidFill>
                  <a:srgbClr val="0070C0"/>
                </a:solidFill>
                <a:latin typeface="+mn-ea"/>
                <a:sym typeface="+mn-ea"/>
              </a:rPr>
              <a:t>先导式减压阀调压原理</a:t>
            </a:r>
            <a:endParaRPr lang="zh-CN" altLang="en-US" sz="2800" b="1" dirty="0">
              <a:solidFill>
                <a:srgbClr val="0070C0"/>
              </a:solidFill>
              <a:latin typeface="+mn-ea"/>
              <a:sym typeface="+mn-ea"/>
            </a:endParaRPr>
          </a:p>
          <a:p>
            <a:pPr>
              <a:buNone/>
            </a:pPr>
            <a:r>
              <a:rPr lang="zh-CN" altLang="en-US" sz="2800" b="1" dirty="0">
                <a:latin typeface="+mn-ea"/>
                <a:sym typeface="+mn-ea"/>
              </a:rPr>
              <a:t>         调节调压弹簧，改变硬弹簧力，即可改变出口压力。</a:t>
            </a:r>
            <a:endParaRPr lang="zh-CN" altLang="en-US" sz="2800" b="1" dirty="0">
              <a:latin typeface="+mn-ea"/>
              <a:sym typeface="+mn-ea"/>
            </a:endParaRPr>
          </a:p>
          <a:p>
            <a:pPr>
              <a:buNone/>
            </a:pPr>
            <a:r>
              <a:rPr lang="zh-CN" altLang="en-US" sz="2400" b="1" dirty="0">
                <a:solidFill>
                  <a:srgbClr val="0070C0"/>
                </a:solidFill>
                <a:latin typeface="+mn-ea"/>
                <a:sym typeface="+mn-ea"/>
              </a:rPr>
              <a:t>注意：</a:t>
            </a:r>
            <a:r>
              <a:rPr lang="zh-CN" altLang="en-US" sz="2800" b="1" dirty="0">
                <a:latin typeface="+mn-ea"/>
                <a:sym typeface="+mn-ea"/>
              </a:rPr>
              <a:t>减压阀的出口压力还与出口的负载有关，若负载的压力低于调定压力，则出口压力由负载决定，减压阀不起减压作用，进出油口压力相等。</a:t>
            </a:r>
            <a:endParaRPr lang="zh-CN" altLang="en-US" sz="2800" b="1" dirty="0">
              <a:latin typeface="+mn-ea"/>
              <a:sym typeface="+mn-ea"/>
            </a:endParaRPr>
          </a:p>
          <a:p>
            <a:pPr>
              <a:buNone/>
            </a:pPr>
            <a:r>
              <a:rPr lang="zh-CN" altLang="en-US" sz="2400" b="1" dirty="0">
                <a:latin typeface="+mn-ea"/>
                <a:sym typeface="+mn-ea"/>
              </a:rPr>
              <a:t>   即减压阀保证出口压力恒定的条件是先导阀开启。</a:t>
            </a:r>
            <a:endParaRPr lang="zh-CN" altLang="en-US" sz="2400" b="1" dirty="0"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89025" y="72390"/>
            <a:ext cx="6965950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ctr" fontAlgn="auto"/>
            <a:r>
              <a:rPr sz="28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先导式减压阀</a:t>
            </a:r>
            <a:endParaRPr sz="28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Group 2"/>
          <p:cNvGrpSpPr/>
          <p:nvPr/>
        </p:nvGrpSpPr>
        <p:grpSpPr>
          <a:xfrm>
            <a:off x="796925" y="1431925"/>
            <a:ext cx="6346825" cy="4459288"/>
            <a:chOff x="152" y="1210"/>
            <a:chExt cx="3589" cy="2592"/>
          </a:xfrm>
        </p:grpSpPr>
        <p:pic>
          <p:nvPicPr>
            <p:cNvPr id="46085" name="Picture 3" descr="9-2减压回路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37" y="1210"/>
              <a:ext cx="2166" cy="25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6086" name="Rectangle 4"/>
            <p:cNvSpPr/>
            <p:nvPr/>
          </p:nvSpPr>
          <p:spPr>
            <a:xfrm>
              <a:off x="152" y="1376"/>
              <a:ext cx="877" cy="303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2075" tIns="46038" rIns="92075" bIns="46038">
              <a:spAutoFit/>
            </a:bodyPr>
            <a:p>
              <a:pPr eaLnBrk="0" hangingPunct="0"/>
              <a:r>
                <a:rPr lang="zh-CN" altLang="en-US" sz="2800" b="0" dirty="0">
                  <a:solidFill>
                    <a:srgbClr val="000000"/>
                  </a:solidFill>
                  <a:latin typeface="+mn-ea"/>
                </a:rPr>
                <a:t>工作缸</a:t>
              </a:r>
              <a:endParaRPr lang="zh-CN" altLang="en-US" sz="2800" b="0" dirty="0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46087" name="Rectangle 5"/>
            <p:cNvSpPr/>
            <p:nvPr/>
          </p:nvSpPr>
          <p:spPr>
            <a:xfrm>
              <a:off x="2864" y="1432"/>
              <a:ext cx="877" cy="302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2075" tIns="46038" rIns="92075" bIns="46038">
              <a:spAutoFit/>
            </a:bodyPr>
            <a:p>
              <a:pPr eaLnBrk="0" hangingPunct="0"/>
              <a:r>
                <a:rPr lang="zh-CN" altLang="en-US" sz="2800" b="0" dirty="0">
                  <a:solidFill>
                    <a:srgbClr val="000000"/>
                  </a:solidFill>
                  <a:latin typeface="+mn-ea"/>
                </a:rPr>
                <a:t>夹紧缸</a:t>
              </a:r>
              <a:endParaRPr lang="zh-CN" altLang="en-US" sz="2800" b="0" dirty="0">
                <a:solidFill>
                  <a:srgbClr val="000000"/>
                </a:solidFill>
                <a:latin typeface="+mn-ea"/>
              </a:endParaRPr>
            </a:p>
          </p:txBody>
        </p:sp>
      </p:grpSp>
      <p:sp>
        <p:nvSpPr>
          <p:cNvPr id="136199" name="Rectangle 7"/>
          <p:cNvSpPr/>
          <p:nvPr/>
        </p:nvSpPr>
        <p:spPr>
          <a:xfrm>
            <a:off x="4178300" y="5349875"/>
            <a:ext cx="4606925" cy="519113"/>
          </a:xfrm>
          <a:prstGeom prst="rect">
            <a:avLst/>
          </a:prstGeom>
          <a:noFill/>
          <a:ln w="9525">
            <a:noFill/>
          </a:ln>
        </p:spPr>
        <p:txBody>
          <a:bodyPr lIns="92075" tIns="46038" rIns="92075" bIns="46038">
            <a:spAutoFit/>
          </a:bodyPr>
          <a:p>
            <a:pPr eaLnBrk="0" hangingPunct="0"/>
            <a:r>
              <a:rPr lang="zh-CN" altLang="en-US" sz="2800" b="0" dirty="0">
                <a:solidFill>
                  <a:srgbClr val="000000"/>
                </a:solidFill>
                <a:latin typeface="+mn-ea"/>
              </a:rPr>
              <a:t>使夹紧缸获得稳定的低压。</a:t>
            </a:r>
            <a:endParaRPr lang="zh-CN" altLang="en-US" sz="2800" b="0" dirty="0">
              <a:solidFill>
                <a:srgbClr val="000000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6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41470" y="3474720"/>
            <a:ext cx="4712970" cy="9036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 fontAlgn="auto">
              <a:lnSpc>
                <a:spcPct val="120000"/>
              </a:lnSpc>
            </a:pPr>
            <a:r>
              <a:rPr lang="zh-CN" altLang="zh-CN" sz="44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谢谢！</a:t>
            </a:r>
            <a:endParaRPr lang="zh-CN" altLang="zh-CN" sz="44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507906" name="图片 507905"/>
          <p:cNvPicPr>
            <a:picLocks noChangeAspect="1"/>
          </p:cNvPicPr>
          <p:nvPr/>
        </p:nvPicPr>
        <p:blipFill>
          <a:blip r:embed="rId1"/>
          <a:srcRect b="9585"/>
          <a:stretch>
            <a:fillRect/>
          </a:stretch>
        </p:blipFill>
        <p:spPr>
          <a:xfrm>
            <a:off x="396875" y="2701925"/>
            <a:ext cx="3596005" cy="254381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369</Words>
  <Application>WPS 演示</Application>
  <PresentationFormat>全屏显示(16:9)</PresentationFormat>
  <Paragraphs>34</Paragraphs>
  <Slides>6</Slides>
  <Notes>36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22" baseType="lpstr">
      <vt:lpstr>Arial</vt:lpstr>
      <vt:lpstr>宋体</vt:lpstr>
      <vt:lpstr>Wingdings</vt:lpstr>
      <vt:lpstr>微软雅黑</vt:lpstr>
      <vt:lpstr>Wingdings</vt:lpstr>
      <vt:lpstr>楷体_GB2312</vt:lpstr>
      <vt:lpstr>Times New Roman</vt:lpstr>
      <vt:lpstr>Tahoma</vt:lpstr>
      <vt:lpstr>Arial Unicode MS</vt:lpstr>
      <vt:lpstr>Calibri</vt:lpstr>
      <vt:lpstr>新宋体</vt:lpstr>
      <vt:lpstr>仿宋_GB2312</vt:lpstr>
      <vt:lpstr>仿宋</vt:lpstr>
      <vt:lpstr>叶根友毛笔行书2.0版</vt:lpstr>
      <vt:lpstr>第一PPT，www.1ppt.com​</vt:lpstr>
      <vt:lpstr>AutoCAD.Drawing.16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理工职院</cp:lastModifiedBy>
  <cp:revision>139</cp:revision>
  <dcterms:created xsi:type="dcterms:W3CDTF">2014-08-23T07:50:00Z</dcterms:created>
  <dcterms:modified xsi:type="dcterms:W3CDTF">2017-12-25T11:03:44Z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2052-10.1.0.7022</vt:lpwstr>
  </property>
</Properties>
</file>