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46" r:id="rId5"/>
    <p:sldId id="344" r:id="rId6"/>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210"/>
        <p:guide pos="2876"/>
        <p:guide pos="192"/>
        <p:guide pos="1452"/>
        <p:guide pos="83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齿轮泵是一种常见液压泵，它的主要特点是结构简单，制造方便，价格低，体积小，重量轻，自吸性好，对油液污染不敏感，工作可行性高；缺点是流量和压力脉动大，噪声大，排量不可调。被广泛应用于采矿设备、冶金设备、建筑机械、工程机械、农林机械等各个行业。</a:t>
            </a:r>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307590" y="3443605"/>
            <a:ext cx="6115050" cy="645160"/>
          </a:xfrm>
          <a:prstGeom prst="rect">
            <a:avLst/>
          </a:prstGeom>
          <a:noFill/>
        </p:spPr>
        <p:txBody>
          <a:bodyPr wrap="square" rtlCol="0" anchor="t">
            <a:spAutoFit/>
          </a:bodyPr>
          <a:p>
            <a:pPr algn="ctr" fontAlgn="auto"/>
            <a:r>
              <a:rPr lang="zh-CN" altLang="zh-CN" sz="3600" b="1">
                <a:latin typeface="+mn-ea"/>
                <a:sym typeface="+mn-ea"/>
              </a:rPr>
              <a:t>多缸动作回路——同步回路</a:t>
            </a:r>
            <a:endParaRPr lang="zh-CN" altLang="zh-CN" sz="3600" b="1">
              <a:latin typeface="+mn-ea"/>
              <a:sym typeface="+mn-ea"/>
            </a:endParaRPr>
          </a:p>
        </p:txBody>
      </p:sp>
      <p:pic>
        <p:nvPicPr>
          <p:cNvPr id="172039" name="图片 172038" descr="8，"/>
          <p:cNvPicPr>
            <a:picLocks noChangeAspect="1"/>
          </p:cNvPicPr>
          <p:nvPr/>
        </p:nvPicPr>
        <p:blipFill>
          <a:blip r:embed="rId1"/>
          <a:stretch>
            <a:fillRect/>
          </a:stretch>
        </p:blipFill>
        <p:spPr>
          <a:xfrm>
            <a:off x="65405" y="2721610"/>
            <a:ext cx="2080260" cy="253936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同步回路</a:t>
            </a:r>
            <a:endParaRPr lang="zh-CN" altLang="en-US" sz="2800" b="1" dirty="0">
              <a:solidFill>
                <a:schemeClr val="accent1"/>
              </a:solidFill>
              <a:latin typeface="微软雅黑" panose="020B0503020204020204" pitchFamily="34" charset="-122"/>
              <a:ea typeface="微软雅黑" panose="020B0503020204020204" pitchFamily="34" charset="-122"/>
              <a:sym typeface="+mn-ea"/>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sp>
        <p:nvSpPr>
          <p:cNvPr id="172036" name="Rectangle 4"/>
          <p:cNvSpPr/>
          <p:nvPr/>
        </p:nvSpPr>
        <p:spPr>
          <a:xfrm>
            <a:off x="827088" y="1379220"/>
            <a:ext cx="7632700" cy="503238"/>
          </a:xfrm>
          <a:prstGeom prst="rect">
            <a:avLst/>
          </a:prstGeom>
          <a:noFill/>
          <a:ln w="9525">
            <a:noFill/>
          </a:ln>
        </p:spPr>
        <p:txBody>
          <a:bodyPr/>
          <a:p>
            <a:pPr marL="342900" indent="-342900">
              <a:spcBef>
                <a:spcPct val="20000"/>
              </a:spcBef>
              <a:buClr>
                <a:schemeClr val="folHlink"/>
              </a:buClr>
              <a:buSzPct val="60000"/>
              <a:buFont typeface="Wingdings" panose="05000000000000000000" pitchFamily="2" charset="2"/>
              <a:buNone/>
            </a:pPr>
            <a:r>
              <a:rPr lang="zh-CN" altLang="en-US" sz="2800" dirty="0">
                <a:latin typeface="Tahoma" panose="020B0604030504040204" pitchFamily="34" charset="0"/>
                <a:ea typeface="楷体_GB2312" pitchFamily="49" charset="-122"/>
              </a:rPr>
              <a:t>作用：</a:t>
            </a:r>
            <a:r>
              <a:rPr lang="zh-CN" altLang="en-US" dirty="0">
                <a:latin typeface="Tahoma" panose="020B0604030504040204" pitchFamily="34" charset="0"/>
              </a:rPr>
              <a:t>使多个执行元件克服负载、摩擦、制造质量、结构变形上的差异而保证在运动上同步。所谓运动同步指同速度或同位移。</a:t>
            </a:r>
            <a:endParaRPr lang="zh-CN" altLang="en-US" sz="2800" dirty="0">
              <a:latin typeface="Tahoma" panose="020B0604030504040204" pitchFamily="34" charset="0"/>
              <a:ea typeface="楷体_GB2312" pitchFamily="49" charset="-122"/>
            </a:endParaRPr>
          </a:p>
        </p:txBody>
      </p:sp>
      <p:sp>
        <p:nvSpPr>
          <p:cNvPr id="118789" name="Rectangle 5"/>
          <p:cNvSpPr/>
          <p:nvPr/>
        </p:nvSpPr>
        <p:spPr>
          <a:xfrm>
            <a:off x="827088" y="2205038"/>
            <a:ext cx="5905500" cy="533400"/>
          </a:xfrm>
          <a:prstGeom prst="rect">
            <a:avLst/>
          </a:prstGeom>
          <a:noFill/>
          <a:ln w="9525">
            <a:noFill/>
          </a:ln>
        </p:spPr>
        <p:txBody>
          <a:bodyPr/>
          <a:p>
            <a:pPr marL="457200" indent="-457200">
              <a:spcBef>
                <a:spcPct val="20000"/>
              </a:spcBef>
              <a:buClr>
                <a:schemeClr val="folHlink"/>
              </a:buClr>
              <a:buSzPct val="60000"/>
              <a:buFont typeface="Wingdings" panose="05000000000000000000" pitchFamily="2" charset="2"/>
              <a:buNone/>
            </a:pPr>
            <a:r>
              <a:rPr lang="en-US" altLang="zh-CN" dirty="0">
                <a:latin typeface="Tahoma" panose="020B0604030504040204" pitchFamily="34" charset="0"/>
              </a:rPr>
              <a:t>(a)</a:t>
            </a:r>
            <a:r>
              <a:rPr lang="zh-CN" altLang="en-US" dirty="0">
                <a:latin typeface="Tahoma" panose="020B0604030504040204" pitchFamily="34" charset="0"/>
              </a:rPr>
              <a:t>为用单向调速阀控制的同步回路</a:t>
            </a:r>
            <a:endParaRPr lang="zh-CN" altLang="en-US" dirty="0">
              <a:latin typeface="Tahoma" panose="020B0604030504040204" pitchFamily="34" charset="0"/>
            </a:endParaRPr>
          </a:p>
          <a:p>
            <a:pPr marL="457200" indent="-457200">
              <a:spcBef>
                <a:spcPct val="20000"/>
              </a:spcBef>
              <a:buClr>
                <a:schemeClr val="folHlink"/>
              </a:buClr>
              <a:buSzPct val="60000"/>
              <a:buFont typeface="Wingdings" panose="05000000000000000000" pitchFamily="2" charset="2"/>
              <a:buNone/>
            </a:pPr>
            <a:r>
              <a:rPr lang="en-US" altLang="zh-CN" dirty="0">
                <a:latin typeface="Tahoma" panose="020B0604030504040204" pitchFamily="34" charset="0"/>
              </a:rPr>
              <a:t>(b)</a:t>
            </a:r>
            <a:r>
              <a:rPr lang="zh-CN" altLang="en-US" dirty="0">
                <a:latin typeface="Tahoma" panose="020B0604030504040204" pitchFamily="34" charset="0"/>
              </a:rPr>
              <a:t>为用等量分流阀的同步回路  </a:t>
            </a:r>
            <a:endParaRPr lang="zh-CN" altLang="en-US" dirty="0">
              <a:latin typeface="Tahoma" panose="020B0604030504040204" pitchFamily="34" charset="0"/>
            </a:endParaRPr>
          </a:p>
        </p:txBody>
      </p:sp>
      <p:grpSp>
        <p:nvGrpSpPr>
          <p:cNvPr id="172038" name="组合 172037"/>
          <p:cNvGrpSpPr/>
          <p:nvPr/>
        </p:nvGrpSpPr>
        <p:grpSpPr>
          <a:xfrm>
            <a:off x="2411413" y="3357563"/>
            <a:ext cx="5329237" cy="3167062"/>
            <a:chOff x="3060" y="8460"/>
            <a:chExt cx="5940" cy="4016"/>
          </a:xfrm>
        </p:grpSpPr>
        <p:pic>
          <p:nvPicPr>
            <p:cNvPr id="172039" name="图片 172038" descr="8，"/>
            <p:cNvPicPr>
              <a:picLocks noChangeAspect="1"/>
            </p:cNvPicPr>
            <p:nvPr/>
          </p:nvPicPr>
          <p:blipFill>
            <a:blip r:embed="rId1"/>
            <a:stretch>
              <a:fillRect/>
            </a:stretch>
          </p:blipFill>
          <p:spPr>
            <a:xfrm>
              <a:off x="3060" y="8460"/>
              <a:ext cx="2319" cy="3220"/>
            </a:xfrm>
            <a:prstGeom prst="rect">
              <a:avLst/>
            </a:prstGeom>
            <a:noFill/>
            <a:ln w="9525">
              <a:noFill/>
            </a:ln>
          </p:spPr>
        </p:pic>
        <p:pic>
          <p:nvPicPr>
            <p:cNvPr id="172040" name="图片 172039" descr="9，"/>
            <p:cNvPicPr>
              <a:picLocks noChangeAspect="1"/>
            </p:cNvPicPr>
            <p:nvPr/>
          </p:nvPicPr>
          <p:blipFill>
            <a:blip r:embed="rId2"/>
            <a:stretch>
              <a:fillRect/>
            </a:stretch>
          </p:blipFill>
          <p:spPr>
            <a:xfrm>
              <a:off x="6242" y="8519"/>
              <a:ext cx="2758" cy="3217"/>
            </a:xfrm>
            <a:prstGeom prst="rect">
              <a:avLst/>
            </a:prstGeom>
            <a:noFill/>
            <a:ln w="9525">
              <a:noFill/>
            </a:ln>
          </p:spPr>
        </p:pic>
        <p:sp>
          <p:nvSpPr>
            <p:cNvPr id="172041" name="文本框 172040"/>
            <p:cNvSpPr txBox="1"/>
            <p:nvPr/>
          </p:nvSpPr>
          <p:spPr>
            <a:xfrm>
              <a:off x="3780" y="11736"/>
              <a:ext cx="4005" cy="740"/>
            </a:xfrm>
            <a:prstGeom prst="rect">
              <a:avLst/>
            </a:prstGeom>
            <a:solidFill>
              <a:srgbClr val="FFFFFF"/>
            </a:solidFill>
            <a:ln w="9525" cap="flat" cmpd="sng">
              <a:solidFill>
                <a:srgbClr val="FFFFFF"/>
              </a:solidFill>
              <a:prstDash val="solid"/>
              <a:miter/>
              <a:headEnd type="none" w="med" len="med"/>
              <a:tailEnd type="none" w="med" len="med"/>
            </a:ln>
          </p:spPr>
          <p:txBody>
            <a:bodyPr/>
            <a:p>
              <a:pPr algn="just"/>
              <a:r>
                <a:rPr lang="en-US" altLang="zh-CN" sz="900">
                  <a:latin typeface="Times New Roman" panose="02020603050405020304" pitchFamily="18" charset="0"/>
                </a:rPr>
                <a:t>(a)                                                                                                         (b)</a:t>
              </a:r>
              <a:endParaRPr lang="en-US" altLang="zh-CN" sz="900">
                <a:latin typeface="Times New Roman" panose="02020603050405020304" pitchFamily="18" charset="0"/>
              </a:endParaRPr>
            </a:p>
          </p:txBody>
        </p:sp>
      </p:gr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8789">
                                            <p:txEl>
                                              <p:charRg st="0" end="18"/>
                                            </p:txEl>
                                          </p:spTgt>
                                        </p:tgtEl>
                                        <p:attrNameLst>
                                          <p:attrName>style.visibility</p:attrName>
                                        </p:attrNameLst>
                                      </p:cBhvr>
                                      <p:to>
                                        <p:strVal val="visible"/>
                                      </p:to>
                                    </p:set>
                                    <p:animEffect transition="in" filter="wipe(left)">
                                      <p:cBhvr>
                                        <p:cTn id="7" dur="500"/>
                                        <p:tgtEl>
                                          <p:spTgt spid="118789">
                                            <p:txEl>
                                              <p:charRg st="0" end="18"/>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8789">
                                            <p:txEl>
                                              <p:charRg st="18" end="36"/>
                                            </p:txEl>
                                          </p:spTgt>
                                        </p:tgtEl>
                                        <p:attrNameLst>
                                          <p:attrName>style.visibility</p:attrName>
                                        </p:attrNameLst>
                                      </p:cBhvr>
                                      <p:to>
                                        <p:strVal val="visible"/>
                                      </p:to>
                                    </p:set>
                                    <p:animEffect transition="in" filter="wipe(left)">
                                      <p:cBhvr>
                                        <p:cTn id="12" dur="500"/>
                                        <p:tgtEl>
                                          <p:spTgt spid="118789">
                                            <p:txEl>
                                              <p:charRg st="18" end="3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同步回路</a:t>
            </a:r>
            <a:endParaRPr lang="zh-CN" altLang="en-US" sz="2800" b="1" dirty="0">
              <a:solidFill>
                <a:schemeClr val="accent1"/>
              </a:solidFill>
              <a:latin typeface="微软雅黑" panose="020B0503020204020204" pitchFamily="34" charset="-122"/>
              <a:ea typeface="微软雅黑" panose="020B0503020204020204" pitchFamily="34" charset="-122"/>
              <a:sym typeface="+mn-ea"/>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grpSp>
        <p:nvGrpSpPr>
          <p:cNvPr id="187396" name="组合 187395"/>
          <p:cNvGrpSpPr/>
          <p:nvPr/>
        </p:nvGrpSpPr>
        <p:grpSpPr>
          <a:xfrm>
            <a:off x="1476375" y="1052513"/>
            <a:ext cx="6361113" cy="4445000"/>
            <a:chOff x="3420" y="2934"/>
            <a:chExt cx="5400" cy="3917"/>
          </a:xfrm>
        </p:grpSpPr>
        <p:pic>
          <p:nvPicPr>
            <p:cNvPr id="187397" name="图片 187396" descr="10，"/>
            <p:cNvPicPr>
              <a:picLocks noChangeAspect="1"/>
            </p:cNvPicPr>
            <p:nvPr/>
          </p:nvPicPr>
          <p:blipFill>
            <a:blip r:embed="rId1"/>
            <a:stretch>
              <a:fillRect/>
            </a:stretch>
          </p:blipFill>
          <p:spPr>
            <a:xfrm>
              <a:off x="3420" y="2934"/>
              <a:ext cx="5400" cy="3498"/>
            </a:xfrm>
            <a:prstGeom prst="rect">
              <a:avLst/>
            </a:prstGeom>
            <a:noFill/>
            <a:ln w="9525">
              <a:noFill/>
            </a:ln>
          </p:spPr>
        </p:pic>
        <p:sp>
          <p:nvSpPr>
            <p:cNvPr id="187398" name="文本框 187397"/>
            <p:cNvSpPr txBox="1"/>
            <p:nvPr/>
          </p:nvSpPr>
          <p:spPr>
            <a:xfrm>
              <a:off x="4500" y="6432"/>
              <a:ext cx="3096" cy="419"/>
            </a:xfrm>
            <a:prstGeom prst="rect">
              <a:avLst/>
            </a:prstGeom>
            <a:solidFill>
              <a:srgbClr val="FFFFFF"/>
            </a:solidFill>
            <a:ln w="9525" cap="flat" cmpd="sng">
              <a:solidFill>
                <a:srgbClr val="FFFFFF"/>
              </a:solidFill>
              <a:prstDash val="solid"/>
              <a:miter/>
              <a:headEnd type="none" w="med" len="med"/>
              <a:tailEnd type="none" w="med" len="med"/>
            </a:ln>
          </p:spPr>
          <p:txBody>
            <a:bodyPr/>
            <a:p>
              <a:pPr algn="just"/>
              <a:endParaRPr dirty="0">
                <a:latin typeface="Tahoma" panose="020B0604030504040204" pitchFamily="34" charset="0"/>
              </a:endParaRPr>
            </a:p>
          </p:txBody>
        </p:sp>
      </p:grpSp>
      <p:sp>
        <p:nvSpPr>
          <p:cNvPr id="187399" name="矩形 187398"/>
          <p:cNvSpPr/>
          <p:nvPr/>
        </p:nvSpPr>
        <p:spPr>
          <a:xfrm>
            <a:off x="1243013" y="4941888"/>
            <a:ext cx="6448425" cy="822325"/>
          </a:xfrm>
          <a:prstGeom prst="rect">
            <a:avLst/>
          </a:prstGeom>
          <a:noFill/>
          <a:ln w="9525">
            <a:noFill/>
          </a:ln>
        </p:spPr>
        <p:txBody>
          <a:bodyPr wrap="none" anchor="ctr">
            <a:spAutoFit/>
          </a:bodyPr>
          <a:p>
            <a:pPr algn="ctr"/>
            <a:r>
              <a:rPr lang="zh-CN" altLang="en-US" dirty="0">
                <a:latin typeface="Tahoma" panose="020B0604030504040204" pitchFamily="34" charset="0"/>
              </a:rPr>
              <a:t>（</a:t>
            </a:r>
            <a:r>
              <a:rPr lang="en-US" altLang="zh-CN" dirty="0">
                <a:latin typeface="Tahoma" panose="020B0604030504040204" pitchFamily="34" charset="0"/>
              </a:rPr>
              <a:t>a)</a:t>
            </a:r>
            <a:r>
              <a:rPr lang="zh-CN" altLang="en-US" dirty="0">
                <a:latin typeface="Tahoma" panose="020B0604030504040204" pitchFamily="34" charset="0"/>
              </a:rPr>
              <a:t>为串联液压缸的同步回路</a:t>
            </a:r>
            <a:endParaRPr lang="zh-CN" altLang="en-US" dirty="0">
              <a:latin typeface="Tahoma" panose="020B0604030504040204" pitchFamily="34" charset="0"/>
            </a:endParaRPr>
          </a:p>
          <a:p>
            <a:pPr algn="ctr"/>
            <a:r>
              <a:rPr lang="zh-CN" altLang="en-US" dirty="0">
                <a:latin typeface="Tahoma" panose="020B0604030504040204" pitchFamily="34" charset="0"/>
              </a:rPr>
              <a:t>（</a:t>
            </a:r>
            <a:r>
              <a:rPr lang="en-US" altLang="zh-CN" dirty="0">
                <a:latin typeface="Tahoma" panose="020B0604030504040204" pitchFamily="34" charset="0"/>
              </a:rPr>
              <a:t>b</a:t>
            </a:r>
            <a:r>
              <a:rPr lang="zh-CN" altLang="en-US" dirty="0">
                <a:latin typeface="Tahoma" panose="020B0604030504040204" pitchFamily="34" charset="0"/>
              </a:rPr>
              <a:t>）所示的带补偿装置的串联液压缸同步回路</a:t>
            </a:r>
            <a:endParaRPr lang="zh-CN" altLang="en-US" dirty="0">
              <a:latin typeface="Tahoma" panose="020B060403050404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256</Words>
  <Application>WPS 演示</Application>
  <PresentationFormat>全屏显示(16:9)</PresentationFormat>
  <Paragraphs>16</Paragraphs>
  <Slides>3</Slides>
  <Notes>36</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vt:i4>
      </vt:variant>
    </vt:vector>
  </HeadingPairs>
  <TitlesOfParts>
    <vt:vector size="14" baseType="lpstr">
      <vt:lpstr>Arial</vt:lpstr>
      <vt:lpstr>宋体</vt:lpstr>
      <vt:lpstr>Wingdings</vt:lpstr>
      <vt:lpstr>微软雅黑</vt:lpstr>
      <vt:lpstr>楷体_GB2312</vt:lpstr>
      <vt:lpstr>Tahoma</vt:lpstr>
      <vt:lpstr>Arial Unicode MS</vt:lpstr>
      <vt:lpstr>Calibri</vt:lpstr>
      <vt:lpstr>新宋体</vt:lpstr>
      <vt:lpstr>Times New Roman</vt:lpstr>
      <vt:lpstr>第一PPT，www.1ppt.com​</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Faith2</cp:lastModifiedBy>
  <cp:revision>177</cp:revision>
  <dcterms:created xsi:type="dcterms:W3CDTF">2014-08-23T07:50:00Z</dcterms:created>
  <dcterms:modified xsi:type="dcterms:W3CDTF">2017-12-28T08:55:54Z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