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activeX/activeX2.bin" ContentType="application/vnd.ms-office.activeX"/>
  <Override PartName="/ppt/activeX/activeX2.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4" r:id="rId5"/>
    <p:sldId id="320" r:id="rId6"/>
    <p:sldId id="349" r:id="rId7"/>
    <p:sldId id="348" r:id="rId8"/>
    <p:sldId id="347" r:id="rId9"/>
    <p:sldId id="345" r:id="rId10"/>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192"/>
        <p:guide pos="145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齿轮泵是一种常见液压泵，它的主要特点是结构简单，制造方便，价格低，体积小，重量轻，自吸性好，对油液污染不敏感，工作可行性高；缺点是流量和压力脉动大，噪声大，排量不可调。被广泛应用于采矿设备、冶金设备、建筑机械、工程机械、农林机械等各个行业。</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泵主要由主、从动齿轮、驱动轴，泵体及侧板等主要零件构成。</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泵体内互相啮合的主、从动齿轮与两端盖及泵体一起构成密封工作容积，齿轮的啮合点将左右两腔隔开，形成了吸油腔及压油腔，当齿轮如图所示旋转时</a:t>
            </a:r>
            <a:r>
              <a:rPr lang="en-US" altLang="zh-CN"/>
              <a:t>……P25</a:t>
            </a:r>
            <a:endParaRPr lang="en-US" altLang="zh-CN"/>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P27</a:t>
            </a:r>
            <a:endParaRPr lang="en-US" altLang="zh-CN"/>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vmlDrawing" Target="../drawings/vmlDrawing1.vml"/><Relationship Id="rId7" Type="http://schemas.openxmlformats.org/officeDocument/2006/relationships/slideLayout" Target="../slideLayouts/slideLayout2.x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image" Target="../media/image6.wmf"/><Relationship Id="rId3" Type="http://schemas.openxmlformats.org/officeDocument/2006/relationships/oleObject" Target="../embeddings/oleObject2.bin"/><Relationship Id="rId2" Type="http://schemas.openxmlformats.org/officeDocument/2006/relationships/image" Target="../media/image5.wmf"/><Relationship Id="rId1"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vmlDrawing" Target="../drawings/vmlDrawing2.vml"/><Relationship Id="rId4" Type="http://schemas.openxmlformats.org/officeDocument/2006/relationships/slideLayout" Target="../slideLayouts/slideLayout2.xml"/><Relationship Id="rId3" Type="http://schemas.openxmlformats.org/officeDocument/2006/relationships/image" Target="../media/image8.wmf"/><Relationship Id="rId2" Type="http://schemas.openxmlformats.org/officeDocument/2006/relationships/control" Target="../activeX/activeX1.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9.wmf"/><Relationship Id="rId1" Type="http://schemas.openxmlformats.org/officeDocument/2006/relationships/control" Target="../activeX/activeX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85895" y="3573145"/>
            <a:ext cx="5085715" cy="645160"/>
          </a:xfrm>
          <a:prstGeom prst="rect">
            <a:avLst/>
          </a:prstGeom>
          <a:noFill/>
        </p:spPr>
        <p:txBody>
          <a:bodyPr wrap="square" rtlCol="0" anchor="t">
            <a:spAutoFit/>
          </a:bodyPr>
          <a:p>
            <a:pPr algn="ctr" fontAlgn="auto"/>
            <a:r>
              <a:rPr lang="zh-CN" altLang="zh-CN" sz="3600" b="1">
                <a:latin typeface="+mn-ea"/>
                <a:sym typeface="+mn-ea"/>
              </a:rPr>
              <a:t>齿轮泵结构和工作原理</a:t>
            </a:r>
            <a:endParaRPr lang="zh-CN" altLang="zh-CN" sz="3600" b="1">
              <a:latin typeface="+mn-ea"/>
              <a:sym typeface="+mn-ea"/>
            </a:endParaRPr>
          </a:p>
        </p:txBody>
      </p:sp>
      <p:pic>
        <p:nvPicPr>
          <p:cNvPr id="2" name="图片 1"/>
          <p:cNvPicPr>
            <a:picLocks noChangeAspect="1"/>
          </p:cNvPicPr>
          <p:nvPr/>
        </p:nvPicPr>
        <p:blipFill>
          <a:blip r:embed="rId1"/>
          <a:stretch>
            <a:fillRect/>
          </a:stretch>
        </p:blipFill>
        <p:spPr>
          <a:xfrm>
            <a:off x="62865" y="2729230"/>
            <a:ext cx="3411220" cy="255841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1.</a:t>
            </a:r>
            <a:r>
              <a:rPr lang="zh-CN" sz="2400" b="1" dirty="0">
                <a:latin typeface="微软雅黑" panose="020B0503020204020204" pitchFamily="34" charset="-122"/>
                <a:ea typeface="微软雅黑" panose="020B0503020204020204" pitchFamily="34" charset="-122"/>
                <a:sym typeface="+mn-ea"/>
              </a:rPr>
              <a:t>齿轮泵的分类</a:t>
            </a:r>
            <a:endParaRPr lang="zh-CN" altLang="en-US" sz="2400" dirty="0">
              <a:ea typeface="楷体_GB2312" pitchFamily="49" charset="-122"/>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齿轮泵结构和工作原理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6" name="Rectangle 2"/>
          <p:cNvSpPr>
            <a:spLocks noGrp="1"/>
          </p:cNvSpPr>
          <p:nvPr/>
        </p:nvSpPr>
        <p:spPr>
          <a:xfrm>
            <a:off x="5284788" y="1933575"/>
            <a:ext cx="1335087" cy="963613"/>
          </a:xfrm>
          <a:prstGeom prst="rect">
            <a:avLst/>
          </a:prstGeom>
          <a:noFill/>
          <a:ln>
            <a:noFill/>
          </a:ln>
        </p:spPr>
        <p:txBody>
          <a:bodyPr/>
          <a:lstStyle>
            <a:lvl1pPr marL="342900" indent="-342900" algn="l" rtl="0" fontAlgn="base">
              <a:spcBef>
                <a:spcPct val="20000"/>
              </a:spcBef>
              <a:spcAft>
                <a:spcPct val="0"/>
              </a:spcAft>
              <a:buClr>
                <a:schemeClr val="folHlink"/>
              </a:buClr>
              <a:buSzPct val="60000"/>
              <a:buFont typeface="Wingdings" panose="05000000000000000000" pitchFamily="2" charset="2"/>
              <a:buChar char="n"/>
              <a:defRPr kumimoji="1"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anose="05000000000000000000" pitchFamily="2" charset="2"/>
              <a:buChar char="n"/>
              <a:defRPr kumimoji="1" sz="2800">
                <a:solidFill>
                  <a:schemeClr val="tx1"/>
                </a:solidFill>
                <a:latin typeface="+mn-lt"/>
                <a:ea typeface="+mn-ea"/>
              </a:defRPr>
            </a:lvl2pPr>
            <a:lvl3pPr marL="1143000" indent="-228600" algn="l" rtl="0" fontAlgn="base">
              <a:spcBef>
                <a:spcPct val="20000"/>
              </a:spcBef>
              <a:spcAft>
                <a:spcPct val="0"/>
              </a:spcAft>
              <a:buClr>
                <a:schemeClr val="folHlink"/>
              </a:buClr>
              <a:buSzPct val="50000"/>
              <a:buFont typeface="Wingdings" panose="05000000000000000000" pitchFamily="2" charset="2"/>
              <a:buChar char="n"/>
              <a:defRPr kumimoji="1" sz="2400">
                <a:solidFill>
                  <a:schemeClr val="tx1"/>
                </a:solidFill>
                <a:latin typeface="+mn-lt"/>
                <a:ea typeface="+mn-ea"/>
              </a:defRPr>
            </a:lvl3pPr>
            <a:lvl4pPr marL="1600200" indent="-228600" algn="l" rtl="0" fontAlgn="base">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0574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9pPr>
          </a:lstStyle>
          <a:p>
            <a:pPr eaLnBrk="1" hangingPunct="1">
              <a:lnSpc>
                <a:spcPct val="90000"/>
              </a:lnSpc>
              <a:buNone/>
            </a:pPr>
            <a:r>
              <a:rPr lang="zh-CN" altLang="en-US" sz="2800" dirty="0">
                <a:latin typeface="楷体_GB2312" pitchFamily="49" charset="-122"/>
                <a:ea typeface="楷体_GB2312" pitchFamily="49" charset="-122"/>
              </a:rPr>
              <a:t>外啮合</a:t>
            </a:r>
            <a:endParaRPr lang="zh-CN" altLang="en-US" sz="2800" dirty="0">
              <a:latin typeface="楷体_GB2312" pitchFamily="49" charset="-122"/>
              <a:ea typeface="楷体_GB2312" pitchFamily="49" charset="-122"/>
            </a:endParaRPr>
          </a:p>
          <a:p>
            <a:pPr eaLnBrk="1" hangingPunct="1">
              <a:lnSpc>
                <a:spcPct val="90000"/>
              </a:lnSpc>
              <a:buNone/>
            </a:pPr>
            <a:r>
              <a:rPr lang="zh-CN" altLang="en-US" sz="2800" dirty="0">
                <a:latin typeface="楷体_GB2312" pitchFamily="49" charset="-122"/>
                <a:ea typeface="楷体_GB2312" pitchFamily="49" charset="-122"/>
              </a:rPr>
              <a:t>内啮合                                                          </a:t>
            </a:r>
            <a:endParaRPr lang="zh-CN" altLang="en-US" sz="2800" dirty="0">
              <a:latin typeface="楷体_GB2312" pitchFamily="49" charset="-122"/>
              <a:ea typeface="楷体_GB2312" pitchFamily="49" charset="-122"/>
            </a:endParaRPr>
          </a:p>
        </p:txBody>
      </p:sp>
      <p:graphicFrame>
        <p:nvGraphicFramePr>
          <p:cNvPr id="7" name="Object 2"/>
          <p:cNvGraphicFramePr/>
          <p:nvPr/>
        </p:nvGraphicFramePr>
        <p:xfrm>
          <a:off x="4875213" y="2039938"/>
          <a:ext cx="457200" cy="947737"/>
        </p:xfrm>
        <a:graphic>
          <a:graphicData uri="http://schemas.openxmlformats.org/presentationml/2006/ole">
            <mc:AlternateContent xmlns:mc="http://schemas.openxmlformats.org/markup-compatibility/2006">
              <mc:Choice xmlns:v="urn:schemas-microsoft-com:vml" Requires="v">
                <p:oleObj spid="_x0000_s8" name="" r:id="rId1" imgW="101600" imgH="203200" progId="Equation.3">
                  <p:embed/>
                </p:oleObj>
              </mc:Choice>
              <mc:Fallback>
                <p:oleObj name="" r:id="rId1" imgW="101600" imgH="203200" progId="Equation.3">
                  <p:embed/>
                  <p:pic>
                    <p:nvPicPr>
                      <p:cNvPr id="0" name="图片 3075"/>
                      <p:cNvPicPr/>
                      <p:nvPr/>
                    </p:nvPicPr>
                    <p:blipFill>
                      <a:blip r:embed="rId2"/>
                      <a:stretch>
                        <a:fillRect/>
                      </a:stretch>
                    </p:blipFill>
                    <p:spPr>
                      <a:xfrm>
                        <a:off x="4875213" y="2039938"/>
                        <a:ext cx="457200" cy="947737"/>
                      </a:xfrm>
                      <a:prstGeom prst="rect">
                        <a:avLst/>
                      </a:prstGeom>
                      <a:noFill/>
                      <a:ln w="38100">
                        <a:noFill/>
                        <a:miter/>
                      </a:ln>
                    </p:spPr>
                  </p:pic>
                </p:oleObj>
              </mc:Fallback>
            </mc:AlternateContent>
          </a:graphicData>
        </a:graphic>
      </p:graphicFrame>
      <p:graphicFrame>
        <p:nvGraphicFramePr>
          <p:cNvPr id="9" name="Object 3"/>
          <p:cNvGraphicFramePr/>
          <p:nvPr/>
        </p:nvGraphicFramePr>
        <p:xfrm>
          <a:off x="4843463" y="3022600"/>
          <a:ext cx="457200" cy="965200"/>
        </p:xfrm>
        <a:graphic>
          <a:graphicData uri="http://schemas.openxmlformats.org/presentationml/2006/ole">
            <mc:AlternateContent xmlns:mc="http://schemas.openxmlformats.org/markup-compatibility/2006">
              <mc:Choice xmlns:v="urn:schemas-microsoft-com:vml" Requires="v">
                <p:oleObj spid="_x0000_s10" name="" r:id="rId3" imgW="101600" imgH="203200" progId="Equation.3">
                  <p:embed/>
                </p:oleObj>
              </mc:Choice>
              <mc:Fallback>
                <p:oleObj name="" r:id="rId3" imgW="101600" imgH="203200" progId="Equation.3">
                  <p:embed/>
                  <p:pic>
                    <p:nvPicPr>
                      <p:cNvPr id="0" name="图片 3076"/>
                      <p:cNvPicPr/>
                      <p:nvPr/>
                    </p:nvPicPr>
                    <p:blipFill>
                      <a:blip r:embed="rId4"/>
                      <a:stretch>
                        <a:fillRect/>
                      </a:stretch>
                    </p:blipFill>
                    <p:spPr>
                      <a:xfrm>
                        <a:off x="4843463" y="3022600"/>
                        <a:ext cx="457200" cy="965200"/>
                      </a:xfrm>
                      <a:prstGeom prst="rect">
                        <a:avLst/>
                      </a:prstGeom>
                      <a:noFill/>
                      <a:ln w="38100">
                        <a:noFill/>
                        <a:miter/>
                      </a:ln>
                    </p:spPr>
                  </p:pic>
                </p:oleObj>
              </mc:Fallback>
            </mc:AlternateContent>
          </a:graphicData>
        </a:graphic>
      </p:graphicFrame>
      <p:graphicFrame>
        <p:nvGraphicFramePr>
          <p:cNvPr id="11" name="Object 4"/>
          <p:cNvGraphicFramePr/>
          <p:nvPr/>
        </p:nvGraphicFramePr>
        <p:xfrm>
          <a:off x="4114800" y="4006850"/>
          <a:ext cx="576263" cy="1676400"/>
        </p:xfrm>
        <a:graphic>
          <a:graphicData uri="http://schemas.openxmlformats.org/presentationml/2006/ole">
            <mc:AlternateContent xmlns:mc="http://schemas.openxmlformats.org/markup-compatibility/2006">
              <mc:Choice xmlns:v="urn:schemas-microsoft-com:vml" Requires="v">
                <p:oleObj spid="_x0000_s12" name="" r:id="rId5" imgW="101600" imgH="203200" progId="Equation.3">
                  <p:embed/>
                </p:oleObj>
              </mc:Choice>
              <mc:Fallback>
                <p:oleObj name="" r:id="rId5" imgW="101600" imgH="203200" progId="Equation.3">
                  <p:embed/>
                  <p:pic>
                    <p:nvPicPr>
                      <p:cNvPr id="0" name="图片 3077"/>
                      <p:cNvPicPr/>
                      <p:nvPr/>
                    </p:nvPicPr>
                    <p:blipFill>
                      <a:blip r:embed="rId4"/>
                      <a:stretch>
                        <a:fillRect/>
                      </a:stretch>
                    </p:blipFill>
                    <p:spPr>
                      <a:xfrm>
                        <a:off x="4114800" y="4006850"/>
                        <a:ext cx="576263" cy="1676400"/>
                      </a:xfrm>
                      <a:prstGeom prst="rect">
                        <a:avLst/>
                      </a:prstGeom>
                      <a:noFill/>
                      <a:ln w="38100">
                        <a:noFill/>
                        <a:miter/>
                      </a:ln>
                    </p:spPr>
                  </p:pic>
                </p:oleObj>
              </mc:Fallback>
            </mc:AlternateContent>
          </a:graphicData>
        </a:graphic>
      </p:graphicFrame>
      <p:graphicFrame>
        <p:nvGraphicFramePr>
          <p:cNvPr id="13" name="Object 5"/>
          <p:cNvGraphicFramePr/>
          <p:nvPr/>
        </p:nvGraphicFramePr>
        <p:xfrm>
          <a:off x="1590675" y="1957388"/>
          <a:ext cx="1255713" cy="3030537"/>
        </p:xfrm>
        <a:graphic>
          <a:graphicData uri="http://schemas.openxmlformats.org/presentationml/2006/ole">
            <mc:AlternateContent xmlns:mc="http://schemas.openxmlformats.org/markup-compatibility/2006">
              <mc:Choice xmlns:v="urn:schemas-microsoft-com:vml" Requires="v">
                <p:oleObj spid="_x0000_s14" name="" r:id="rId6" imgW="101600" imgH="203200" progId="Equation.3">
                  <p:embed/>
                </p:oleObj>
              </mc:Choice>
              <mc:Fallback>
                <p:oleObj name="" r:id="rId6" imgW="101600" imgH="203200" progId="Equation.3">
                  <p:embed/>
                  <p:pic>
                    <p:nvPicPr>
                      <p:cNvPr id="0" name="图片 3078"/>
                      <p:cNvPicPr/>
                      <p:nvPr/>
                    </p:nvPicPr>
                    <p:blipFill>
                      <a:blip r:embed="rId4"/>
                      <a:stretch>
                        <a:fillRect/>
                      </a:stretch>
                    </p:blipFill>
                    <p:spPr>
                      <a:xfrm>
                        <a:off x="1590675" y="1957388"/>
                        <a:ext cx="1255713" cy="3030537"/>
                      </a:xfrm>
                      <a:prstGeom prst="rect">
                        <a:avLst/>
                      </a:prstGeom>
                      <a:noFill/>
                      <a:ln w="38100">
                        <a:noFill/>
                        <a:miter/>
                      </a:ln>
                    </p:spPr>
                  </p:pic>
                </p:oleObj>
              </mc:Fallback>
            </mc:AlternateContent>
          </a:graphicData>
        </a:graphic>
      </p:graphicFrame>
      <p:sp>
        <p:nvSpPr>
          <p:cNvPr id="15" name="Text Box 7"/>
          <p:cNvSpPr txBox="1"/>
          <p:nvPr/>
        </p:nvSpPr>
        <p:spPr>
          <a:xfrm>
            <a:off x="744538" y="3198813"/>
            <a:ext cx="1066800" cy="579437"/>
          </a:xfrm>
          <a:prstGeom prst="rect">
            <a:avLst/>
          </a:prstGeom>
          <a:noFill/>
          <a:ln w="12700">
            <a:noFill/>
          </a:ln>
        </p:spPr>
        <p:txBody>
          <a:bodyPr>
            <a:spAutoFit/>
          </a:bodyPr>
          <a:p>
            <a:pPr eaLnBrk="0" hangingPunct="0">
              <a:spcBef>
                <a:spcPct val="50000"/>
              </a:spcBef>
            </a:pPr>
            <a:r>
              <a:rPr lang="zh-CN" altLang="en-US" sz="3200" dirty="0">
                <a:latin typeface="楷体_GB2312" pitchFamily="49" charset="-122"/>
                <a:ea typeface="楷体_GB2312" pitchFamily="49" charset="-122"/>
              </a:rPr>
              <a:t>分类</a:t>
            </a:r>
            <a:endParaRPr lang="zh-CN" altLang="en-US" sz="3200" dirty="0">
              <a:latin typeface="楷体_GB2312" pitchFamily="49" charset="-122"/>
              <a:ea typeface="楷体_GB2312" pitchFamily="49" charset="-122"/>
            </a:endParaRPr>
          </a:p>
        </p:txBody>
      </p:sp>
      <p:sp>
        <p:nvSpPr>
          <p:cNvPr id="16" name="Text Box 8"/>
          <p:cNvSpPr txBox="1"/>
          <p:nvPr/>
        </p:nvSpPr>
        <p:spPr>
          <a:xfrm>
            <a:off x="2674938" y="4433888"/>
            <a:ext cx="1508125" cy="579437"/>
          </a:xfrm>
          <a:prstGeom prst="rect">
            <a:avLst/>
          </a:prstGeom>
          <a:noFill/>
          <a:ln w="12700">
            <a:noFill/>
          </a:ln>
        </p:spPr>
        <p:txBody>
          <a:bodyPr>
            <a:spAutoFit/>
          </a:bodyPr>
          <a:p>
            <a:pPr eaLnBrk="0" hangingPunct="0">
              <a:spcBef>
                <a:spcPct val="50000"/>
              </a:spcBef>
            </a:pPr>
            <a:r>
              <a:rPr lang="zh-CN" altLang="en-US" sz="3200" dirty="0">
                <a:latin typeface="楷体_GB2312" pitchFamily="49" charset="-122"/>
                <a:ea typeface="楷体_GB2312" pitchFamily="49" charset="-122"/>
              </a:rPr>
              <a:t>按齿面</a:t>
            </a:r>
            <a:endParaRPr lang="zh-CN" altLang="en-US" sz="3200" dirty="0">
              <a:latin typeface="楷体_GB2312" pitchFamily="49" charset="-122"/>
              <a:ea typeface="楷体_GB2312" pitchFamily="49" charset="-122"/>
            </a:endParaRPr>
          </a:p>
        </p:txBody>
      </p:sp>
      <p:sp>
        <p:nvSpPr>
          <p:cNvPr id="17" name="Text Box 9"/>
          <p:cNvSpPr txBox="1"/>
          <p:nvPr/>
        </p:nvSpPr>
        <p:spPr>
          <a:xfrm>
            <a:off x="2674938" y="3200400"/>
            <a:ext cx="2235200" cy="579438"/>
          </a:xfrm>
          <a:prstGeom prst="rect">
            <a:avLst/>
          </a:prstGeom>
          <a:noFill/>
          <a:ln w="12700">
            <a:noFill/>
          </a:ln>
        </p:spPr>
        <p:txBody>
          <a:bodyPr>
            <a:spAutoFit/>
          </a:bodyPr>
          <a:p>
            <a:pPr eaLnBrk="0" hangingPunct="0">
              <a:spcBef>
                <a:spcPct val="50000"/>
              </a:spcBef>
            </a:pPr>
            <a:r>
              <a:rPr lang="zh-CN" altLang="en-US" sz="3200" dirty="0">
                <a:latin typeface="楷体_GB2312" pitchFamily="49" charset="-122"/>
                <a:ea typeface="楷体_GB2312" pitchFamily="49" charset="-122"/>
              </a:rPr>
              <a:t>按齿形曲线</a:t>
            </a:r>
            <a:endParaRPr lang="zh-CN" altLang="en-US" sz="3200" dirty="0">
              <a:latin typeface="楷体_GB2312" pitchFamily="49" charset="-122"/>
              <a:ea typeface="楷体_GB2312" pitchFamily="49" charset="-122"/>
            </a:endParaRPr>
          </a:p>
        </p:txBody>
      </p:sp>
      <p:sp>
        <p:nvSpPr>
          <p:cNvPr id="18" name="Text Box 10"/>
          <p:cNvSpPr txBox="1"/>
          <p:nvPr/>
        </p:nvSpPr>
        <p:spPr>
          <a:xfrm>
            <a:off x="2692400" y="2166938"/>
            <a:ext cx="2354263" cy="579437"/>
          </a:xfrm>
          <a:prstGeom prst="rect">
            <a:avLst/>
          </a:prstGeom>
          <a:noFill/>
          <a:ln w="12700">
            <a:noFill/>
          </a:ln>
        </p:spPr>
        <p:txBody>
          <a:bodyPr>
            <a:spAutoFit/>
          </a:bodyPr>
          <a:p>
            <a:pPr eaLnBrk="0" hangingPunct="0">
              <a:spcBef>
                <a:spcPct val="50000"/>
              </a:spcBef>
            </a:pPr>
            <a:r>
              <a:rPr lang="zh-CN" altLang="en-US" sz="3200" dirty="0">
                <a:latin typeface="楷体_GB2312" pitchFamily="49" charset="-122"/>
                <a:ea typeface="楷体_GB2312" pitchFamily="49" charset="-122"/>
              </a:rPr>
              <a:t>按啮合形式</a:t>
            </a:r>
            <a:endParaRPr lang="zh-CN" altLang="en-US" sz="3200" dirty="0">
              <a:latin typeface="楷体_GB2312" pitchFamily="49" charset="-122"/>
              <a:ea typeface="楷体_GB2312" pitchFamily="49" charset="-122"/>
            </a:endParaRPr>
          </a:p>
        </p:txBody>
      </p:sp>
      <p:sp>
        <p:nvSpPr>
          <p:cNvPr id="19" name="Rectangle 11"/>
          <p:cNvSpPr/>
          <p:nvPr/>
        </p:nvSpPr>
        <p:spPr>
          <a:xfrm>
            <a:off x="4713288" y="4133850"/>
            <a:ext cx="1763712" cy="1352550"/>
          </a:xfrm>
          <a:prstGeom prst="rect">
            <a:avLst/>
          </a:prstGeom>
          <a:noFill/>
          <a:ln w="9525">
            <a:noFill/>
          </a:ln>
        </p:spPr>
        <p:txBody>
          <a:bodyPr lIns="92075" tIns="46038" rIns="92075" bIns="46038"/>
          <a:p>
            <a:pPr marL="342900" indent="-342900" eaLnBrk="0" hangingPunct="0">
              <a:lnSpc>
                <a:spcPct val="90000"/>
              </a:lnSpc>
              <a:spcBef>
                <a:spcPct val="20000"/>
              </a:spcBef>
              <a:buClr>
                <a:schemeClr val="accent2"/>
              </a:buClr>
              <a:buSzPct val="75000"/>
              <a:buFont typeface="Monotype Sorts"/>
              <a:buNone/>
            </a:pPr>
            <a:r>
              <a:rPr lang="zh-CN" altLang="en-US" sz="2800" dirty="0">
                <a:latin typeface="楷体_GB2312" pitchFamily="49" charset="-122"/>
                <a:ea typeface="楷体_GB2312" pitchFamily="49" charset="-122"/>
              </a:rPr>
              <a:t>直齿</a:t>
            </a:r>
            <a:endParaRPr lang="zh-CN" altLang="en-US" sz="2800" dirty="0">
              <a:latin typeface="楷体_GB2312" pitchFamily="49" charset="-122"/>
              <a:ea typeface="楷体_GB2312" pitchFamily="49" charset="-122"/>
            </a:endParaRPr>
          </a:p>
          <a:p>
            <a:pPr marL="342900" indent="-342900" eaLnBrk="0" hangingPunct="0">
              <a:lnSpc>
                <a:spcPct val="90000"/>
              </a:lnSpc>
              <a:spcBef>
                <a:spcPct val="20000"/>
              </a:spcBef>
              <a:buClr>
                <a:schemeClr val="accent2"/>
              </a:buClr>
              <a:buSzPct val="75000"/>
              <a:buFont typeface="Monotype Sorts"/>
              <a:buNone/>
            </a:pPr>
            <a:r>
              <a:rPr lang="zh-CN" altLang="en-US" sz="2800" dirty="0">
                <a:latin typeface="楷体_GB2312" pitchFamily="49" charset="-122"/>
                <a:ea typeface="楷体_GB2312" pitchFamily="49" charset="-122"/>
              </a:rPr>
              <a:t>斜齿                </a:t>
            </a:r>
            <a:endParaRPr lang="zh-CN" altLang="en-US" sz="2800" dirty="0">
              <a:latin typeface="楷体_GB2312" pitchFamily="49" charset="-122"/>
              <a:ea typeface="楷体_GB2312" pitchFamily="49" charset="-122"/>
            </a:endParaRPr>
          </a:p>
          <a:p>
            <a:pPr marL="342900" indent="-342900" eaLnBrk="0" hangingPunct="0">
              <a:lnSpc>
                <a:spcPct val="90000"/>
              </a:lnSpc>
              <a:spcBef>
                <a:spcPct val="20000"/>
              </a:spcBef>
              <a:buClr>
                <a:schemeClr val="accent2"/>
              </a:buClr>
              <a:buSzPct val="75000"/>
              <a:buFont typeface="Monotype Sorts"/>
              <a:buNone/>
            </a:pPr>
            <a:r>
              <a:rPr lang="zh-CN" altLang="en-US" sz="2800" dirty="0">
                <a:latin typeface="楷体_GB2312" pitchFamily="49" charset="-122"/>
                <a:ea typeface="楷体_GB2312" pitchFamily="49" charset="-122"/>
              </a:rPr>
              <a:t>人字齿     </a:t>
            </a:r>
            <a:endParaRPr lang="zh-CN" altLang="en-US" sz="2800" dirty="0">
              <a:latin typeface="楷体_GB2312" pitchFamily="49" charset="-122"/>
              <a:ea typeface="楷体_GB2312" pitchFamily="49" charset="-122"/>
            </a:endParaRPr>
          </a:p>
        </p:txBody>
      </p:sp>
      <p:sp>
        <p:nvSpPr>
          <p:cNvPr id="20" name="Rectangle 12"/>
          <p:cNvSpPr/>
          <p:nvPr/>
        </p:nvSpPr>
        <p:spPr>
          <a:xfrm>
            <a:off x="5319713" y="3030538"/>
            <a:ext cx="3376612" cy="963612"/>
          </a:xfrm>
          <a:prstGeom prst="rect">
            <a:avLst/>
          </a:prstGeom>
          <a:noFill/>
          <a:ln w="9525">
            <a:noFill/>
          </a:ln>
        </p:spPr>
        <p:txBody>
          <a:bodyPr lIns="92075" tIns="46038" rIns="92075" bIns="46038"/>
          <a:p>
            <a:pPr marL="342900" indent="-342900" eaLnBrk="0" hangingPunct="0">
              <a:lnSpc>
                <a:spcPct val="90000"/>
              </a:lnSpc>
              <a:spcBef>
                <a:spcPct val="20000"/>
              </a:spcBef>
              <a:buClr>
                <a:schemeClr val="accent2"/>
              </a:buClr>
              <a:buSzPct val="75000"/>
              <a:buFont typeface="Monotype Sorts"/>
              <a:buNone/>
            </a:pPr>
            <a:r>
              <a:rPr lang="zh-CN" altLang="en-US" sz="2800" dirty="0">
                <a:latin typeface="楷体_GB2312" pitchFamily="49" charset="-122"/>
                <a:ea typeface="楷体_GB2312" pitchFamily="49" charset="-122"/>
              </a:rPr>
              <a:t>渐开线</a:t>
            </a:r>
            <a:endParaRPr lang="zh-CN" altLang="en-US" sz="2800" dirty="0">
              <a:latin typeface="楷体_GB2312" pitchFamily="49" charset="-122"/>
              <a:ea typeface="楷体_GB2312" pitchFamily="49" charset="-122"/>
            </a:endParaRPr>
          </a:p>
          <a:p>
            <a:pPr marL="342900" indent="-342900" eaLnBrk="0" hangingPunct="0">
              <a:lnSpc>
                <a:spcPct val="90000"/>
              </a:lnSpc>
              <a:spcBef>
                <a:spcPct val="20000"/>
              </a:spcBef>
              <a:buClr>
                <a:schemeClr val="accent2"/>
              </a:buClr>
              <a:buSzPct val="75000"/>
              <a:buFont typeface="Monotype Sorts"/>
              <a:buNone/>
            </a:pPr>
            <a:r>
              <a:rPr lang="zh-CN" altLang="en-US" sz="2800" dirty="0">
                <a:latin typeface="楷体_GB2312" pitchFamily="49" charset="-122"/>
                <a:ea typeface="楷体_GB2312" pitchFamily="49" charset="-122"/>
              </a:rPr>
              <a:t>摆线                  </a:t>
            </a:r>
            <a:endParaRPr lang="zh-CN" altLang="en-US" sz="2800" dirty="0">
              <a:latin typeface="楷体_GB2312" pitchFamily="49" charset="-122"/>
              <a:ea typeface="楷体_GB2312"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ntr" presetSubtype="5"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linds(vertical)">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499"/>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5" fill="hold" grpId="0" nodeType="clickEffect">
                                  <p:stCondLst>
                                    <p:cond delay="0"/>
                                  </p:stCondLst>
                                  <p:childTnLst>
                                    <p:set>
                                      <p:cBhvr>
                                        <p:cTn id="24" dur="1" fill="hold">
                                          <p:stCondLst>
                                            <p:cond delay="0"/>
                                          </p:stCondLst>
                                        </p:cTn>
                                        <p:tgtEl>
                                          <p:spTgt spid="6">
                                            <p:txEl>
                                              <p:charRg st="0" end="4"/>
                                            </p:txEl>
                                          </p:spTgt>
                                        </p:tgtEl>
                                        <p:attrNameLst>
                                          <p:attrName>style.visibility</p:attrName>
                                        </p:attrNameLst>
                                      </p:cBhvr>
                                      <p:to>
                                        <p:strVal val="visible"/>
                                      </p:to>
                                    </p:set>
                                    <p:animEffect transition="in" filter="blinds(vertical)">
                                      <p:cBhvr>
                                        <p:cTn id="25" dur="500"/>
                                        <p:tgtEl>
                                          <p:spTgt spid="6">
                                            <p:txEl>
                                              <p:charRg st="0"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5" fill="hold" grpId="0" nodeType="clickEffect">
                                  <p:stCondLst>
                                    <p:cond delay="0"/>
                                  </p:stCondLst>
                                  <p:childTnLst>
                                    <p:set>
                                      <p:cBhvr>
                                        <p:cTn id="29" dur="1" fill="hold">
                                          <p:stCondLst>
                                            <p:cond delay="0"/>
                                          </p:stCondLst>
                                        </p:cTn>
                                        <p:tgtEl>
                                          <p:spTgt spid="6">
                                            <p:txEl>
                                              <p:charRg st="4" end="66"/>
                                            </p:txEl>
                                          </p:spTgt>
                                        </p:tgtEl>
                                        <p:attrNameLst>
                                          <p:attrName>style.visibility</p:attrName>
                                        </p:attrNameLst>
                                      </p:cBhvr>
                                      <p:to>
                                        <p:strVal val="visible"/>
                                      </p:to>
                                    </p:set>
                                    <p:animEffect transition="in" filter="blinds(vertical)">
                                      <p:cBhvr>
                                        <p:cTn id="30" dur="500"/>
                                        <p:tgtEl>
                                          <p:spTgt spid="6">
                                            <p:txEl>
                                              <p:charRg st="4" end="6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5"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linds(vertical)">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499"/>
                                          </p:stCondLst>
                                        </p:cTn>
                                        <p:tgtEl>
                                          <p:spTgt spid="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3" presetClass="entr" presetSubtype="5" fill="hold" grpId="0" nodeType="clickEffect">
                                  <p:stCondLst>
                                    <p:cond delay="0"/>
                                  </p:stCondLst>
                                  <p:childTnLst>
                                    <p:set>
                                      <p:cBhvr>
                                        <p:cTn id="43" dur="1" fill="hold">
                                          <p:stCondLst>
                                            <p:cond delay="0"/>
                                          </p:stCondLst>
                                        </p:cTn>
                                        <p:tgtEl>
                                          <p:spTgt spid="20">
                                            <p:txEl>
                                              <p:charRg st="0" end="4"/>
                                            </p:txEl>
                                          </p:spTgt>
                                        </p:tgtEl>
                                        <p:attrNameLst>
                                          <p:attrName>style.visibility</p:attrName>
                                        </p:attrNameLst>
                                      </p:cBhvr>
                                      <p:to>
                                        <p:strVal val="visible"/>
                                      </p:to>
                                    </p:set>
                                    <p:animEffect transition="in" filter="blinds(vertical)">
                                      <p:cBhvr>
                                        <p:cTn id="44" dur="500"/>
                                        <p:tgtEl>
                                          <p:spTgt spid="20">
                                            <p:txEl>
                                              <p:charRg st="0"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5" fill="hold" grpId="0" nodeType="clickEffect">
                                  <p:stCondLst>
                                    <p:cond delay="0"/>
                                  </p:stCondLst>
                                  <p:childTnLst>
                                    <p:set>
                                      <p:cBhvr>
                                        <p:cTn id="48" dur="1" fill="hold">
                                          <p:stCondLst>
                                            <p:cond delay="0"/>
                                          </p:stCondLst>
                                        </p:cTn>
                                        <p:tgtEl>
                                          <p:spTgt spid="20">
                                            <p:txEl>
                                              <p:charRg st="4" end="25"/>
                                            </p:txEl>
                                          </p:spTgt>
                                        </p:tgtEl>
                                        <p:attrNameLst>
                                          <p:attrName>style.visibility</p:attrName>
                                        </p:attrNameLst>
                                      </p:cBhvr>
                                      <p:to>
                                        <p:strVal val="visible"/>
                                      </p:to>
                                    </p:set>
                                    <p:animEffect transition="in" filter="blinds(vertical)">
                                      <p:cBhvr>
                                        <p:cTn id="49" dur="500"/>
                                        <p:tgtEl>
                                          <p:spTgt spid="20">
                                            <p:txEl>
                                              <p:charRg st="4" end="25"/>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5"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blinds(vertical)">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499"/>
                                          </p:stCondLst>
                                        </p:cTn>
                                        <p:tgtEl>
                                          <p:spTgt spid="1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3" presetClass="entr" presetSubtype="5" fill="hold" grpId="0" nodeType="clickEffect">
                                  <p:stCondLst>
                                    <p:cond delay="0"/>
                                  </p:stCondLst>
                                  <p:childTnLst>
                                    <p:set>
                                      <p:cBhvr>
                                        <p:cTn id="62" dur="1" fill="hold">
                                          <p:stCondLst>
                                            <p:cond delay="0"/>
                                          </p:stCondLst>
                                        </p:cTn>
                                        <p:tgtEl>
                                          <p:spTgt spid="19">
                                            <p:txEl>
                                              <p:charRg st="0" end="3"/>
                                            </p:txEl>
                                          </p:spTgt>
                                        </p:tgtEl>
                                        <p:attrNameLst>
                                          <p:attrName>style.visibility</p:attrName>
                                        </p:attrNameLst>
                                      </p:cBhvr>
                                      <p:to>
                                        <p:strVal val="visible"/>
                                      </p:to>
                                    </p:set>
                                    <p:animEffect transition="in" filter="blinds(vertical)">
                                      <p:cBhvr>
                                        <p:cTn id="63" dur="500"/>
                                        <p:tgtEl>
                                          <p:spTgt spid="19">
                                            <p:txEl>
                                              <p:charRg st="0" end="3"/>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5" fill="hold" grpId="0" nodeType="clickEffect">
                                  <p:stCondLst>
                                    <p:cond delay="0"/>
                                  </p:stCondLst>
                                  <p:childTnLst>
                                    <p:set>
                                      <p:cBhvr>
                                        <p:cTn id="67" dur="1" fill="hold">
                                          <p:stCondLst>
                                            <p:cond delay="0"/>
                                          </p:stCondLst>
                                        </p:cTn>
                                        <p:tgtEl>
                                          <p:spTgt spid="19">
                                            <p:txEl>
                                              <p:charRg st="3" end="22"/>
                                            </p:txEl>
                                          </p:spTgt>
                                        </p:tgtEl>
                                        <p:attrNameLst>
                                          <p:attrName>style.visibility</p:attrName>
                                        </p:attrNameLst>
                                      </p:cBhvr>
                                      <p:to>
                                        <p:strVal val="visible"/>
                                      </p:to>
                                    </p:set>
                                    <p:animEffect transition="in" filter="blinds(vertical)">
                                      <p:cBhvr>
                                        <p:cTn id="68" dur="500"/>
                                        <p:tgtEl>
                                          <p:spTgt spid="19">
                                            <p:txEl>
                                              <p:charRg st="3" end="22"/>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5" fill="hold" grpId="0" nodeType="clickEffect">
                                  <p:stCondLst>
                                    <p:cond delay="0"/>
                                  </p:stCondLst>
                                  <p:childTnLst>
                                    <p:set>
                                      <p:cBhvr>
                                        <p:cTn id="72" dur="1" fill="hold">
                                          <p:stCondLst>
                                            <p:cond delay="0"/>
                                          </p:stCondLst>
                                        </p:cTn>
                                        <p:tgtEl>
                                          <p:spTgt spid="19">
                                            <p:txEl>
                                              <p:charRg st="22" end="31"/>
                                            </p:txEl>
                                          </p:spTgt>
                                        </p:tgtEl>
                                        <p:attrNameLst>
                                          <p:attrName>style.visibility</p:attrName>
                                        </p:attrNameLst>
                                      </p:cBhvr>
                                      <p:to>
                                        <p:strVal val="visible"/>
                                      </p:to>
                                    </p:set>
                                    <p:animEffect transition="in" filter="blinds(vertical)">
                                      <p:cBhvr>
                                        <p:cTn id="73" dur="500"/>
                                        <p:tgtEl>
                                          <p:spTgt spid="19">
                                            <p:txEl>
                                              <p:charRg st="22" end="3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5" grpId="0"/>
      <p:bldP spid="16" grpId="0"/>
      <p:bldP spid="17" grpId="0"/>
      <p:bldP spid="18" grpId="0"/>
      <p:bldP spid="19" grpId="0" build="p"/>
      <p:bldP spid="2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2.</a:t>
            </a:r>
            <a:r>
              <a:rPr lang="zh-CN" sz="2400" b="1" dirty="0">
                <a:latin typeface="微软雅黑" panose="020B0503020204020204" pitchFamily="34" charset="-122"/>
                <a:ea typeface="微软雅黑" panose="020B0503020204020204" pitchFamily="34" charset="-122"/>
                <a:sym typeface="+mn-ea"/>
              </a:rPr>
              <a:t>齿轮泵的结构</a:t>
            </a:r>
            <a:endParaRPr lang="zh-CN" altLang="en-US" sz="2400" dirty="0">
              <a:ea typeface="楷体_GB2312" pitchFamily="49" charset="-122"/>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齿轮泵结构和工作原理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rot="5400000">
            <a:off x="1561465" y="932180"/>
            <a:ext cx="3537585" cy="5883910"/>
          </a:xfrm>
          <a:prstGeom prst="rect">
            <a:avLst/>
          </a:prstGeom>
        </p:spPr>
      </p:pic>
    </p:spTree>
    <p:controls>
      <mc:AlternateContent xmlns:mc="http://schemas.openxmlformats.org/markup-compatibility/2006">
        <mc:Choice xmlns:v="urn:schemas-microsoft-com:vml" Requires="v">
          <p:control spid="8" name="" r:id="rId2" imgW="3566795" imgH="2792730"/>
        </mc:Choice>
        <mc:Fallback>
          <p:control name="" r:id="rId2" imgW="3566795" imgH="2792730">
            <p:pic>
              <p:nvPicPr>
                <p:cNvPr id="0" name="Host Control  7"/>
                <p:cNvPicPr/>
                <p:nvPr/>
              </p:nvPicPr>
              <p:blipFill>
                <a:blip r:embed="rId3"/>
                <a:stretch>
                  <a:fillRect/>
                </a:stretch>
              </p:blipFill>
              <p:spPr>
                <a:xfrm>
                  <a:off x="5566410" y="2675890"/>
                  <a:ext cx="3566795" cy="2792730"/>
                </a:xfrm>
                <a:prstGeom prst="rect">
                  <a:avLst/>
                </a:prstGeom>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3</a:t>
            </a:r>
            <a:r>
              <a:rPr lang="zh-CN" altLang="en-US" sz="2400" b="1" dirty="0">
                <a:solidFill>
                  <a:schemeClr val="tx1"/>
                </a:solidFill>
                <a:latin typeface="微软雅黑" panose="020B0503020204020204" pitchFamily="34" charset="-122"/>
                <a:ea typeface="微软雅黑" panose="020B0503020204020204" pitchFamily="34" charset="-122"/>
              </a:rPr>
              <a:t>、工作原理</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rPr>
              <a:t>齿轮泵的结构和工作原理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 name="正文"/>
          <p:cNvSpPr txBox="1"/>
          <p:nvPr/>
        </p:nvSpPr>
        <p:spPr>
          <a:xfrm>
            <a:off x="792480" y="1289685"/>
            <a:ext cx="7689850" cy="1630045"/>
          </a:xfrm>
          <a:prstGeom prst="rect">
            <a:avLst/>
          </a:prstGeom>
          <a:noFill/>
        </p:spPr>
        <p:txBody>
          <a:bodyPr wrap="square" rtlCol="0">
            <a:spAutoFit/>
          </a:bodyPr>
          <a:p>
            <a:pPr marL="342900" indent="0" algn="l" eaLnBrk="0" fontAlgn="auto" hangingPunct="0">
              <a:lnSpc>
                <a:spcPct val="90000"/>
              </a:lnSpc>
              <a:spcBef>
                <a:spcPts val="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密封工作腔：泵体、端盖和齿轮的各个齿间槽组成了若干个密封工作容积。齿轮啮合线将吸油区和压油区隔开，起配流作用。</a:t>
            </a:r>
            <a:endParaRPr lang="zh-CN" sz="2000" dirty="0">
              <a:latin typeface="微软雅黑" panose="020B0503020204020204" pitchFamily="34" charset="-122"/>
              <a:ea typeface="微软雅黑" panose="020B0503020204020204" pitchFamily="34" charset="-122"/>
              <a:sym typeface="+mn-ea"/>
            </a:endParaRPr>
          </a:p>
          <a:p>
            <a:pPr marL="342900" indent="0" algn="l" eaLnBrk="0" fontAlgn="auto" hangingPunct="0">
              <a:lnSpc>
                <a:spcPct val="90000"/>
              </a:lnSpc>
              <a:spcBef>
                <a:spcPts val="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吸油过程：轮齿脱开啮合→V ↑ → p ↓ →吸油；</a:t>
            </a:r>
            <a:endParaRPr lang="zh-CN" sz="2000" dirty="0">
              <a:latin typeface="微软雅黑" panose="020B0503020204020204" pitchFamily="34" charset="-122"/>
              <a:ea typeface="微软雅黑" panose="020B0503020204020204" pitchFamily="34" charset="-122"/>
            </a:endParaRPr>
          </a:p>
          <a:p>
            <a:pPr marL="342900" indent="0" algn="l" eaLnBrk="0" fontAlgn="auto" hangingPunct="0">
              <a:lnSpc>
                <a:spcPct val="90000"/>
              </a:lnSpc>
              <a:spcBef>
                <a:spcPts val="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排油过程：轮齿进入啮合→V ↓ → p ↑ →排油。</a:t>
            </a:r>
            <a:endParaRPr lang="zh-CN" sz="2000" dirty="0">
              <a:latin typeface="微软雅黑" panose="020B0503020204020204" pitchFamily="34" charset="-122"/>
              <a:ea typeface="微软雅黑" panose="020B0503020204020204" pitchFamily="34" charset="-122"/>
            </a:endParaRPr>
          </a:p>
          <a:p>
            <a:pPr marL="342900" indent="-342900" algn="l" eaLnBrk="0" fontAlgn="auto" hangingPunct="0">
              <a:lnSpc>
                <a:spcPct val="90000"/>
              </a:lnSpc>
              <a:spcBef>
                <a:spcPct val="50000"/>
              </a:spcBef>
              <a:buClr>
                <a:schemeClr val="accent2"/>
              </a:buClr>
              <a:buSzPct val="75000"/>
              <a:buFont typeface="Monotype Sorts"/>
              <a:buNone/>
            </a:pPr>
            <a:endParaRPr lang="zh-CN" sz="2000" dirty="0">
              <a:solidFill>
                <a:schemeClr val="tx1"/>
              </a:solidFill>
              <a:latin typeface="微软雅黑" panose="020B0503020204020204" pitchFamily="34" charset="-122"/>
              <a:ea typeface="微软雅黑" panose="020B0503020204020204" pitchFamily="34" charset="-122"/>
            </a:endParaRPr>
          </a:p>
        </p:txBody>
      </p:sp>
    </p:spTree>
    <p:controls>
      <mc:AlternateContent xmlns:mc="http://schemas.openxmlformats.org/markup-compatibility/2006">
        <mc:Choice xmlns:v="urn:schemas-microsoft-com:vml" Requires="v">
          <p:control spid="5" name="" r:id="rId1" imgW="5432425" imgH="3267710"/>
        </mc:Choice>
        <mc:Fallback>
          <p:control name="" r:id="rId1" imgW="5432425" imgH="3267710">
            <p:pic>
              <p:nvPicPr>
                <p:cNvPr id="0" name="Host Control  4"/>
                <p:cNvPicPr/>
                <p:nvPr/>
              </p:nvPicPr>
              <p:blipFill>
                <a:blip r:embed="rId2"/>
                <a:stretch>
                  <a:fillRect/>
                </a:stretch>
              </p:blipFill>
              <p:spPr>
                <a:xfrm>
                  <a:off x="1849120" y="2919730"/>
                  <a:ext cx="5432425" cy="3267710"/>
                </a:xfrm>
                <a:prstGeom prst="rect">
                  <a:avLst/>
                </a:prstGeom>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altLang="zh-CN" sz="2400" b="1" dirty="0">
                <a:solidFill>
                  <a:schemeClr val="tx1"/>
                </a:solidFill>
                <a:latin typeface="微软雅黑" panose="020B0503020204020204" pitchFamily="34" charset="-122"/>
                <a:ea typeface="微软雅黑" panose="020B0503020204020204" pitchFamily="34" charset="-122"/>
              </a:rPr>
              <a:t>4</a:t>
            </a:r>
            <a:r>
              <a:rPr lang="zh-CN" altLang="en-US" sz="2400" b="1" dirty="0">
                <a:solidFill>
                  <a:schemeClr val="tx1"/>
                </a:solidFill>
                <a:latin typeface="微软雅黑" panose="020B0503020204020204" pitchFamily="34" charset="-122"/>
                <a:ea typeface="微软雅黑" panose="020B0503020204020204" pitchFamily="34" charset="-122"/>
              </a:rPr>
              <a:t>、困油现象</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rPr>
              <a:t>齿轮泵的结构和工作原理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 name="正文"/>
          <p:cNvSpPr txBox="1"/>
          <p:nvPr/>
        </p:nvSpPr>
        <p:spPr>
          <a:xfrm>
            <a:off x="1216025" y="1927860"/>
            <a:ext cx="4732655" cy="4646295"/>
          </a:xfrm>
          <a:prstGeom prst="rect">
            <a:avLst/>
          </a:prstGeom>
          <a:noFill/>
        </p:spPr>
        <p:txBody>
          <a:bodyPr wrap="square" rtlCol="0">
            <a:spAutoFit/>
          </a:bodyPr>
          <a:p>
            <a:pPr marL="457200" indent="-457200"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1) 产生原因：</a:t>
            </a:r>
            <a:endParaRPr lang="zh-CN" sz="2000" dirty="0">
              <a:latin typeface="微软雅黑" panose="020B0503020204020204" pitchFamily="34" charset="-122"/>
              <a:ea typeface="微软雅黑" panose="020B0503020204020204" pitchFamily="34" charset="-122"/>
            </a:endParaRPr>
          </a:p>
          <a:p>
            <a:pPr marL="457200" indent="-457200"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       油泵连续工作时，齿轮啮合的重叠系数ε&gt; 1，构成闭死容积Vb</a:t>
            </a:r>
            <a:endParaRPr lang="zh-CN" sz="2000" dirty="0">
              <a:latin typeface="微软雅黑" panose="020B0503020204020204" pitchFamily="34" charset="-122"/>
              <a:ea typeface="微软雅黑" panose="020B0503020204020204" pitchFamily="34" charset="-122"/>
            </a:endParaRPr>
          </a:p>
          <a:p>
            <a:pPr marL="457200" indent="-457200"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    Vb由大→小，p↑↑，油液发热，轴承磨损。</a:t>
            </a:r>
            <a:endParaRPr lang="zh-CN" sz="2000" dirty="0">
              <a:latin typeface="微软雅黑" panose="020B0503020204020204" pitchFamily="34" charset="-122"/>
              <a:ea typeface="微软雅黑" panose="020B0503020204020204" pitchFamily="34" charset="-122"/>
            </a:endParaRPr>
          </a:p>
          <a:p>
            <a:pPr marL="457200" indent="-457200"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    Vb由小→大，p ↓↓，汽蚀、噪声、振动、金属表面剥蚀。</a:t>
            </a:r>
            <a:endParaRPr lang="zh-CN" sz="2000" dirty="0">
              <a:latin typeface="微软雅黑" panose="020B0503020204020204" pitchFamily="34" charset="-122"/>
              <a:ea typeface="微软雅黑" panose="020B0503020204020204" pitchFamily="34" charset="-122"/>
              <a:sym typeface="+mn-ea"/>
            </a:endParaRPr>
          </a:p>
          <a:p>
            <a:pPr marL="457200" indent="-457200" algn="l"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2）危害：影响工作、缩短寿命</a:t>
            </a:r>
            <a:endParaRPr lang="zh-CN" sz="2000" dirty="0">
              <a:latin typeface="微软雅黑" panose="020B0503020204020204" pitchFamily="34" charset="-122"/>
              <a:ea typeface="微软雅黑" panose="020B0503020204020204" pitchFamily="34" charset="-122"/>
              <a:sym typeface="+mn-ea"/>
            </a:endParaRPr>
          </a:p>
          <a:p>
            <a:pPr marL="457200" indent="-457200" algn="l"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3) 措施：开卸荷槽</a:t>
            </a:r>
            <a:endParaRPr lang="zh-CN" sz="2000" dirty="0">
              <a:latin typeface="微软雅黑" panose="020B0503020204020204" pitchFamily="34" charset="-122"/>
              <a:ea typeface="微软雅黑" panose="020B0503020204020204" pitchFamily="34" charset="-122"/>
            </a:endParaRPr>
          </a:p>
          <a:p>
            <a:pPr marL="457200" indent="-457200" algn="l"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    原则： Vb由大→小，与压油腔相通</a:t>
            </a:r>
            <a:endParaRPr lang="zh-CN" sz="2000" dirty="0">
              <a:latin typeface="微软雅黑" panose="020B0503020204020204" pitchFamily="34" charset="-122"/>
              <a:ea typeface="微软雅黑" panose="020B0503020204020204" pitchFamily="34" charset="-122"/>
            </a:endParaRPr>
          </a:p>
          <a:p>
            <a:pPr marL="457200" indent="-457200" algn="l"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                 Vb由小→大，与吸油腔相通</a:t>
            </a:r>
            <a:endParaRPr lang="zh-CN" sz="2000" dirty="0">
              <a:latin typeface="微软雅黑" panose="020B0503020204020204" pitchFamily="34" charset="-122"/>
              <a:ea typeface="微软雅黑" panose="020B0503020204020204" pitchFamily="34" charset="-122"/>
            </a:endParaRPr>
          </a:p>
          <a:p>
            <a:pPr marL="457200" indent="-457200" algn="l" eaLnBrk="0" hangingPunct="0">
              <a:spcBef>
                <a:spcPct val="20000"/>
              </a:spcBef>
              <a:buClr>
                <a:schemeClr val="accent2"/>
              </a:buClr>
              <a:buSzPct val="75000"/>
              <a:buFont typeface="Monotype Sorts"/>
              <a:buNone/>
            </a:pPr>
            <a:r>
              <a:rPr lang="zh-CN" sz="2000" dirty="0">
                <a:latin typeface="微软雅黑" panose="020B0503020204020204" pitchFamily="34" charset="-122"/>
                <a:ea typeface="微软雅黑" panose="020B0503020204020204" pitchFamily="34" charset="-122"/>
                <a:sym typeface="+mn-ea"/>
              </a:rPr>
              <a:t>                 保证吸、压油腔始终不通</a:t>
            </a:r>
            <a:endParaRPr lang="zh-CN" sz="2000" dirty="0">
              <a:latin typeface="微软雅黑" panose="020B0503020204020204" pitchFamily="34" charset="-122"/>
              <a:ea typeface="微软雅黑" panose="020B0503020204020204" pitchFamily="34" charset="-122"/>
            </a:endParaRPr>
          </a:p>
          <a:p>
            <a:pPr marL="457200" indent="-457200" eaLnBrk="0" hangingPunct="0">
              <a:spcBef>
                <a:spcPct val="20000"/>
              </a:spcBef>
              <a:buClr>
                <a:schemeClr val="accent2"/>
              </a:buClr>
              <a:buSzPct val="75000"/>
              <a:buFont typeface="Monotype Sorts"/>
              <a:buNone/>
            </a:pPr>
            <a:endParaRPr lang="zh-CN" sz="2000" dirty="0">
              <a:solidFill>
                <a:schemeClr val="tx1"/>
              </a:solidFill>
              <a:latin typeface="微软雅黑" panose="020B0503020204020204" pitchFamily="34" charset="-122"/>
              <a:ea typeface="微软雅黑" panose="020B0503020204020204" pitchFamily="34" charset="-122"/>
            </a:endParaRPr>
          </a:p>
        </p:txBody>
      </p:sp>
      <p:grpSp>
        <p:nvGrpSpPr>
          <p:cNvPr id="5" name="Group 7"/>
          <p:cNvGrpSpPr/>
          <p:nvPr/>
        </p:nvGrpSpPr>
        <p:grpSpPr>
          <a:xfrm>
            <a:off x="5497830" y="1927860"/>
            <a:ext cx="2465705" cy="4018280"/>
            <a:chOff x="3744" y="1169"/>
            <a:chExt cx="2016" cy="3151"/>
          </a:xfrm>
        </p:grpSpPr>
        <p:pic>
          <p:nvPicPr>
            <p:cNvPr id="19463" name="Picture 8" descr="困油现象"/>
            <p:cNvPicPr>
              <a:picLocks noChangeAspect="1"/>
            </p:cNvPicPr>
            <p:nvPr/>
          </p:nvPicPr>
          <p:blipFill>
            <a:blip r:embed="rId1"/>
            <a:stretch>
              <a:fillRect/>
            </a:stretch>
          </p:blipFill>
          <p:spPr>
            <a:xfrm>
              <a:off x="3965" y="1169"/>
              <a:ext cx="1581" cy="3151"/>
            </a:xfrm>
            <a:prstGeom prst="rect">
              <a:avLst/>
            </a:prstGeom>
            <a:noFill/>
            <a:ln w="9525">
              <a:noFill/>
            </a:ln>
          </p:spPr>
        </p:pic>
        <p:sp>
          <p:nvSpPr>
            <p:cNvPr id="19464" name="Rectangle 9"/>
            <p:cNvSpPr/>
            <p:nvPr/>
          </p:nvSpPr>
          <p:spPr>
            <a:xfrm>
              <a:off x="5467" y="1621"/>
              <a:ext cx="293" cy="310"/>
            </a:xfrm>
            <a:prstGeom prst="rect">
              <a:avLst/>
            </a:prstGeom>
            <a:noFill/>
            <a:ln w="9525">
              <a:noFill/>
            </a:ln>
          </p:spPr>
          <p:txBody>
            <a:bodyPr anchor="t"/>
            <a:p>
              <a:pPr marL="342900" indent="-342900">
                <a:lnSpc>
                  <a:spcPct val="90000"/>
                </a:lnSpc>
                <a:spcBef>
                  <a:spcPct val="20000"/>
                </a:spcBef>
                <a:buClr>
                  <a:schemeClr val="folHlink"/>
                </a:buClr>
                <a:buSzPct val="60000"/>
                <a:buFont typeface="Wingdings" panose="05000000000000000000" pitchFamily="2" charset="2"/>
                <a:buNone/>
              </a:pPr>
              <a:r>
                <a:rPr lang="zh-CN" altLang="en-US" sz="2800" dirty="0">
                  <a:solidFill>
                    <a:schemeClr val="folHlink"/>
                  </a:solidFill>
                  <a:latin typeface="Tahoma" panose="020B0604030504040204" pitchFamily="34" charset="0"/>
                  <a:ea typeface="楷体_GB2312" pitchFamily="49" charset="-122"/>
                </a:rPr>
                <a:t>吸</a:t>
              </a:r>
              <a:endParaRPr lang="zh-CN" altLang="en-US" sz="2800" dirty="0">
                <a:solidFill>
                  <a:schemeClr val="folHlink"/>
                </a:solidFill>
                <a:latin typeface="Tahoma" panose="020B0604030504040204" pitchFamily="34" charset="0"/>
                <a:ea typeface="楷体_GB2312" pitchFamily="49" charset="-122"/>
              </a:endParaRPr>
            </a:p>
          </p:txBody>
        </p:sp>
        <p:sp>
          <p:nvSpPr>
            <p:cNvPr id="19465" name="Rectangle 10"/>
            <p:cNvSpPr/>
            <p:nvPr/>
          </p:nvSpPr>
          <p:spPr>
            <a:xfrm>
              <a:off x="3744" y="1601"/>
              <a:ext cx="271" cy="320"/>
            </a:xfrm>
            <a:prstGeom prst="rect">
              <a:avLst/>
            </a:prstGeom>
            <a:noFill/>
            <a:ln w="9525">
              <a:noFill/>
            </a:ln>
          </p:spPr>
          <p:txBody>
            <a:bodyPr anchor="t"/>
            <a:p>
              <a:pPr marL="342900" indent="-342900">
                <a:lnSpc>
                  <a:spcPct val="90000"/>
                </a:lnSpc>
                <a:spcBef>
                  <a:spcPct val="20000"/>
                </a:spcBef>
                <a:buClr>
                  <a:schemeClr val="folHlink"/>
                </a:buClr>
                <a:buSzPct val="60000"/>
                <a:buFont typeface="Wingdings" panose="05000000000000000000" pitchFamily="2" charset="2"/>
                <a:buNone/>
              </a:pPr>
              <a:r>
                <a:rPr lang="zh-CN" altLang="en-US" sz="2800" dirty="0">
                  <a:solidFill>
                    <a:schemeClr val="folHlink"/>
                  </a:solidFill>
                  <a:latin typeface="Tahoma" panose="020B0604030504040204" pitchFamily="34" charset="0"/>
                  <a:ea typeface="楷体_GB2312" pitchFamily="49" charset="-122"/>
                </a:rPr>
                <a:t>压</a:t>
              </a:r>
              <a:endParaRPr lang="zh-CN" altLang="en-US" sz="2800" dirty="0">
                <a:solidFill>
                  <a:schemeClr val="folHlink"/>
                </a:solidFill>
                <a:latin typeface="Tahoma" panose="020B0604030504040204" pitchFamily="34" charset="0"/>
                <a:ea typeface="楷体_GB2312"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altLang="zh-CN" sz="2400" b="1" dirty="0">
                <a:solidFill>
                  <a:schemeClr val="tx1"/>
                </a:solidFill>
                <a:latin typeface="微软雅黑" panose="020B0503020204020204" pitchFamily="34" charset="-122"/>
                <a:ea typeface="微软雅黑" panose="020B0503020204020204" pitchFamily="34" charset="-122"/>
              </a:rPr>
              <a:t>5</a:t>
            </a:r>
            <a:r>
              <a:rPr lang="zh-CN" altLang="en-US" sz="2400" b="1" dirty="0">
                <a:solidFill>
                  <a:schemeClr val="tx1"/>
                </a:solidFill>
                <a:latin typeface="微软雅黑" panose="020B0503020204020204" pitchFamily="34" charset="-122"/>
                <a:ea typeface="微软雅黑" panose="020B0503020204020204" pitchFamily="34" charset="-122"/>
              </a:rPr>
              <a:t>、径向不平衡力</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rPr>
              <a:t>齿轮泵的结构和工作原理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 name="正文"/>
          <p:cNvSpPr txBox="1"/>
          <p:nvPr/>
        </p:nvSpPr>
        <p:spPr>
          <a:xfrm>
            <a:off x="4458970" y="2576195"/>
            <a:ext cx="4142105" cy="2707005"/>
          </a:xfrm>
          <a:prstGeom prst="rect">
            <a:avLst/>
          </a:prstGeom>
          <a:noFill/>
        </p:spPr>
        <p:txBody>
          <a:bodyPr wrap="square" rtlCol="0">
            <a:spAutoFit/>
          </a:bodyPr>
          <a:p>
            <a:pPr indent="0" fontAlgn="auto">
              <a:lnSpc>
                <a:spcPct val="120000"/>
              </a:lnSpc>
            </a:pPr>
            <a:endParaRPr lang="zh-CN" sz="2000" dirty="0">
              <a:solidFill>
                <a:schemeClr val="tx1"/>
              </a:solidFill>
              <a:latin typeface="微软雅黑" panose="020B0503020204020204" pitchFamily="34" charset="-122"/>
              <a:ea typeface="微软雅黑" panose="020B0503020204020204" pitchFamily="34" charset="-122"/>
            </a:endParaRPr>
          </a:p>
          <a:p>
            <a:pPr eaLnBrk="1" hangingPunct="1">
              <a:lnSpc>
                <a:spcPct val="90000"/>
              </a:lnSpc>
              <a:buNone/>
            </a:pPr>
            <a:r>
              <a:rPr lang="zh-CN" sz="2000" dirty="0">
                <a:latin typeface="微软雅黑" panose="020B0503020204020204" pitchFamily="34" charset="-122"/>
                <a:ea typeface="微软雅黑" panose="020B0503020204020204" pitchFamily="34" charset="-122"/>
                <a:sym typeface="+mn-ea"/>
              </a:rPr>
              <a:t>1）原因：径向液压力分布不均</a:t>
            </a:r>
            <a:endParaRPr lang="zh-CN" sz="2000" dirty="0">
              <a:latin typeface="微软雅黑" panose="020B0503020204020204" pitchFamily="34" charset="-122"/>
              <a:ea typeface="微软雅黑" panose="020B0503020204020204" pitchFamily="34" charset="-122"/>
            </a:endParaRPr>
          </a:p>
          <a:p>
            <a:pPr eaLnBrk="1" hangingPunct="1">
              <a:lnSpc>
                <a:spcPct val="90000"/>
              </a:lnSpc>
              <a:buNone/>
            </a:pPr>
            <a:r>
              <a:rPr lang="zh-CN" sz="2000" dirty="0">
                <a:latin typeface="微软雅黑" panose="020B0503020204020204" pitchFamily="34" charset="-122"/>
                <a:ea typeface="微软雅黑" panose="020B0503020204020204" pitchFamily="34" charset="-122"/>
                <a:sym typeface="+mn-ea"/>
              </a:rPr>
              <a:t>                  啮合力</a:t>
            </a:r>
            <a:endParaRPr lang="zh-CN" sz="2000" dirty="0">
              <a:latin typeface="微软雅黑" panose="020B0503020204020204" pitchFamily="34" charset="-122"/>
              <a:ea typeface="微软雅黑" panose="020B0503020204020204" pitchFamily="34" charset="-122"/>
            </a:endParaRPr>
          </a:p>
          <a:p>
            <a:pPr eaLnBrk="1" hangingPunct="1">
              <a:lnSpc>
                <a:spcPct val="90000"/>
              </a:lnSpc>
              <a:buNone/>
            </a:pPr>
            <a:r>
              <a:rPr lang="zh-CN" sz="2000" dirty="0">
                <a:latin typeface="微软雅黑" panose="020B0503020204020204" pitchFamily="34" charset="-122"/>
                <a:ea typeface="微软雅黑" panose="020B0503020204020204" pitchFamily="34" charset="-122"/>
                <a:sym typeface="+mn-ea"/>
              </a:rPr>
              <a:t>2）危害：轴承磨损、刮壳。</a:t>
            </a:r>
            <a:endParaRPr lang="zh-CN" sz="2000" dirty="0">
              <a:latin typeface="微软雅黑" panose="020B0503020204020204" pitchFamily="34" charset="-122"/>
              <a:ea typeface="微软雅黑" panose="020B0503020204020204" pitchFamily="34" charset="-122"/>
            </a:endParaRPr>
          </a:p>
          <a:p>
            <a:pPr eaLnBrk="1" hangingPunct="1">
              <a:lnSpc>
                <a:spcPct val="90000"/>
              </a:lnSpc>
              <a:buNone/>
            </a:pPr>
            <a:r>
              <a:rPr lang="zh-CN" sz="2000" dirty="0">
                <a:latin typeface="微软雅黑" panose="020B0503020204020204" pitchFamily="34" charset="-122"/>
                <a:ea typeface="微软雅黑" panose="020B0503020204020204" pitchFamily="34" charset="-122"/>
                <a:sym typeface="+mn-ea"/>
              </a:rPr>
              <a:t>3）措施：缩小压油口，增加径    </a:t>
            </a:r>
            <a:endParaRPr lang="zh-CN" sz="2000" dirty="0">
              <a:latin typeface="微软雅黑" panose="020B0503020204020204" pitchFamily="34" charset="-122"/>
              <a:ea typeface="微软雅黑" panose="020B0503020204020204" pitchFamily="34" charset="-122"/>
            </a:endParaRPr>
          </a:p>
          <a:p>
            <a:pPr eaLnBrk="1" hangingPunct="1">
              <a:lnSpc>
                <a:spcPct val="90000"/>
              </a:lnSpc>
              <a:buNone/>
            </a:pPr>
            <a:r>
              <a:rPr lang="zh-CN" sz="2000" dirty="0">
                <a:latin typeface="微软雅黑" panose="020B0503020204020204" pitchFamily="34" charset="-122"/>
                <a:ea typeface="微软雅黑" panose="020B0503020204020204" pitchFamily="34" charset="-122"/>
                <a:sym typeface="+mn-ea"/>
              </a:rPr>
              <a:t>                 向间隙。</a:t>
            </a:r>
            <a:endParaRPr lang="zh-CN" sz="2000" dirty="0">
              <a:latin typeface="微软雅黑" panose="020B0503020204020204" pitchFamily="34" charset="-122"/>
              <a:ea typeface="微软雅黑" panose="020B0503020204020204" pitchFamily="34" charset="-122"/>
            </a:endParaRPr>
          </a:p>
          <a:p>
            <a:pPr eaLnBrk="1" hangingPunct="1">
              <a:lnSpc>
                <a:spcPct val="90000"/>
              </a:lnSpc>
              <a:spcBef>
                <a:spcPct val="50000"/>
              </a:spcBef>
              <a:buClrTx/>
              <a:buNone/>
            </a:pPr>
            <a:r>
              <a:rPr lang="zh-CN" sz="2000" dirty="0">
                <a:latin typeface="微软雅黑" panose="020B0503020204020204" pitchFamily="34" charset="-122"/>
                <a:ea typeface="微软雅黑" panose="020B0503020204020204" pitchFamily="34" charset="-122"/>
                <a:sym typeface="+mn-ea"/>
              </a:rPr>
              <a:t>※ 压油口缩小后，</a:t>
            </a:r>
            <a:endParaRPr lang="zh-CN" sz="2000" dirty="0">
              <a:latin typeface="微软雅黑" panose="020B0503020204020204" pitchFamily="34" charset="-122"/>
              <a:ea typeface="微软雅黑" panose="020B0503020204020204" pitchFamily="34" charset="-122"/>
            </a:endParaRPr>
          </a:p>
          <a:p>
            <a:pPr eaLnBrk="1" hangingPunct="1">
              <a:lnSpc>
                <a:spcPct val="90000"/>
              </a:lnSpc>
              <a:spcBef>
                <a:spcPct val="50000"/>
              </a:spcBef>
              <a:buClrTx/>
              <a:buNone/>
            </a:pPr>
            <a:r>
              <a:rPr lang="zh-CN" sz="2000" dirty="0">
                <a:latin typeface="微软雅黑" panose="020B0503020204020204" pitchFamily="34" charset="-122"/>
                <a:ea typeface="微软雅黑" panose="020B0503020204020204" pitchFamily="34" charset="-122"/>
                <a:sym typeface="+mn-ea"/>
              </a:rPr>
              <a:t>    安装时注意不能反转。</a:t>
            </a:r>
            <a:r>
              <a:rPr lang="zh-CN" altLang="en-US" sz="2000" dirty="0">
                <a:latin typeface="Times New Roman" panose="02020603050405020304" pitchFamily="18" charset="0"/>
                <a:ea typeface="楷体_GB2312" pitchFamily="49" charset="-122"/>
                <a:sym typeface="+mn-ea"/>
              </a:rPr>
              <a:t> </a:t>
            </a: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24579" name="Picture 3" descr="径向压力分布"/>
          <p:cNvPicPr>
            <a:picLocks noChangeAspect="1"/>
          </p:cNvPicPr>
          <p:nvPr/>
        </p:nvPicPr>
        <p:blipFill>
          <a:blip r:embed="rId1"/>
          <a:stretch>
            <a:fillRect/>
          </a:stretch>
        </p:blipFill>
        <p:spPr>
          <a:xfrm>
            <a:off x="294640" y="1957070"/>
            <a:ext cx="3998913" cy="44132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wipe(up)">
                                      <p:cBhvr>
                                        <p:cTn id="7" dur="5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altLang="zh-CN" sz="2400" b="1" dirty="0">
                <a:solidFill>
                  <a:schemeClr val="tx1"/>
                </a:solidFill>
                <a:latin typeface="微软雅黑" panose="020B0503020204020204" pitchFamily="34" charset="-122"/>
                <a:ea typeface="微软雅黑" panose="020B0503020204020204" pitchFamily="34" charset="-122"/>
              </a:rPr>
              <a:t>6</a:t>
            </a:r>
            <a:r>
              <a:rPr lang="zh-CN" altLang="en-US" sz="2400" b="1" dirty="0">
                <a:solidFill>
                  <a:schemeClr val="tx1"/>
                </a:solidFill>
                <a:latin typeface="微软雅黑" panose="020B0503020204020204" pitchFamily="34" charset="-122"/>
                <a:ea typeface="微软雅黑" panose="020B0503020204020204" pitchFamily="34" charset="-122"/>
              </a:rPr>
              <a:t>、泄漏现象</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rPr>
              <a:t>齿轮泵的结构和工作原理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 name="正文"/>
          <p:cNvSpPr txBox="1"/>
          <p:nvPr/>
        </p:nvSpPr>
        <p:spPr>
          <a:xfrm>
            <a:off x="4168775" y="2400935"/>
            <a:ext cx="3324225" cy="3046095"/>
          </a:xfrm>
          <a:prstGeom prst="rect">
            <a:avLst/>
          </a:prstGeom>
          <a:noFill/>
        </p:spPr>
        <p:txBody>
          <a:bodyPr wrap="square" rtlCol="0">
            <a:spAutoFit/>
          </a:bodyPr>
          <a:p>
            <a:pPr indent="0" fontAlgn="auto">
              <a:lnSpc>
                <a:spcPct val="120000"/>
              </a:lnSpc>
            </a:pPr>
            <a:r>
              <a:rPr lang="zh-CN" sz="2000" dirty="0">
                <a:latin typeface="微软雅黑" panose="020B0503020204020204" pitchFamily="34" charset="-122"/>
                <a:ea typeface="微软雅黑" panose="020B0503020204020204" pitchFamily="34" charset="-122"/>
                <a:sym typeface="+mn-ea"/>
              </a:rPr>
              <a:t>1)  泄漏途径：</a:t>
            </a:r>
            <a:endParaRPr lang="zh-CN" sz="2000" dirty="0">
              <a:latin typeface="微软雅黑" panose="020B0503020204020204" pitchFamily="34" charset="-122"/>
              <a:ea typeface="微软雅黑" panose="020B0503020204020204" pitchFamily="34" charset="-122"/>
              <a:sym typeface="+mn-ea"/>
            </a:endParaRPr>
          </a:p>
          <a:p>
            <a:pPr indent="0" fontAlgn="auto">
              <a:lnSpc>
                <a:spcPct val="120000"/>
              </a:lnSpc>
            </a:pPr>
            <a:r>
              <a:rPr lang="zh-CN" sz="2000" dirty="0">
                <a:latin typeface="微软雅黑" panose="020B0503020204020204" pitchFamily="34" charset="-122"/>
                <a:ea typeface="微软雅黑" panose="020B0503020204020204" pitchFamily="34" charset="-122"/>
                <a:sym typeface="+mn-ea"/>
              </a:rPr>
              <a:t>轴向间隙  80% ql</a:t>
            </a:r>
            <a:endParaRPr lang="zh-CN" sz="2000" dirty="0">
              <a:latin typeface="微软雅黑" panose="020B0503020204020204" pitchFamily="34" charset="-122"/>
              <a:ea typeface="微软雅黑" panose="020B0503020204020204" pitchFamily="34" charset="-122"/>
            </a:endParaRPr>
          </a:p>
          <a:p>
            <a:pPr eaLnBrk="1" hangingPunct="1">
              <a:buNone/>
            </a:pPr>
            <a:r>
              <a:rPr lang="zh-CN" sz="2000" dirty="0">
                <a:latin typeface="微软雅黑" panose="020B0503020204020204" pitchFamily="34" charset="-122"/>
                <a:ea typeface="微软雅黑" panose="020B0503020204020204" pitchFamily="34" charset="-122"/>
                <a:sym typeface="+mn-ea"/>
              </a:rPr>
              <a:t>径向间隙  15% ql         </a:t>
            </a:r>
            <a:endParaRPr lang="zh-CN" sz="2000" dirty="0">
              <a:latin typeface="微软雅黑" panose="020B0503020204020204" pitchFamily="34" charset="-122"/>
              <a:ea typeface="微软雅黑" panose="020B0503020204020204" pitchFamily="34" charset="-122"/>
            </a:endParaRPr>
          </a:p>
          <a:p>
            <a:pPr eaLnBrk="1" hangingPunct="1">
              <a:buNone/>
            </a:pPr>
            <a:r>
              <a:rPr lang="zh-CN" sz="2000" dirty="0">
                <a:latin typeface="微软雅黑" panose="020B0503020204020204" pitchFamily="34" charset="-122"/>
                <a:ea typeface="微软雅黑" panose="020B0503020204020204" pitchFamily="34" charset="-122"/>
                <a:sym typeface="+mn-ea"/>
              </a:rPr>
              <a:t>啮合处      5%  ql</a:t>
            </a:r>
            <a:endParaRPr lang="zh-CN" sz="2000" dirty="0">
              <a:latin typeface="微软雅黑" panose="020B0503020204020204" pitchFamily="34" charset="-122"/>
              <a:ea typeface="微软雅黑" panose="020B0503020204020204" pitchFamily="34" charset="-122"/>
            </a:endParaRPr>
          </a:p>
          <a:p>
            <a:pPr eaLnBrk="1" hangingPunct="1">
              <a:buNone/>
            </a:pPr>
            <a:r>
              <a:rPr lang="zh-CN" sz="2000" dirty="0">
                <a:latin typeface="微软雅黑" panose="020B0503020204020204" pitchFamily="34" charset="-122"/>
                <a:ea typeface="微软雅黑" panose="020B0503020204020204" pitchFamily="34" charset="-122"/>
                <a:sym typeface="+mn-ea"/>
              </a:rPr>
              <a:t>2)  危害：ηv↓</a:t>
            </a:r>
            <a:endParaRPr lang="zh-CN" sz="2000" dirty="0">
              <a:latin typeface="微软雅黑" panose="020B0503020204020204" pitchFamily="34" charset="-122"/>
              <a:ea typeface="微软雅黑" panose="020B0503020204020204" pitchFamily="34" charset="-122"/>
            </a:endParaRPr>
          </a:p>
          <a:p>
            <a:pPr eaLnBrk="1" hangingPunct="1">
              <a:buNone/>
            </a:pPr>
            <a:r>
              <a:rPr lang="zh-CN" sz="2000" dirty="0">
                <a:latin typeface="微软雅黑" panose="020B0503020204020204" pitchFamily="34" charset="-122"/>
                <a:ea typeface="微软雅黑" panose="020B0503020204020204" pitchFamily="34" charset="-122"/>
                <a:sym typeface="+mn-ea"/>
              </a:rPr>
              <a:t>3)  防泄措施：a) 减小轴向间隙 b) 轴向间隙补偿装置如浮动侧板、浮动轴套</a:t>
            </a:r>
            <a:endParaRPr lang="zh-CN" sz="2000" dirty="0">
              <a:latin typeface="微软雅黑" panose="020B0503020204020204" pitchFamily="34" charset="-122"/>
              <a:ea typeface="微软雅黑" panose="020B0503020204020204" pitchFamily="34" charset="-122"/>
            </a:endParaRPr>
          </a:p>
          <a:p>
            <a:pPr indent="0" fontAlgn="auto">
              <a:lnSpc>
                <a:spcPct val="120000"/>
              </a:lnSpc>
            </a:pP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20483" name="Picture 4" descr="齿轮泵大工原理图"/>
          <p:cNvPicPr>
            <a:picLocks noChangeAspect="1"/>
          </p:cNvPicPr>
          <p:nvPr/>
        </p:nvPicPr>
        <p:blipFill>
          <a:blip r:embed="rId1"/>
          <a:stretch>
            <a:fillRect/>
          </a:stretch>
        </p:blipFill>
        <p:spPr>
          <a:xfrm>
            <a:off x="590550" y="1289685"/>
            <a:ext cx="3371850" cy="47625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779</Words>
  <Application>WPS 演示</Application>
  <PresentationFormat>全屏显示(16:9)</PresentationFormat>
  <Paragraphs>82</Paragraphs>
  <Slides>7</Slides>
  <Notes>36</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4</vt:i4>
      </vt:variant>
      <vt:variant>
        <vt:lpstr>幻灯片标题</vt:lpstr>
      </vt:variant>
      <vt:variant>
        <vt:i4>7</vt:i4>
      </vt:variant>
    </vt:vector>
  </HeadingPairs>
  <TitlesOfParts>
    <vt:vector size="24" baseType="lpstr">
      <vt:lpstr>Arial</vt:lpstr>
      <vt:lpstr>宋体</vt:lpstr>
      <vt:lpstr>Wingdings</vt:lpstr>
      <vt:lpstr>微软雅黑</vt:lpstr>
      <vt:lpstr>楷体_GB2312</vt:lpstr>
      <vt:lpstr>Tahoma</vt:lpstr>
      <vt:lpstr>Monotype Sorts</vt:lpstr>
      <vt:lpstr>Arial Unicode MS</vt:lpstr>
      <vt:lpstr>Calibri</vt:lpstr>
      <vt:lpstr>新宋体</vt:lpstr>
      <vt:lpstr>Wingdings</vt:lpstr>
      <vt:lpstr>Times New Roman</vt:lpstr>
      <vt:lpstr>第一PPT，www.1ppt.com​</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165</cp:revision>
  <dcterms:created xsi:type="dcterms:W3CDTF">2014-08-23T07:50:00Z</dcterms:created>
  <dcterms:modified xsi:type="dcterms:W3CDTF">2017-11-22T05:22:41Z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