
<file path=[Content_Types].xml><?xml version="1.0" encoding="utf-8"?>
<Types xmlns="http://schemas.openxmlformats.org/package/2006/content-types">
  <Default Extension="jpeg" ContentType="image/jpeg"/>
  <Default Extension="vml" ContentType="application/vnd.openxmlformats-officedocument.vmlDrawing"/>
  <Default Extension="bin" ContentType="application/vnd.openxmlformats-officedocument.oleObject"/>
  <Default Extension="png" ContentType="image/png"/>
  <Default Extension="gif" ContentType="image/gi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342" r:id="rId3"/>
    <p:sldId id="320" r:id="rId5"/>
    <p:sldId id="344" r:id="rId6"/>
    <p:sldId id="345" r:id="rId7"/>
    <p:sldId id="359" r:id="rId8"/>
    <p:sldId id="360" r:id="rId9"/>
    <p:sldId id="349" r:id="rId10"/>
    <p:sldId id="358" r:id="rId11"/>
    <p:sldId id="361" r:id="rId12"/>
    <p:sldId id="348" r:id="rId13"/>
    <p:sldId id="350" r:id="rId14"/>
    <p:sldId id="366" r:id="rId15"/>
  </p:sldIdLst>
  <p:sldSz cx="9144000" cy="6858000" type="screen4x3"/>
  <p:notesSz cx="6858000" cy="9144000"/>
  <p:defaultTex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165" algn="l" defTabSz="913765" rtl="0" eaLnBrk="1" latinLnBrk="0" hangingPunct="1">
      <a:defRPr sz="1800" kern="1200">
        <a:solidFill>
          <a:schemeClr val="tx1"/>
        </a:solidFill>
        <a:latin typeface="+mn-lt"/>
        <a:ea typeface="+mn-ea"/>
        <a:cs typeface="+mn-cs"/>
      </a:defRPr>
    </a:lvl5pPr>
    <a:lvl6pPr marL="2285365" algn="l" defTabSz="913765" rtl="0" eaLnBrk="1" latinLnBrk="0" hangingPunct="1">
      <a:defRPr sz="1800" kern="1200">
        <a:solidFill>
          <a:schemeClr val="tx1"/>
        </a:solidFill>
        <a:latin typeface="+mn-lt"/>
        <a:ea typeface="+mn-ea"/>
        <a:cs typeface="+mn-cs"/>
      </a:defRPr>
    </a:lvl6pPr>
    <a:lvl7pPr marL="2742565" algn="l" defTabSz="913765" rtl="0" eaLnBrk="1" latinLnBrk="0" hangingPunct="1">
      <a:defRPr sz="1800" kern="1200">
        <a:solidFill>
          <a:schemeClr val="tx1"/>
        </a:solidFill>
        <a:latin typeface="+mn-lt"/>
        <a:ea typeface="+mn-ea"/>
        <a:cs typeface="+mn-cs"/>
      </a:defRPr>
    </a:lvl7pPr>
    <a:lvl8pPr marL="3199765" algn="l" defTabSz="913765" rtl="0" eaLnBrk="1" latinLnBrk="0" hangingPunct="1">
      <a:defRPr sz="1800" kern="1200">
        <a:solidFill>
          <a:schemeClr val="tx1"/>
        </a:solidFill>
        <a:latin typeface="+mn-lt"/>
        <a:ea typeface="+mn-ea"/>
        <a:cs typeface="+mn-cs"/>
      </a:defRPr>
    </a:lvl8pPr>
    <a:lvl9pPr marL="3656965" algn="l" defTabSz="913765"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FAFA"/>
    <a:srgbClr val="005DA2"/>
    <a:srgbClr val="FFC400"/>
    <a:srgbClr val="FFD347"/>
    <a:srgbClr val="FFC91D"/>
    <a:srgbClr val="0071C1"/>
    <a:srgbClr val="41445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859" autoAdjust="0"/>
    <p:restoredTop sz="94660"/>
  </p:normalViewPr>
  <p:slideViewPr>
    <p:cSldViewPr>
      <p:cViewPr varScale="1">
        <p:scale>
          <a:sx n="97" d="100"/>
          <a:sy n="97" d="100"/>
        </p:scale>
        <p:origin x="-108" y="-1110"/>
      </p:cViewPr>
      <p:guideLst>
        <p:guide orient="horz" pos="2210"/>
        <p:guide pos="2880"/>
        <p:guide pos="208"/>
        <p:guide pos="1489"/>
        <p:guide pos="822"/>
      </p:guideLst>
    </p:cSldViewPr>
  </p:slideViewPr>
  <p:notesTextViewPr>
    <p:cViewPr>
      <p:scale>
        <a:sx n="1" d="1"/>
        <a:sy n="1" d="1"/>
      </p:scale>
      <p:origin x="0" y="0"/>
    </p:cViewPr>
  </p:notesTextViewPr>
  <p:sorterViewPr>
    <p:cViewPr>
      <p:scale>
        <a:sx n="150" d="100"/>
        <a:sy n="150" d="100"/>
      </p:scale>
      <p:origin x="0" y="1152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8" Type="http://schemas.openxmlformats.org/officeDocument/2006/relationships/tableStyles" Target="tableStyles.xml"/><Relationship Id="rId17" Type="http://schemas.openxmlformats.org/officeDocument/2006/relationships/viewProps" Target="viewProps.xml"/><Relationship Id="rId16" Type="http://schemas.openxmlformats.org/officeDocument/2006/relationships/presProps" Target="presProps.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262AE03-6EE8-41FD-8A37-86C6BC5E264F}"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E21FD59-C920-460C-B1C9-0346C59420B0}"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3765" rtl="0" eaLnBrk="1" latinLnBrk="0" hangingPunct="1">
      <a:defRPr sz="1200" kern="1200">
        <a:solidFill>
          <a:schemeClr val="tx1"/>
        </a:solidFill>
        <a:latin typeface="+mn-lt"/>
        <a:ea typeface="+mn-ea"/>
        <a:cs typeface="+mn-cs"/>
      </a:defRPr>
    </a:lvl1pPr>
    <a:lvl2pPr marL="457200" algn="l" defTabSz="913765" rtl="0" eaLnBrk="1" latinLnBrk="0" hangingPunct="1">
      <a:defRPr sz="1200" kern="1200">
        <a:solidFill>
          <a:schemeClr val="tx1"/>
        </a:solidFill>
        <a:latin typeface="+mn-lt"/>
        <a:ea typeface="+mn-ea"/>
        <a:cs typeface="+mn-cs"/>
      </a:defRPr>
    </a:lvl2pPr>
    <a:lvl3pPr marL="914400" algn="l" defTabSz="913765" rtl="0" eaLnBrk="1" latinLnBrk="0" hangingPunct="1">
      <a:defRPr sz="1200" kern="1200">
        <a:solidFill>
          <a:schemeClr val="tx1"/>
        </a:solidFill>
        <a:latin typeface="+mn-lt"/>
        <a:ea typeface="+mn-ea"/>
        <a:cs typeface="+mn-cs"/>
      </a:defRPr>
    </a:lvl3pPr>
    <a:lvl4pPr marL="1371600" algn="l" defTabSz="913765" rtl="0" eaLnBrk="1" latinLnBrk="0" hangingPunct="1">
      <a:defRPr sz="1200" kern="1200">
        <a:solidFill>
          <a:schemeClr val="tx1"/>
        </a:solidFill>
        <a:latin typeface="+mn-lt"/>
        <a:ea typeface="+mn-ea"/>
        <a:cs typeface="+mn-cs"/>
      </a:defRPr>
    </a:lvl4pPr>
    <a:lvl5pPr marL="1828165" algn="l" defTabSz="913765" rtl="0" eaLnBrk="1" latinLnBrk="0" hangingPunct="1">
      <a:defRPr sz="1200" kern="1200">
        <a:solidFill>
          <a:schemeClr val="tx1"/>
        </a:solidFill>
        <a:latin typeface="+mn-lt"/>
        <a:ea typeface="+mn-ea"/>
        <a:cs typeface="+mn-cs"/>
      </a:defRPr>
    </a:lvl5pPr>
    <a:lvl6pPr marL="2285365" algn="l" defTabSz="913765" rtl="0" eaLnBrk="1" latinLnBrk="0" hangingPunct="1">
      <a:defRPr sz="1200" kern="1200">
        <a:solidFill>
          <a:schemeClr val="tx1"/>
        </a:solidFill>
        <a:latin typeface="+mn-lt"/>
        <a:ea typeface="+mn-ea"/>
        <a:cs typeface="+mn-cs"/>
      </a:defRPr>
    </a:lvl6pPr>
    <a:lvl7pPr marL="2742565" algn="l" defTabSz="913765" rtl="0" eaLnBrk="1" latinLnBrk="0" hangingPunct="1">
      <a:defRPr sz="1200" kern="1200">
        <a:solidFill>
          <a:schemeClr val="tx1"/>
        </a:solidFill>
        <a:latin typeface="+mn-lt"/>
        <a:ea typeface="+mn-ea"/>
        <a:cs typeface="+mn-cs"/>
      </a:defRPr>
    </a:lvl7pPr>
    <a:lvl8pPr marL="3199765" algn="l" defTabSz="913765" rtl="0" eaLnBrk="1" latinLnBrk="0" hangingPunct="1">
      <a:defRPr sz="1200" kern="1200">
        <a:solidFill>
          <a:schemeClr val="tx1"/>
        </a:solidFill>
        <a:latin typeface="+mn-lt"/>
        <a:ea typeface="+mn-ea"/>
        <a:cs typeface="+mn-cs"/>
      </a:defRPr>
    </a:lvl8pPr>
    <a:lvl9pPr marL="3656965" algn="l" defTabSz="913765"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1"/>
        </a:solidFill>
        <a:effectLst/>
      </p:bgPr>
    </p:bg>
    <p:spTree>
      <p:nvGrpSpPr>
        <p:cNvPr id="1" name=""/>
        <p:cNvGrpSpPr/>
        <p:nvPr/>
      </p:nvGrpSpPr>
      <p:grpSpPr>
        <a:xfrm>
          <a:off x="0" y="0"/>
          <a:ext cx="0" cy="0"/>
          <a:chOff x="0" y="0"/>
          <a:chExt cx="0" cy="0"/>
        </a:xfrm>
      </p:grpSpPr>
      <p:sp>
        <p:nvSpPr>
          <p:cNvPr id="3" name="矩形 2"/>
          <p:cNvSpPr/>
          <p:nvPr userDrawn="1"/>
        </p:nvSpPr>
        <p:spPr>
          <a:xfrm>
            <a:off x="3175" y="2634615"/>
            <a:ext cx="9138285" cy="272542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3600">
              <a:solidFill>
                <a:schemeClr val="tx1"/>
              </a:solidFill>
              <a:latin typeface="微软雅黑" panose="020B0503020204020204" pitchFamily="34" charset="-122"/>
              <a:ea typeface="微软雅黑" panose="020B0503020204020204" pitchFamily="34" charset="-122"/>
            </a:endParaRPr>
          </a:p>
        </p:txBody>
      </p:sp>
      <p:pic>
        <p:nvPicPr>
          <p:cNvPr id="5124" name="图片 1" descr="最新的学校校徽及校名"/>
          <p:cNvPicPr>
            <a:picLocks noChangeAspect="1"/>
          </p:cNvPicPr>
          <p:nvPr userDrawn="1"/>
        </p:nvPicPr>
        <p:blipFill>
          <a:blip r:embed="rId2"/>
          <a:stretch>
            <a:fillRect/>
          </a:stretch>
        </p:blipFill>
        <p:spPr>
          <a:xfrm>
            <a:off x="331470" y="425450"/>
            <a:ext cx="3536315" cy="640715"/>
          </a:xfrm>
          <a:prstGeom prst="rect">
            <a:avLst/>
          </a:prstGeom>
          <a:noFill/>
          <a:ln w="9525">
            <a:noFill/>
          </a:ln>
        </p:spPr>
      </p:pic>
      <p:pic>
        <p:nvPicPr>
          <p:cNvPr id="5" name="图片 4"/>
          <p:cNvPicPr>
            <a:picLocks noChangeAspect="1"/>
          </p:cNvPicPr>
          <p:nvPr userDrawn="1"/>
        </p:nvPicPr>
        <p:blipFill>
          <a:blip r:embed="rId3"/>
          <a:stretch>
            <a:fillRect/>
          </a:stretch>
        </p:blipFill>
        <p:spPr>
          <a:xfrm>
            <a:off x="1900555" y="1341120"/>
            <a:ext cx="5342890" cy="1019175"/>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bg>
      <p:bgPr>
        <a:solidFill>
          <a:schemeClr val="bg1"/>
        </a:solidFill>
        <a:effectLst/>
      </p:bgPr>
    </p:bg>
    <p:spTree>
      <p:nvGrpSpPr>
        <p:cNvPr id="1" name=""/>
        <p:cNvGrpSpPr/>
        <p:nvPr/>
      </p:nvGrpSpPr>
      <p:grpSpPr>
        <a:xfrm>
          <a:off x="0" y="0"/>
          <a:ext cx="0" cy="0"/>
          <a:chOff x="0" y="0"/>
          <a:chExt cx="0" cy="0"/>
        </a:xfrm>
      </p:grpSpPr>
      <p:cxnSp>
        <p:nvCxnSpPr>
          <p:cNvPr id="5" name="直接连接符 4"/>
          <p:cNvCxnSpPr/>
          <p:nvPr userDrawn="1"/>
        </p:nvCxnSpPr>
        <p:spPr>
          <a:xfrm>
            <a:off x="1171393" y="693329"/>
            <a:ext cx="7972607" cy="0"/>
          </a:xfrm>
          <a:prstGeom prst="line">
            <a:avLst/>
          </a:prstGeom>
          <a:ln w="28575" cmpd="sng">
            <a:solidFill>
              <a:schemeClr val="accent1">
                <a:shade val="50000"/>
              </a:schemeClr>
            </a:solidFill>
            <a:prstDash val="solid"/>
          </a:ln>
        </p:spPr>
        <p:style>
          <a:lnRef idx="1">
            <a:schemeClr val="accent1"/>
          </a:lnRef>
          <a:fillRef idx="0">
            <a:schemeClr val="accent1"/>
          </a:fillRef>
          <a:effectRef idx="0">
            <a:schemeClr val="accent1"/>
          </a:effectRef>
          <a:fontRef idx="minor">
            <a:schemeClr val="tx1"/>
          </a:fontRef>
        </p:style>
      </p:cxnSp>
      <p:pic>
        <p:nvPicPr>
          <p:cNvPr id="7169" name="图片 2" descr="最新的学校校徽及校名"/>
          <p:cNvPicPr>
            <a:picLocks noChangeAspect="1"/>
          </p:cNvPicPr>
          <p:nvPr userDrawn="1"/>
        </p:nvPicPr>
        <p:blipFill>
          <a:blip r:embed="rId2"/>
          <a:srcRect r="81889"/>
          <a:stretch>
            <a:fillRect/>
          </a:stretch>
        </p:blipFill>
        <p:spPr>
          <a:xfrm>
            <a:off x="263843" y="45085"/>
            <a:ext cx="792006" cy="792006"/>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Lst>
  <mc:AlternateContent xmlns:mc="http://schemas.openxmlformats.org/markup-compatibility/2006">
    <mc:Choice xmlns:p14="http://schemas.microsoft.com/office/powerpoint/2010/main" Requires="p14">
      <p:transition p14:dur="500"/>
    </mc:Choice>
    <mc:Fallback>
      <p:transition/>
    </mc:Fallback>
  </mc:AlternateContent>
  <p:timing>
    <p:tnLst>
      <p:par>
        <p:cTn id="1" dur="indefinite" restart="never" nodeType="tmRoot"/>
      </p:par>
    </p:tnLst>
  </p:timing>
  <p:txStyles>
    <p:titleStyle>
      <a:lvl1pPr algn="ctr" defTabSz="1218565" rtl="0" eaLnBrk="1" latinLnBrk="0" hangingPunct="1">
        <a:spcBef>
          <a:spcPct val="0"/>
        </a:spcBef>
        <a:buNone/>
        <a:defRPr sz="5865" kern="1200">
          <a:solidFill>
            <a:schemeClr val="tx1"/>
          </a:solidFill>
          <a:latin typeface="+mj-lt"/>
          <a:ea typeface="+mj-ea"/>
          <a:cs typeface="+mj-cs"/>
        </a:defRPr>
      </a:lvl1pPr>
    </p:titleStyle>
    <p:bodyStyle>
      <a:lvl1pPr marL="457200" indent="-457200" algn="l" defTabSz="1218565" rtl="0" eaLnBrk="1" latinLnBrk="0" hangingPunct="1">
        <a:spcBef>
          <a:spcPts val="130"/>
        </a:spcBef>
        <a:buFont typeface="Arial" panose="020B0604020202020204" pitchFamily="34" charset="0"/>
        <a:buChar char="•"/>
        <a:defRPr sz="4265" kern="1200">
          <a:solidFill>
            <a:schemeClr val="tx1"/>
          </a:solidFill>
          <a:latin typeface="+mn-lt"/>
          <a:ea typeface="+mn-ea"/>
          <a:cs typeface="+mn-cs"/>
        </a:defRPr>
      </a:lvl1pPr>
      <a:lvl2pPr marL="990600" indent="-381000" algn="l" defTabSz="1218565" rtl="0" eaLnBrk="1" latinLnBrk="0" hangingPunct="1">
        <a:spcBef>
          <a:spcPts val="130"/>
        </a:spcBef>
        <a:buFont typeface="Arial" panose="020B0604020202020204" pitchFamily="34" charset="0"/>
        <a:buChar char="–"/>
        <a:defRPr sz="3735" kern="1200">
          <a:solidFill>
            <a:schemeClr val="tx1"/>
          </a:solidFill>
          <a:latin typeface="+mn-lt"/>
          <a:ea typeface="+mn-ea"/>
          <a:cs typeface="+mn-cs"/>
        </a:defRPr>
      </a:lvl2pPr>
      <a:lvl3pPr marL="1524000" indent="-304800" algn="l" defTabSz="1218565" rtl="0" eaLnBrk="1" latinLnBrk="0" hangingPunct="1">
        <a:spcBef>
          <a:spcPts val="13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4pPr>
      <a:lvl5pPr marL="27425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5pPr>
      <a:lvl6pPr marL="33521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6pPr>
      <a:lvl7pPr marL="39617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7pPr>
      <a:lvl8pPr marL="45713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8pPr>
      <a:lvl9pPr marL="51809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9pPr>
    </p:bodyStyle>
    <p:otherStyle>
      <a:defPPr>
        <a:defRPr lang="zh-CN"/>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7765" algn="l" defTabSz="1218565" rtl="0" eaLnBrk="1" latinLnBrk="0" hangingPunct="1">
        <a:defRPr sz="2400" kern="1200">
          <a:solidFill>
            <a:schemeClr val="tx1"/>
          </a:solidFill>
          <a:latin typeface="+mn-lt"/>
          <a:ea typeface="+mn-ea"/>
          <a:cs typeface="+mn-cs"/>
        </a:defRPr>
      </a:lvl5pPr>
      <a:lvl6pPr marL="3047365" algn="l" defTabSz="1218565" rtl="0" eaLnBrk="1" latinLnBrk="0" hangingPunct="1">
        <a:defRPr sz="2400" kern="1200">
          <a:solidFill>
            <a:schemeClr val="tx1"/>
          </a:solidFill>
          <a:latin typeface="+mn-lt"/>
          <a:ea typeface="+mn-ea"/>
          <a:cs typeface="+mn-cs"/>
        </a:defRPr>
      </a:lvl6pPr>
      <a:lvl7pPr marL="3656965" algn="l" defTabSz="1218565" rtl="0" eaLnBrk="1" latinLnBrk="0" hangingPunct="1">
        <a:defRPr sz="2400" kern="1200">
          <a:solidFill>
            <a:schemeClr val="tx1"/>
          </a:solidFill>
          <a:latin typeface="+mn-lt"/>
          <a:ea typeface="+mn-ea"/>
          <a:cs typeface="+mn-cs"/>
        </a:defRPr>
      </a:lvl7pPr>
      <a:lvl8pPr marL="4266565" algn="l" defTabSz="1218565" rtl="0" eaLnBrk="1" latinLnBrk="0" hangingPunct="1">
        <a:defRPr sz="2400" kern="1200">
          <a:solidFill>
            <a:schemeClr val="tx1"/>
          </a:solidFill>
          <a:latin typeface="+mn-lt"/>
          <a:ea typeface="+mn-ea"/>
          <a:cs typeface="+mn-cs"/>
        </a:defRPr>
      </a:lvl8pPr>
      <a:lvl9pPr marL="4876165" algn="l" defTabSz="1218565"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image" Target="../media/image4.GIF"/></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image" Target="../media/image10.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image" Target="../media/image5.GIF"/></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6.xml.rels><?xml version="1.0" encoding="UTF-8" standalone="yes"?>
<Relationships xmlns="http://schemas.openxmlformats.org/package/2006/relationships"><Relationship Id="rId5" Type="http://schemas.openxmlformats.org/officeDocument/2006/relationships/notesSlide" Target="../notesSlides/notesSlide6.xml"/><Relationship Id="rId4" Type="http://schemas.openxmlformats.org/officeDocument/2006/relationships/vmlDrawing" Target="../drawings/vmlDrawing1.vml"/><Relationship Id="rId3" Type="http://schemas.openxmlformats.org/officeDocument/2006/relationships/slideLayout" Target="../slideLayouts/slideLayout2.xml"/><Relationship Id="rId2" Type="http://schemas.openxmlformats.org/officeDocument/2006/relationships/image" Target="../media/image7.png"/><Relationship Id="rId1" Type="http://schemas.openxmlformats.org/officeDocument/2006/relationships/oleObject" Target="../embeddings/oleObject1.bin"/></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vmlDrawing" Target="../drawings/vmlDrawing2.vml"/><Relationship Id="rId3" Type="http://schemas.openxmlformats.org/officeDocument/2006/relationships/slideLayout" Target="../slideLayouts/slideLayout2.xml"/><Relationship Id="rId2" Type="http://schemas.openxmlformats.org/officeDocument/2006/relationships/image" Target="../media/image8.png"/><Relationship Id="rId1" Type="http://schemas.openxmlformats.org/officeDocument/2006/relationships/oleObject" Target="../embeddings/oleObject2.bin"/></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image" Target="../media/image9.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985895" y="3573145"/>
            <a:ext cx="5085715" cy="645160"/>
          </a:xfrm>
          <a:prstGeom prst="rect">
            <a:avLst/>
          </a:prstGeom>
          <a:noFill/>
        </p:spPr>
        <p:txBody>
          <a:bodyPr wrap="square" rtlCol="0" anchor="t">
            <a:spAutoFit/>
          </a:bodyPr>
          <a:p>
            <a:pPr algn="ctr" fontAlgn="auto"/>
            <a:r>
              <a:rPr lang="zh-CN" altLang="zh-CN" sz="3600" b="1">
                <a:latin typeface="+mn-ea"/>
                <a:sym typeface="+mn-ea"/>
              </a:rPr>
              <a:t>气动辅助元件</a:t>
            </a:r>
            <a:endParaRPr lang="zh-CN" altLang="zh-CN" sz="3600" b="1">
              <a:latin typeface="+mn-ea"/>
              <a:sym typeface="+mn-ea"/>
            </a:endParaRPr>
          </a:p>
        </p:txBody>
      </p:sp>
      <p:pic>
        <p:nvPicPr>
          <p:cNvPr id="7" name="图片 6" descr="辅助元件"/>
          <p:cNvPicPr>
            <a:picLocks noChangeAspect="1"/>
          </p:cNvPicPr>
          <p:nvPr/>
        </p:nvPicPr>
        <p:blipFill>
          <a:blip r:embed="rId1"/>
          <a:stretch>
            <a:fillRect/>
          </a:stretch>
        </p:blipFill>
        <p:spPr>
          <a:xfrm>
            <a:off x="170180" y="2185035"/>
            <a:ext cx="4034155" cy="4255135"/>
          </a:xfrm>
          <a:prstGeom prst="rect">
            <a:avLst/>
          </a:prstGeom>
        </p:spPr>
      </p:pic>
      <p:sp>
        <p:nvSpPr>
          <p:cNvPr id="8" name="矩形 7"/>
          <p:cNvSpPr/>
          <p:nvPr/>
        </p:nvSpPr>
        <p:spPr>
          <a:xfrm>
            <a:off x="1548130" y="6236970"/>
            <a:ext cx="1296035" cy="215900"/>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p14:dur="700"/>
    </mc:Choice>
    <mc:Fallback>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4231" name="Picture 8"/>
          <p:cNvPicPr>
            <a:picLocks noChangeAspect="1"/>
          </p:cNvPicPr>
          <p:nvPr/>
        </p:nvPicPr>
        <p:blipFill>
          <a:blip r:embed="rId1"/>
          <a:stretch>
            <a:fillRect/>
          </a:stretch>
        </p:blipFill>
        <p:spPr>
          <a:xfrm>
            <a:off x="1701800" y="876935"/>
            <a:ext cx="6426200" cy="4773613"/>
          </a:xfrm>
          <a:prstGeom prst="rect">
            <a:avLst/>
          </a:prstGeom>
          <a:noFill/>
          <a:ln w="9525">
            <a:noFill/>
          </a:ln>
        </p:spPr>
      </p:pic>
      <p:sp>
        <p:nvSpPr>
          <p:cNvPr id="564230" name="Text Box 7"/>
          <p:cNvSpPr txBox="1"/>
          <p:nvPr/>
        </p:nvSpPr>
        <p:spPr>
          <a:xfrm>
            <a:off x="557530" y="5651500"/>
            <a:ext cx="8459470" cy="1151890"/>
          </a:xfrm>
          <a:prstGeom prst="rect">
            <a:avLst/>
          </a:prstGeom>
          <a:solidFill>
            <a:srgbClr val="FFFFFF"/>
          </a:solidFill>
          <a:ln w="9525" cap="flat" cmpd="sng">
            <a:solidFill>
              <a:srgbClr val="FFFFFF"/>
            </a:solidFill>
            <a:prstDash val="solid"/>
            <a:miter/>
            <a:headEnd type="none" w="med" len="med"/>
            <a:tailEnd type="none" w="med" len="med"/>
          </a:ln>
        </p:spPr>
        <p:txBody>
          <a:bodyPr/>
          <a:p>
            <a:pPr algn="ctr"/>
            <a:r>
              <a:rPr lang="en-US" altLang="zh-CN" b="0" dirty="0">
                <a:latin typeface="宋体" panose="02010600030101010101" pitchFamily="2" charset="-122"/>
                <a:cs typeface="Times New Roman" panose="02020603050405020304" pitchFamily="18" charset="0"/>
              </a:rPr>
              <a:t>      a</a:t>
            </a:r>
            <a:r>
              <a:rPr lang="zh-CN" altLang="en-US" b="0" dirty="0">
                <a:latin typeface="宋体" panose="02010600030101010101" pitchFamily="2" charset="-122"/>
                <a:cs typeface="Times New Roman" panose="02020603050405020304" pitchFamily="18" charset="0"/>
              </a:rPr>
              <a:t>）                             </a:t>
            </a:r>
            <a:r>
              <a:rPr lang="en-US" altLang="zh-CN" b="0" dirty="0">
                <a:latin typeface="宋体" panose="02010600030101010101" pitchFamily="2" charset="-122"/>
                <a:cs typeface="Times New Roman" panose="02020603050405020304" pitchFamily="18" charset="0"/>
              </a:rPr>
              <a:t>b</a:t>
            </a:r>
            <a:r>
              <a:rPr lang="zh-CN" altLang="en-US" b="0" dirty="0">
                <a:latin typeface="宋体" panose="02010600030101010101" pitchFamily="2" charset="-122"/>
                <a:cs typeface="Times New Roman" panose="02020603050405020304" pitchFamily="18" charset="0"/>
              </a:rPr>
              <a:t>）</a:t>
            </a:r>
            <a:endParaRPr lang="zh-CN" altLang="en-US" dirty="0">
              <a:latin typeface="Arial" panose="020B0604020202020204" pitchFamily="34" charset="0"/>
              <a:cs typeface="Times New Roman" panose="02020603050405020304" pitchFamily="18" charset="0"/>
            </a:endParaRPr>
          </a:p>
          <a:p>
            <a:pPr algn="ctr" eaLnBrk="0" hangingPunct="0"/>
            <a:r>
              <a:rPr lang="en-US" altLang="zh-CN" sz="1600" b="0" dirty="0">
                <a:latin typeface="宋体" panose="02010600030101010101" pitchFamily="2" charset="-122"/>
                <a:cs typeface="Times New Roman" panose="02020603050405020304" pitchFamily="18" charset="0"/>
              </a:rPr>
              <a:t>a</a:t>
            </a:r>
            <a:r>
              <a:rPr lang="zh-CN" altLang="en-US" sz="1600" b="0" dirty="0">
                <a:latin typeface="宋体" panose="02010600030101010101" pitchFamily="2" charset="-122"/>
                <a:cs typeface="Times New Roman" panose="02020603050405020304" pitchFamily="18" charset="0"/>
              </a:rPr>
              <a:t>）油雾器结构原理图  </a:t>
            </a:r>
            <a:r>
              <a:rPr lang="en-US" altLang="zh-CN" sz="1600" b="0" dirty="0">
                <a:latin typeface="宋体" panose="02010600030101010101" pitchFamily="2" charset="-122"/>
                <a:cs typeface="Times New Roman" panose="02020603050405020304" pitchFamily="18" charset="0"/>
              </a:rPr>
              <a:t>b</a:t>
            </a:r>
            <a:r>
              <a:rPr lang="zh-CN" altLang="en-US" sz="1600" b="0" dirty="0">
                <a:latin typeface="宋体" panose="02010600030101010101" pitchFamily="2" charset="-122"/>
                <a:cs typeface="Times New Roman" panose="02020603050405020304" pitchFamily="18" charset="0"/>
              </a:rPr>
              <a:t>）图形符号 </a:t>
            </a:r>
            <a:endParaRPr lang="zh-CN" altLang="en-US" sz="1600" b="0" dirty="0">
              <a:latin typeface="宋体" panose="02010600030101010101" pitchFamily="2" charset="-122"/>
              <a:cs typeface="Times New Roman" panose="02020603050405020304" pitchFamily="18" charset="0"/>
            </a:endParaRPr>
          </a:p>
          <a:p>
            <a:pPr algn="ctr" eaLnBrk="0" hangingPunct="0"/>
            <a:r>
              <a:rPr lang="en-US" altLang="zh-CN" sz="1600" b="0" dirty="0">
                <a:latin typeface="宋体" panose="02010600030101010101" pitchFamily="2" charset="-122"/>
                <a:cs typeface="Times New Roman" panose="02020603050405020304" pitchFamily="18" charset="0"/>
              </a:rPr>
              <a:t>1</a:t>
            </a:r>
            <a:r>
              <a:rPr lang="en-US" altLang="zh-CN" sz="1600" b="0" dirty="0">
                <a:latin typeface="Arial" panose="020B0604020202020204" pitchFamily="34" charset="0"/>
                <a:ea typeface="Times New Roman" panose="02020603050405020304" pitchFamily="18" charset="0"/>
              </a:rPr>
              <a:t>—</a:t>
            </a:r>
            <a:r>
              <a:rPr lang="zh-CN" altLang="en-US" sz="1600" b="0" dirty="0">
                <a:latin typeface="宋体" panose="02010600030101010101" pitchFamily="2" charset="-122"/>
                <a:cs typeface="Times New Roman" panose="02020603050405020304" pitchFamily="18" charset="0"/>
              </a:rPr>
              <a:t>气流入口  </a:t>
            </a:r>
            <a:r>
              <a:rPr lang="en-US" altLang="zh-CN" sz="1600" b="0" dirty="0">
                <a:latin typeface="宋体" panose="02010600030101010101" pitchFamily="2" charset="-122"/>
                <a:cs typeface="Times New Roman" panose="02020603050405020304" pitchFamily="18" charset="0"/>
              </a:rPr>
              <a:t>2</a:t>
            </a:r>
            <a:r>
              <a:rPr lang="zh-CN" altLang="en-US" sz="1600" b="0" dirty="0">
                <a:latin typeface="宋体" panose="02010600030101010101" pitchFamily="2" charset="-122"/>
                <a:cs typeface="Times New Roman" panose="02020603050405020304" pitchFamily="18" charset="0"/>
              </a:rPr>
              <a:t>、</a:t>
            </a:r>
            <a:r>
              <a:rPr lang="en-US" altLang="zh-CN" sz="1600" b="0" dirty="0">
                <a:latin typeface="宋体" panose="02010600030101010101" pitchFamily="2" charset="-122"/>
                <a:cs typeface="Times New Roman" panose="02020603050405020304" pitchFamily="18" charset="0"/>
              </a:rPr>
              <a:t>3</a:t>
            </a:r>
            <a:r>
              <a:rPr lang="en-US" altLang="zh-CN" sz="1600" b="0" dirty="0">
                <a:latin typeface="Arial" panose="020B0604020202020204" pitchFamily="34" charset="0"/>
                <a:ea typeface="Times New Roman" panose="02020603050405020304" pitchFamily="18" charset="0"/>
              </a:rPr>
              <a:t>—</a:t>
            </a:r>
            <a:r>
              <a:rPr lang="zh-CN" altLang="en-US" sz="1600" b="0" dirty="0">
                <a:latin typeface="宋体" panose="02010600030101010101" pitchFamily="2" charset="-122"/>
                <a:cs typeface="Times New Roman" panose="02020603050405020304" pitchFamily="18" charset="0"/>
              </a:rPr>
              <a:t>小孔  </a:t>
            </a:r>
            <a:r>
              <a:rPr lang="en-US" altLang="zh-CN" sz="1600" b="0" dirty="0">
                <a:latin typeface="宋体" panose="02010600030101010101" pitchFamily="2" charset="-122"/>
                <a:cs typeface="Times New Roman" panose="02020603050405020304" pitchFamily="18" charset="0"/>
              </a:rPr>
              <a:t>4</a:t>
            </a:r>
            <a:r>
              <a:rPr lang="en-US" altLang="zh-CN" sz="1600" b="0" dirty="0">
                <a:latin typeface="Arial" panose="020B0604020202020204" pitchFamily="34" charset="0"/>
                <a:ea typeface="Times New Roman" panose="02020603050405020304" pitchFamily="18" charset="0"/>
              </a:rPr>
              <a:t>—</a:t>
            </a:r>
            <a:r>
              <a:rPr lang="zh-CN" altLang="en-US" sz="1600" b="0" dirty="0">
                <a:latin typeface="宋体" panose="02010600030101010101" pitchFamily="2" charset="-122"/>
                <a:cs typeface="Times New Roman" panose="02020603050405020304" pitchFamily="18" charset="0"/>
              </a:rPr>
              <a:t>出口</a:t>
            </a:r>
            <a:endParaRPr lang="zh-CN" altLang="en-US" sz="1600" b="0" dirty="0">
              <a:latin typeface="宋体" panose="02010600030101010101" pitchFamily="2" charset="-122"/>
              <a:cs typeface="Times New Roman" panose="02020603050405020304" pitchFamily="18" charset="0"/>
            </a:endParaRPr>
          </a:p>
          <a:p>
            <a:pPr algn="ctr" eaLnBrk="0" hangingPunct="0"/>
            <a:r>
              <a:rPr lang="en-US" altLang="zh-CN" sz="1600" b="0" dirty="0">
                <a:latin typeface="宋体" panose="02010600030101010101" pitchFamily="2" charset="-122"/>
                <a:cs typeface="Times New Roman" panose="02020603050405020304" pitchFamily="18" charset="0"/>
              </a:rPr>
              <a:t>5</a:t>
            </a:r>
            <a:r>
              <a:rPr lang="en-US" altLang="zh-CN" sz="1600" b="0" dirty="0">
                <a:latin typeface="Arial" panose="020B0604020202020204" pitchFamily="34" charset="0"/>
                <a:ea typeface="Times New Roman" panose="02020603050405020304" pitchFamily="18" charset="0"/>
              </a:rPr>
              <a:t>—</a:t>
            </a:r>
            <a:r>
              <a:rPr lang="zh-CN" altLang="en-US" sz="1600" b="0" dirty="0">
                <a:latin typeface="宋体" panose="02010600030101010101" pitchFamily="2" charset="-122"/>
                <a:cs typeface="Times New Roman" panose="02020603050405020304" pitchFamily="18" charset="0"/>
              </a:rPr>
              <a:t>贮油杯  </a:t>
            </a:r>
            <a:r>
              <a:rPr lang="en-US" altLang="zh-CN" sz="1600" b="0" dirty="0">
                <a:latin typeface="宋体" panose="02010600030101010101" pitchFamily="2" charset="-122"/>
                <a:cs typeface="Times New Roman" panose="02020603050405020304" pitchFamily="18" charset="0"/>
              </a:rPr>
              <a:t>6</a:t>
            </a:r>
            <a:r>
              <a:rPr lang="en-US" altLang="zh-CN" sz="1600" b="0" dirty="0">
                <a:latin typeface="Arial" panose="020B0604020202020204" pitchFamily="34" charset="0"/>
                <a:ea typeface="Times New Roman" panose="02020603050405020304" pitchFamily="18" charset="0"/>
              </a:rPr>
              <a:t>—</a:t>
            </a:r>
            <a:r>
              <a:rPr lang="zh-CN" altLang="en-US" sz="1600" b="0" dirty="0">
                <a:latin typeface="宋体" panose="02010600030101010101" pitchFamily="2" charset="-122"/>
                <a:cs typeface="Times New Roman" panose="02020603050405020304" pitchFamily="18" charset="0"/>
              </a:rPr>
              <a:t>单向阀  </a:t>
            </a:r>
            <a:r>
              <a:rPr lang="en-US" altLang="zh-CN" sz="1600" b="0" dirty="0">
                <a:latin typeface="宋体" panose="02010600030101010101" pitchFamily="2" charset="-122"/>
                <a:cs typeface="Times New Roman" panose="02020603050405020304" pitchFamily="18" charset="0"/>
              </a:rPr>
              <a:t>7</a:t>
            </a:r>
            <a:r>
              <a:rPr lang="en-US" altLang="zh-CN" sz="1600" b="0" dirty="0">
                <a:latin typeface="Arial" panose="020B0604020202020204" pitchFamily="34" charset="0"/>
                <a:ea typeface="Times New Roman" panose="02020603050405020304" pitchFamily="18" charset="0"/>
              </a:rPr>
              <a:t>—</a:t>
            </a:r>
            <a:r>
              <a:rPr lang="zh-CN" altLang="en-US" sz="1600" b="0" dirty="0">
                <a:latin typeface="宋体" panose="02010600030101010101" pitchFamily="2" charset="-122"/>
                <a:cs typeface="Times New Roman" panose="02020603050405020304" pitchFamily="18" charset="0"/>
              </a:rPr>
              <a:t>节流阀  </a:t>
            </a:r>
            <a:r>
              <a:rPr lang="en-US" altLang="zh-CN" sz="1600" b="0" dirty="0">
                <a:latin typeface="宋体" panose="02010600030101010101" pitchFamily="2" charset="-122"/>
                <a:cs typeface="Times New Roman" panose="02020603050405020304" pitchFamily="18" charset="0"/>
              </a:rPr>
              <a:t>8</a:t>
            </a:r>
            <a:r>
              <a:rPr lang="en-US" altLang="zh-CN" sz="1600" b="0" dirty="0">
                <a:latin typeface="Arial" panose="020B0604020202020204" pitchFamily="34" charset="0"/>
                <a:ea typeface="Times New Roman" panose="02020603050405020304" pitchFamily="18" charset="0"/>
              </a:rPr>
              <a:t>—</a:t>
            </a:r>
            <a:r>
              <a:rPr lang="zh-CN" altLang="en-US" sz="1600" b="0" dirty="0">
                <a:latin typeface="宋体" panose="02010600030101010101" pitchFamily="2" charset="-122"/>
                <a:cs typeface="Times New Roman" panose="02020603050405020304" pitchFamily="18" charset="0"/>
              </a:rPr>
              <a:t>视油器  </a:t>
            </a:r>
            <a:r>
              <a:rPr lang="en-US" altLang="zh-CN" sz="1600" b="0" dirty="0">
                <a:latin typeface="宋体" panose="02010600030101010101" pitchFamily="2" charset="-122"/>
                <a:cs typeface="Times New Roman" panose="02020603050405020304" pitchFamily="18" charset="0"/>
              </a:rPr>
              <a:t>9</a:t>
            </a:r>
            <a:r>
              <a:rPr lang="en-US" altLang="zh-CN" sz="1600" b="0" dirty="0">
                <a:latin typeface="Arial" panose="020B0604020202020204" pitchFamily="34" charset="0"/>
                <a:ea typeface="Times New Roman" panose="02020603050405020304" pitchFamily="18" charset="0"/>
              </a:rPr>
              <a:t>—</a:t>
            </a:r>
            <a:r>
              <a:rPr lang="zh-CN" altLang="en-US" sz="1600" b="0" dirty="0">
                <a:latin typeface="宋体" panose="02010600030101010101" pitchFamily="2" charset="-122"/>
                <a:cs typeface="Times New Roman" panose="02020603050405020304" pitchFamily="18" charset="0"/>
              </a:rPr>
              <a:t>油塞  </a:t>
            </a:r>
            <a:r>
              <a:rPr lang="en-US" altLang="zh-CN" sz="1600" b="0" dirty="0">
                <a:latin typeface="宋体" panose="02010600030101010101" pitchFamily="2" charset="-122"/>
                <a:cs typeface="Times New Roman" panose="02020603050405020304" pitchFamily="18" charset="0"/>
              </a:rPr>
              <a:t>10</a:t>
            </a:r>
            <a:r>
              <a:rPr lang="en-US" altLang="zh-CN" sz="1600" b="0" dirty="0">
                <a:latin typeface="Arial" panose="020B0604020202020204" pitchFamily="34" charset="0"/>
                <a:ea typeface="Times New Roman" panose="02020603050405020304" pitchFamily="18" charset="0"/>
              </a:rPr>
              <a:t>—</a:t>
            </a:r>
            <a:r>
              <a:rPr lang="zh-CN" altLang="en-US" sz="1600" b="0" dirty="0">
                <a:latin typeface="宋体" panose="02010600030101010101" pitchFamily="2" charset="-122"/>
                <a:cs typeface="Times New Roman" panose="02020603050405020304" pitchFamily="18" charset="0"/>
              </a:rPr>
              <a:t>截止阀  </a:t>
            </a:r>
            <a:r>
              <a:rPr lang="en-US" altLang="zh-CN" sz="1600" b="0" dirty="0">
                <a:latin typeface="宋体" panose="02010600030101010101" pitchFamily="2" charset="-122"/>
                <a:cs typeface="Times New Roman" panose="02020603050405020304" pitchFamily="18" charset="0"/>
              </a:rPr>
              <a:t>11</a:t>
            </a:r>
            <a:r>
              <a:rPr lang="en-US" altLang="zh-CN" sz="1600" b="0" dirty="0">
                <a:latin typeface="Arial" panose="020B0604020202020204" pitchFamily="34" charset="0"/>
                <a:ea typeface="Times New Roman" panose="02020603050405020304" pitchFamily="18" charset="0"/>
              </a:rPr>
              <a:t>—</a:t>
            </a:r>
            <a:r>
              <a:rPr lang="zh-CN" altLang="en-US" sz="1600" b="0" dirty="0">
                <a:latin typeface="宋体" panose="02010600030101010101" pitchFamily="2" charset="-122"/>
                <a:cs typeface="Times New Roman" panose="02020603050405020304" pitchFamily="18" charset="0"/>
              </a:rPr>
              <a:t>吸油管</a:t>
            </a:r>
            <a:endParaRPr lang="zh-CN" altLang="en-US" sz="1600" b="0" dirty="0">
              <a:latin typeface="Arial" panose="020B0604020202020204" pitchFamily="34" charset="0"/>
              <a:cs typeface="Times New Roman" panose="02020603050405020304" pitchFamily="18" charset="0"/>
            </a:endParaRPr>
          </a:p>
          <a:p>
            <a:pPr algn="ctr" eaLnBrk="0" hangingPunct="0"/>
            <a:endParaRPr lang="en-US" altLang="zh-CN" sz="1600" b="0" dirty="0">
              <a:latin typeface="Arial" panose="020B0604020202020204" pitchFamily="34" charset="0"/>
              <a:ea typeface="Times New Roman" panose="02020603050405020304" pitchFamily="18" charset="0"/>
            </a:endParaRPr>
          </a:p>
        </p:txBody>
      </p:sp>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文"/>
          <p:cNvSpPr txBox="1"/>
          <p:nvPr/>
        </p:nvSpPr>
        <p:spPr>
          <a:xfrm>
            <a:off x="1216025" y="829310"/>
            <a:ext cx="6699250" cy="460375"/>
          </a:xfrm>
          <a:prstGeom prst="rect">
            <a:avLst/>
          </a:prstGeom>
          <a:noFill/>
        </p:spPr>
        <p:txBody>
          <a:bodyPr wrap="square" rtlCol="0">
            <a:spAutoFit/>
          </a:bodyPr>
          <a:p>
            <a:pPr algn="l" fontAlgn="auto">
              <a:lnSpc>
                <a:spcPct val="100000"/>
              </a:lnSpc>
            </a:pPr>
            <a:r>
              <a:rPr sz="2400" b="1" dirty="0">
                <a:latin typeface="微软雅黑" panose="020B0503020204020204" pitchFamily="34" charset="-122"/>
                <a:ea typeface="微软雅黑" panose="020B0503020204020204" pitchFamily="34" charset="-122"/>
                <a:sym typeface="+mn-ea"/>
              </a:rPr>
              <a:t>7.消声器和转换器</a:t>
            </a:r>
            <a:endParaRPr sz="2400" b="1" dirty="0">
              <a:solidFill>
                <a:schemeClr val="tx1"/>
              </a:solidFill>
              <a:latin typeface="微软雅黑" panose="020B0503020204020204" pitchFamily="34" charset="-122"/>
              <a:ea typeface="微软雅黑" panose="020B0503020204020204" pitchFamily="34" charset="-122"/>
            </a:endParaRPr>
          </a:p>
        </p:txBody>
      </p:sp>
      <p:sp>
        <p:nvSpPr>
          <p:cNvPr id="4" name="正文"/>
          <p:cNvSpPr txBox="1"/>
          <p:nvPr/>
        </p:nvSpPr>
        <p:spPr>
          <a:xfrm>
            <a:off x="419100" y="1518285"/>
            <a:ext cx="8293100" cy="2453640"/>
          </a:xfrm>
          <a:prstGeom prst="rect">
            <a:avLst/>
          </a:prstGeom>
          <a:noFill/>
        </p:spPr>
        <p:txBody>
          <a:bodyPr wrap="square" rtlCol="0">
            <a:spAutoFit/>
          </a:bodyPr>
          <a:p>
            <a:pPr marL="762000" lvl="4" indent="0" eaLnBrk="1" hangingPunct="1">
              <a:lnSpc>
                <a:spcPct val="120000"/>
              </a:lnSpc>
            </a:pPr>
            <a:r>
              <a:rPr lang="en-US" altLang="zh-CN" sz="2000" dirty="0">
                <a:latin typeface="宋体" panose="02010600030101010101" pitchFamily="2" charset="-122"/>
                <a:sym typeface="+mn-ea"/>
              </a:rPr>
              <a:t> </a:t>
            </a:r>
            <a:r>
              <a:rPr lang="zh-CN" altLang="en-US" sz="2000" dirty="0">
                <a:latin typeface="宋体" panose="02010600030101010101" pitchFamily="2" charset="-122"/>
                <a:sym typeface="+mn-ea"/>
              </a:rPr>
              <a:t>　 </a:t>
            </a:r>
            <a:r>
              <a:rPr lang="zh-CN" sz="1800" dirty="0">
                <a:latin typeface="微软雅黑" panose="020B0503020204020204" pitchFamily="34" charset="-122"/>
                <a:ea typeface="微软雅黑" panose="020B0503020204020204" pitchFamily="34" charset="-122"/>
                <a:sym typeface="+mn-ea"/>
              </a:rPr>
              <a:t>气动系统用后的压缩空气一般直接排入大气，由于气体体积急剧膨胀而产生刺耳的噪声。为降低噪声，可在气动装置的排气口安装消声器。常用的消声器按消声原理不同，可分为吸收型消声器、膨胀干涉型消声器和膨胀干涉吸收复合型消声器三种。气动控制系统中经常综合应用到气、电、液三方面，例如利用电来产生、处理和输送电信号，利用气动进行控制，最后通过液力驱动等。转换器即是实现气、电、液三者间信号相互转换的辅件。常用的转换器有：气－电、电－气和气－液等。</a:t>
            </a:r>
            <a:endParaRPr lang="zh-CN" sz="1800" dirty="0">
              <a:solidFill>
                <a:schemeClr val="tx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644140" y="2829560"/>
            <a:ext cx="3855720" cy="1198880"/>
          </a:xfrm>
          <a:prstGeom prst="rect">
            <a:avLst/>
          </a:prstGeom>
          <a:noFill/>
          <a:ln>
            <a:noFill/>
          </a:ln>
        </p:spPr>
        <p:txBody>
          <a:bodyPr wrap="none" rtlCol="0" anchor="t">
            <a:spAutoFit/>
          </a:bodyPr>
          <a:p>
            <a:pPr algn="ctr"/>
            <a:r>
              <a:rPr lang="zh-CN" altLang="zh-CN" sz="7200" b="1">
                <a:solidFill>
                  <a:schemeClr val="tx1"/>
                </a:solidFill>
                <a:effectLst>
                  <a:outerShdw blurRad="38100" dist="19050" dir="2700000" algn="tl" rotWithShape="0">
                    <a:schemeClr val="dk1">
                      <a:alpha val="40000"/>
                    </a:schemeClr>
                  </a:outerShdw>
                </a:effectLst>
              </a:rPr>
              <a:t>谢谢大家</a:t>
            </a:r>
            <a:endParaRPr lang="zh-CN" altLang="zh-CN" sz="7200" b="1">
              <a:solidFill>
                <a:schemeClr val="tx1"/>
              </a:solidFill>
              <a:effectLst>
                <a:outerShdw blurRad="38100" dist="19050" dir="2700000" algn="tl" rotWithShape="0">
                  <a:schemeClr val="dk1">
                    <a:alpha val="40000"/>
                  </a:schemeClr>
                </a:outerShdw>
              </a:effectLst>
            </a:endParaRPr>
          </a:p>
        </p:txBody>
      </p:sp>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文"/>
          <p:cNvSpPr txBox="1"/>
          <p:nvPr/>
        </p:nvSpPr>
        <p:spPr>
          <a:xfrm>
            <a:off x="1222375" y="972185"/>
            <a:ext cx="7488555" cy="1456690"/>
          </a:xfrm>
          <a:prstGeom prst="rect">
            <a:avLst/>
          </a:prstGeom>
          <a:noFill/>
        </p:spPr>
        <p:txBody>
          <a:bodyPr wrap="square" rtlCol="0">
            <a:spAutoFit/>
          </a:bodyPr>
          <a:p>
            <a:pPr indent="0" fontAlgn="auto">
              <a:lnSpc>
                <a:spcPct val="120000"/>
              </a:lnSpc>
            </a:pPr>
            <a:r>
              <a:rPr lang="zh-CN" sz="1800" dirty="0">
                <a:latin typeface="微软雅黑" panose="020B0503020204020204" pitchFamily="34" charset="-122"/>
                <a:ea typeface="微软雅黑" panose="020B0503020204020204" pitchFamily="34" charset="-122"/>
                <a:sym typeface="+mn-ea"/>
              </a:rPr>
              <a:t>气动辅助元件主要有过滤器、干燥器、消声器和油雾器等。由于空气压缩机产生的压缩空气含有油污、水分和灰尘等杂质，必须经过降温、除油、干燥和过滤等一系列处理后才能供气动系统使用。</a:t>
            </a:r>
            <a:endParaRPr lang="zh-CN" sz="1800" b="0" dirty="0">
              <a:latin typeface="微软雅黑" panose="020B0503020204020204" pitchFamily="34" charset="-122"/>
              <a:ea typeface="微软雅黑" panose="020B0503020204020204" pitchFamily="34" charset="-122"/>
            </a:endParaRPr>
          </a:p>
          <a:p>
            <a:pPr indent="0" fontAlgn="auto">
              <a:lnSpc>
                <a:spcPct val="120000"/>
              </a:lnSpc>
            </a:pPr>
            <a:r>
              <a:rPr sz="2000" dirty="0">
                <a:latin typeface="微软雅黑" panose="020B0503020204020204" pitchFamily="34" charset="-122"/>
                <a:ea typeface="微软雅黑" panose="020B0503020204020204" pitchFamily="34" charset="-122"/>
                <a:sym typeface="+mn-ea"/>
              </a:rPr>
              <a:t>　　</a:t>
            </a:r>
            <a:endParaRPr sz="2000" dirty="0">
              <a:solidFill>
                <a:schemeClr val="tx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文"/>
          <p:cNvSpPr txBox="1"/>
          <p:nvPr/>
        </p:nvSpPr>
        <p:spPr>
          <a:xfrm>
            <a:off x="1216025" y="829310"/>
            <a:ext cx="6699250" cy="460375"/>
          </a:xfrm>
          <a:prstGeom prst="rect">
            <a:avLst/>
          </a:prstGeom>
          <a:noFill/>
        </p:spPr>
        <p:txBody>
          <a:bodyPr wrap="square" rtlCol="0">
            <a:spAutoFit/>
          </a:bodyPr>
          <a:p>
            <a:pPr indent="0" fontAlgn="auto">
              <a:lnSpc>
                <a:spcPct val="100000"/>
              </a:lnSpc>
            </a:pPr>
            <a:r>
              <a:rPr sz="2400" b="1" dirty="0">
                <a:latin typeface="微软雅黑" panose="020B0503020204020204" pitchFamily="34" charset="-122"/>
                <a:ea typeface="微软雅黑" panose="020B0503020204020204" pitchFamily="34" charset="-122"/>
                <a:sym typeface="+mn-ea"/>
              </a:rPr>
              <a:t>1.冷却器</a:t>
            </a:r>
            <a:endParaRPr sz="2400" b="1" dirty="0">
              <a:solidFill>
                <a:schemeClr val="tx1"/>
              </a:solidFill>
              <a:latin typeface="微软雅黑" panose="020B0503020204020204" pitchFamily="34" charset="-122"/>
              <a:ea typeface="微软雅黑" panose="020B0503020204020204" pitchFamily="34" charset="-122"/>
            </a:endParaRPr>
          </a:p>
        </p:txBody>
      </p:sp>
      <p:sp>
        <p:nvSpPr>
          <p:cNvPr id="4" name="正文"/>
          <p:cNvSpPr txBox="1"/>
          <p:nvPr/>
        </p:nvSpPr>
        <p:spPr>
          <a:xfrm>
            <a:off x="968375" y="1683385"/>
            <a:ext cx="7488555" cy="1788795"/>
          </a:xfrm>
          <a:prstGeom prst="rect">
            <a:avLst/>
          </a:prstGeom>
          <a:noFill/>
        </p:spPr>
        <p:txBody>
          <a:bodyPr wrap="square" rtlCol="0">
            <a:spAutoFit/>
          </a:bodyPr>
          <a:p>
            <a:pPr indent="0" fontAlgn="auto">
              <a:lnSpc>
                <a:spcPct val="120000"/>
              </a:lnSpc>
            </a:pPr>
            <a:r>
              <a:rPr lang="zh-CN" altLang="en-US" sz="2000" dirty="0">
                <a:latin typeface="宋体" panose="02010600030101010101" pitchFamily="2" charset="-122"/>
                <a:sym typeface="+mn-ea"/>
              </a:rPr>
              <a:t>　  </a:t>
            </a:r>
            <a:r>
              <a:rPr lang="zh-CN" sz="1800" dirty="0">
                <a:latin typeface="微软雅黑" panose="020B0503020204020204" pitchFamily="34" charset="-122"/>
                <a:ea typeface="微软雅黑" panose="020B0503020204020204" pitchFamily="34" charset="-122"/>
                <a:sym typeface="+mn-ea"/>
              </a:rPr>
              <a:t>由于压缩气体时，气体体积缩小、压强增大、温度随之升高，因此空气压缩机的排气温度一般可达 140～170°C。冷却器安装于空气压缩机的排气口，用来冷却排出的压缩空气，并将其中在高温下汽化的水汽、油雾等冷凝成水滴和油滴析出。冷却器有风冷式和水冷式两种，一般采用水冷式。</a:t>
            </a:r>
            <a:endParaRPr sz="2000" dirty="0">
              <a:solidFill>
                <a:schemeClr val="tx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文"/>
          <p:cNvSpPr txBox="1"/>
          <p:nvPr/>
        </p:nvSpPr>
        <p:spPr>
          <a:xfrm>
            <a:off x="715010" y="5307330"/>
            <a:ext cx="8065770" cy="1456690"/>
          </a:xfrm>
          <a:prstGeom prst="rect">
            <a:avLst/>
          </a:prstGeom>
          <a:noFill/>
        </p:spPr>
        <p:txBody>
          <a:bodyPr wrap="square" rtlCol="0">
            <a:spAutoFit/>
          </a:bodyPr>
          <a:p>
            <a:pPr indent="0" algn="ctr" fontAlgn="auto">
              <a:lnSpc>
                <a:spcPct val="120000"/>
              </a:lnSpc>
            </a:pPr>
            <a:endParaRPr lang="zh-CN" sz="1800" dirty="0">
              <a:latin typeface="微软雅黑" panose="020B0503020204020204" pitchFamily="34" charset="-122"/>
              <a:ea typeface="微软雅黑" panose="020B0503020204020204" pitchFamily="34" charset="-122"/>
            </a:endParaRPr>
          </a:p>
          <a:p>
            <a:pPr indent="0" algn="l" fontAlgn="auto">
              <a:lnSpc>
                <a:spcPct val="120000"/>
              </a:lnSpc>
            </a:pPr>
            <a:r>
              <a:rPr lang="zh-CN" altLang="en-US" sz="2000" dirty="0">
                <a:latin typeface="宋体" panose="02010600030101010101" pitchFamily="2" charset="-122"/>
                <a:sym typeface="+mn-ea"/>
              </a:rPr>
              <a:t>    </a:t>
            </a:r>
            <a:r>
              <a:rPr lang="zh-CN" sz="1800" dirty="0">
                <a:latin typeface="微软雅黑" panose="020B0503020204020204" pitchFamily="34" charset="-122"/>
                <a:ea typeface="微软雅黑" panose="020B0503020204020204" pitchFamily="34" charset="-122"/>
                <a:sym typeface="+mn-ea"/>
              </a:rPr>
              <a:t>热压缩空气在冷水蛇形管外流动，通过管壁冷却。应注意冷却水与热空气的流动方向相反，以达到较佳的冷却效果。除蛇管式外，水冷式冷却器还有套管式、列管式、散热片式和板式等。</a:t>
            </a:r>
            <a:endParaRPr lang="zh-CN" sz="1800" dirty="0">
              <a:solidFill>
                <a:schemeClr val="tx1"/>
              </a:solidFill>
              <a:latin typeface="微软雅黑" panose="020B0503020204020204" pitchFamily="34" charset="-122"/>
              <a:ea typeface="微软雅黑" panose="020B0503020204020204" pitchFamily="34" charset="-122"/>
            </a:endParaRPr>
          </a:p>
        </p:txBody>
      </p:sp>
      <p:pic>
        <p:nvPicPr>
          <p:cNvPr id="3" name="图片 2" descr="冷却器"/>
          <p:cNvPicPr>
            <a:picLocks noChangeAspect="1"/>
          </p:cNvPicPr>
          <p:nvPr/>
        </p:nvPicPr>
        <p:blipFill>
          <a:blip r:embed="rId1"/>
          <a:stretch>
            <a:fillRect/>
          </a:stretch>
        </p:blipFill>
        <p:spPr>
          <a:xfrm>
            <a:off x="2546985" y="548640"/>
            <a:ext cx="5268595" cy="4998085"/>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文"/>
          <p:cNvSpPr txBox="1"/>
          <p:nvPr/>
        </p:nvSpPr>
        <p:spPr>
          <a:xfrm>
            <a:off x="1216025" y="829310"/>
            <a:ext cx="6699250" cy="460375"/>
          </a:xfrm>
          <a:prstGeom prst="rect">
            <a:avLst/>
          </a:prstGeom>
          <a:noFill/>
        </p:spPr>
        <p:txBody>
          <a:bodyPr wrap="square" rtlCol="0">
            <a:spAutoFit/>
          </a:bodyPr>
          <a:p>
            <a:pPr algn="l" fontAlgn="auto">
              <a:lnSpc>
                <a:spcPct val="100000"/>
              </a:lnSpc>
            </a:pPr>
            <a:r>
              <a:rPr sz="2400" b="1" dirty="0">
                <a:latin typeface="微软雅黑" panose="020B0503020204020204" pitchFamily="34" charset="-122"/>
                <a:ea typeface="微软雅黑" panose="020B0503020204020204" pitchFamily="34" charset="-122"/>
                <a:sym typeface="+mn-ea"/>
              </a:rPr>
              <a:t>2.除油器</a:t>
            </a:r>
            <a:endParaRPr sz="2400" b="1" dirty="0">
              <a:solidFill>
                <a:schemeClr val="tx1"/>
              </a:solidFill>
              <a:latin typeface="微软雅黑" panose="020B0503020204020204" pitchFamily="34" charset="-122"/>
              <a:ea typeface="微软雅黑" panose="020B0503020204020204" pitchFamily="34" charset="-122"/>
            </a:endParaRPr>
          </a:p>
        </p:txBody>
      </p:sp>
      <p:sp>
        <p:nvSpPr>
          <p:cNvPr id="4" name="正文"/>
          <p:cNvSpPr txBox="1"/>
          <p:nvPr/>
        </p:nvSpPr>
        <p:spPr>
          <a:xfrm>
            <a:off x="1198245" y="1289685"/>
            <a:ext cx="4021455" cy="4408805"/>
          </a:xfrm>
          <a:prstGeom prst="rect">
            <a:avLst/>
          </a:prstGeom>
          <a:noFill/>
        </p:spPr>
        <p:txBody>
          <a:bodyPr wrap="square" rtlCol="0">
            <a:spAutoFit/>
          </a:bodyPr>
          <a:p>
            <a:pPr indent="0" fontAlgn="auto">
              <a:lnSpc>
                <a:spcPct val="120000"/>
              </a:lnSpc>
            </a:pPr>
            <a:r>
              <a:rPr lang="zh-CN" sz="1800" dirty="0">
                <a:latin typeface="微软雅黑" panose="020B0503020204020204" pitchFamily="34" charset="-122"/>
                <a:ea typeface="微软雅黑" panose="020B0503020204020204" pitchFamily="34" charset="-122"/>
                <a:sym typeface="+mn-ea"/>
              </a:rPr>
              <a:t>除油器又称为油水分离器，用于分离压缩空气中凝聚的水分和油分等杂质，以初步净化空气。除油器有撞击挡板式、环形回转式、离心旋转式和水浴式等。如图所示为撞击挡板式除油器。压缩空气从入口进入，受到隔离板的阻挡转而向下流动，再折返向上回升并形成环形气流，气体最后通过除油器上部从出口流出。空气流动过程中，由于油分和水分的密度比空气大，在惯性力和离心力的作用下分离析出，沉降于除油器底部，定期打开阀门排出。 </a:t>
            </a:r>
            <a:endParaRPr lang="zh-CN" sz="1800" dirty="0">
              <a:solidFill>
                <a:schemeClr val="tx1"/>
              </a:solidFill>
              <a:latin typeface="微软雅黑" panose="020B0503020204020204" pitchFamily="34" charset="-122"/>
              <a:ea typeface="微软雅黑" panose="020B0503020204020204" pitchFamily="34" charset="-122"/>
            </a:endParaRPr>
          </a:p>
        </p:txBody>
      </p:sp>
      <p:pic>
        <p:nvPicPr>
          <p:cNvPr id="560135" name="Picture 8"/>
          <p:cNvPicPr>
            <a:picLocks noChangeAspect="1"/>
          </p:cNvPicPr>
          <p:nvPr/>
        </p:nvPicPr>
        <p:blipFill>
          <a:blip r:embed="rId1"/>
          <a:stretch>
            <a:fillRect/>
          </a:stretch>
        </p:blipFill>
        <p:spPr>
          <a:xfrm>
            <a:off x="5219700" y="829310"/>
            <a:ext cx="3708400" cy="4425950"/>
          </a:xfrm>
          <a:prstGeom prst="rect">
            <a:avLst/>
          </a:prstGeom>
          <a:noFill/>
          <a:ln w="9525">
            <a:noFill/>
          </a:ln>
        </p:spPr>
      </p:pic>
      <p:sp>
        <p:nvSpPr>
          <p:cNvPr id="560136" name="Rectangle 9"/>
          <p:cNvSpPr/>
          <p:nvPr/>
        </p:nvSpPr>
        <p:spPr>
          <a:xfrm>
            <a:off x="5219700" y="5140960"/>
            <a:ext cx="4016375" cy="922020"/>
          </a:xfrm>
          <a:prstGeom prst="rect">
            <a:avLst/>
          </a:prstGeom>
          <a:noFill/>
          <a:ln w="9525">
            <a:noFill/>
          </a:ln>
        </p:spPr>
        <p:txBody>
          <a:bodyPr wrap="square" anchor="ctr">
            <a:spAutoFit/>
          </a:bodyPr>
          <a:p>
            <a:pPr algn="ctr"/>
            <a:r>
              <a:rPr lang="en-US" altLang="zh-CN" b="0" dirty="0">
                <a:latin typeface="宋体" panose="02010600030101010101" pitchFamily="2" charset="-122"/>
                <a:cs typeface="Times New Roman" panose="02020603050405020304" pitchFamily="18" charset="0"/>
              </a:rPr>
              <a:t>      a</a:t>
            </a:r>
            <a:r>
              <a:rPr lang="zh-CN" altLang="en-US" b="0" dirty="0">
                <a:latin typeface="宋体" panose="02010600030101010101" pitchFamily="2" charset="-122"/>
                <a:cs typeface="Times New Roman" panose="02020603050405020304" pitchFamily="18" charset="0"/>
              </a:rPr>
              <a:t>）   　　       </a:t>
            </a:r>
            <a:r>
              <a:rPr lang="en-US" altLang="zh-CN" b="0" dirty="0">
                <a:latin typeface="宋体" panose="02010600030101010101" pitchFamily="2" charset="-122"/>
                <a:cs typeface="Times New Roman" panose="02020603050405020304" pitchFamily="18" charset="0"/>
              </a:rPr>
              <a:t>b</a:t>
            </a:r>
            <a:r>
              <a:rPr lang="zh-CN" altLang="en-US" b="0" dirty="0">
                <a:latin typeface="宋体" panose="02010600030101010101" pitchFamily="2" charset="-122"/>
                <a:cs typeface="Times New Roman" panose="02020603050405020304" pitchFamily="18" charset="0"/>
              </a:rPr>
              <a:t>）</a:t>
            </a:r>
            <a:endParaRPr lang="zh-CN" altLang="en-US" b="0" dirty="0">
              <a:latin typeface="Arial" panose="020B0604020202020204" pitchFamily="34" charset="0"/>
              <a:cs typeface="Times New Roman" panose="02020603050405020304" pitchFamily="18" charset="0"/>
            </a:endParaRPr>
          </a:p>
          <a:p>
            <a:pPr algn="ctr" eaLnBrk="0" hangingPunct="0"/>
            <a:r>
              <a:rPr lang="zh-CN" altLang="en-US" dirty="0">
                <a:latin typeface="宋体" panose="02010600030101010101" pitchFamily="2" charset="-122"/>
                <a:cs typeface="Times New Roman" panose="02020603050405020304" pitchFamily="18" charset="0"/>
              </a:rPr>
              <a:t>图  </a:t>
            </a:r>
            <a:r>
              <a:rPr lang="en-US" altLang="zh-CN" dirty="0">
                <a:latin typeface="宋体" panose="02010600030101010101" pitchFamily="2" charset="-122"/>
                <a:cs typeface="Times New Roman" panose="02020603050405020304" pitchFamily="18" charset="0"/>
              </a:rPr>
              <a:t> </a:t>
            </a:r>
            <a:r>
              <a:rPr lang="zh-CN" altLang="en-US" dirty="0">
                <a:latin typeface="宋体" panose="02010600030101010101" pitchFamily="2" charset="-122"/>
                <a:cs typeface="Times New Roman" panose="02020603050405020304" pitchFamily="18" charset="0"/>
              </a:rPr>
              <a:t>撞击挡板式除油器</a:t>
            </a:r>
            <a:endParaRPr lang="zh-CN" altLang="en-US" dirty="0">
              <a:latin typeface="Arial" panose="020B0604020202020204" pitchFamily="34" charset="0"/>
              <a:cs typeface="Times New Roman" panose="02020603050405020304" pitchFamily="18" charset="0"/>
            </a:endParaRPr>
          </a:p>
          <a:p>
            <a:pPr algn="ctr" eaLnBrk="0" hangingPunct="0"/>
            <a:r>
              <a:rPr lang="en-US" altLang="zh-CN" b="0" dirty="0">
                <a:latin typeface="宋体" panose="02010600030101010101" pitchFamily="2" charset="-122"/>
                <a:cs typeface="Times New Roman" panose="02020603050405020304" pitchFamily="18" charset="0"/>
              </a:rPr>
              <a:t>a</a:t>
            </a:r>
            <a:r>
              <a:rPr lang="zh-CN" altLang="en-US" b="0" dirty="0">
                <a:latin typeface="宋体" panose="02010600030101010101" pitchFamily="2" charset="-122"/>
                <a:cs typeface="Times New Roman" panose="02020603050405020304" pitchFamily="18" charset="0"/>
              </a:rPr>
              <a:t>）</a:t>
            </a:r>
            <a:r>
              <a:rPr lang="zh-CN" altLang="en-US" b="0" dirty="0">
                <a:latin typeface="Times New Roman" panose="02020603050405020304" pitchFamily="18" charset="0"/>
                <a:cs typeface="Times New Roman" panose="02020603050405020304" pitchFamily="18" charset="0"/>
              </a:rPr>
              <a:t>除油器</a:t>
            </a:r>
            <a:r>
              <a:rPr lang="zh-CN" altLang="en-US" b="0" dirty="0">
                <a:latin typeface="宋体" panose="02010600030101010101" pitchFamily="2" charset="-122"/>
                <a:cs typeface="Times New Roman" panose="02020603050405020304" pitchFamily="18" charset="0"/>
              </a:rPr>
              <a:t>结构原理图  </a:t>
            </a:r>
            <a:r>
              <a:rPr lang="en-US" altLang="zh-CN" b="0" dirty="0">
                <a:latin typeface="宋体" panose="02010600030101010101" pitchFamily="2" charset="-122"/>
                <a:cs typeface="Times New Roman" panose="02020603050405020304" pitchFamily="18" charset="0"/>
              </a:rPr>
              <a:t>b</a:t>
            </a:r>
            <a:r>
              <a:rPr lang="zh-CN" altLang="en-US" b="0" dirty="0">
                <a:latin typeface="宋体" panose="02010600030101010101" pitchFamily="2" charset="-122"/>
                <a:cs typeface="Times New Roman" panose="02020603050405020304" pitchFamily="18" charset="0"/>
              </a:rPr>
              <a:t>）图形符号</a:t>
            </a:r>
            <a:endParaRPr lang="en-US" altLang="zh-CN" b="0" dirty="0">
              <a:latin typeface="Arial" panose="020B0604020202020204" pitchFamily="34" charset="0"/>
              <a:ea typeface="Times New Roman" panose="02020603050405020304" pitchFamily="18" charset="0"/>
            </a:endParaRPr>
          </a:p>
        </p:txBody>
      </p:sp>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文"/>
          <p:cNvSpPr txBox="1"/>
          <p:nvPr/>
        </p:nvSpPr>
        <p:spPr>
          <a:xfrm>
            <a:off x="1216025" y="829310"/>
            <a:ext cx="6699250" cy="460375"/>
          </a:xfrm>
          <a:prstGeom prst="rect">
            <a:avLst/>
          </a:prstGeom>
          <a:noFill/>
        </p:spPr>
        <p:txBody>
          <a:bodyPr wrap="square" rtlCol="0">
            <a:spAutoFit/>
          </a:bodyPr>
          <a:p>
            <a:pPr algn="l" fontAlgn="auto">
              <a:lnSpc>
                <a:spcPct val="100000"/>
              </a:lnSpc>
            </a:pPr>
            <a:r>
              <a:rPr sz="2400" b="1" dirty="0">
                <a:latin typeface="微软雅黑" panose="020B0503020204020204" pitchFamily="34" charset="-122"/>
                <a:ea typeface="微软雅黑" panose="020B0503020204020204" pitchFamily="34" charset="-122"/>
                <a:sym typeface="+mn-ea"/>
              </a:rPr>
              <a:t>3.储气罐</a:t>
            </a:r>
            <a:endParaRPr sz="2400" b="1" dirty="0">
              <a:solidFill>
                <a:schemeClr val="tx1"/>
              </a:solidFill>
              <a:latin typeface="微软雅黑" panose="020B0503020204020204" pitchFamily="34" charset="-122"/>
              <a:ea typeface="微软雅黑" panose="020B0503020204020204" pitchFamily="34" charset="-122"/>
            </a:endParaRPr>
          </a:p>
        </p:txBody>
      </p:sp>
      <p:sp>
        <p:nvSpPr>
          <p:cNvPr id="4" name="正文"/>
          <p:cNvSpPr txBox="1"/>
          <p:nvPr/>
        </p:nvSpPr>
        <p:spPr>
          <a:xfrm>
            <a:off x="995680" y="1519555"/>
            <a:ext cx="4021455" cy="4741545"/>
          </a:xfrm>
          <a:prstGeom prst="rect">
            <a:avLst/>
          </a:prstGeom>
          <a:noFill/>
        </p:spPr>
        <p:txBody>
          <a:bodyPr wrap="square" rtlCol="0">
            <a:spAutoFit/>
          </a:bodyPr>
          <a:p>
            <a:pPr algn="l" fontAlgn="auto">
              <a:lnSpc>
                <a:spcPct val="120000"/>
              </a:lnSpc>
            </a:pPr>
            <a:r>
              <a:rPr lang="zh-CN" sz="1800" dirty="0">
                <a:latin typeface="微软雅黑" panose="020B0503020204020204" pitchFamily="34" charset="-122"/>
                <a:ea typeface="微软雅黑" panose="020B0503020204020204" pitchFamily="34" charset="-122"/>
                <a:sym typeface="+mn-ea"/>
              </a:rPr>
              <a:t>储气罐用来储存空气压缩机排出的气体，可以减小输出压缩空气的压力脉动，增大其压力稳定性和连续性，进一步分离水分和油分等杂质，并在空气压缩机意外停机时，避免气动系统立即停机。储气罐一般采用圆筒状焊接结构，有立式和卧式两种，大多为立式。如图所示，立式储气罐的高度 H为其内径Ｄ的2～3倍，进气口在下、出气口在上，而且应尽量使二者间距离较远，以利于分离油水杂质。在生产实践中，冷却器、除油器和储气罐三者一体的结构形式现在已有应用，使得压缩空气站的设备大为简化。 </a:t>
            </a:r>
            <a:endParaRPr lang="zh-CN" sz="1800" dirty="0">
              <a:solidFill>
                <a:schemeClr val="tx1"/>
              </a:solidFill>
              <a:latin typeface="微软雅黑" panose="020B0503020204020204" pitchFamily="34" charset="-122"/>
              <a:ea typeface="微软雅黑" panose="020B0503020204020204" pitchFamily="34" charset="-122"/>
            </a:endParaRPr>
          </a:p>
        </p:txBody>
      </p:sp>
      <p:sp>
        <p:nvSpPr>
          <p:cNvPr id="560136" name="Rectangle 9"/>
          <p:cNvSpPr/>
          <p:nvPr/>
        </p:nvSpPr>
        <p:spPr>
          <a:xfrm>
            <a:off x="5017135" y="5140960"/>
            <a:ext cx="4218940" cy="922020"/>
          </a:xfrm>
          <a:prstGeom prst="rect">
            <a:avLst/>
          </a:prstGeom>
          <a:noFill/>
          <a:ln w="9525">
            <a:noFill/>
          </a:ln>
        </p:spPr>
        <p:txBody>
          <a:bodyPr wrap="square" anchor="ctr">
            <a:spAutoFit/>
          </a:bodyPr>
          <a:p>
            <a:pPr algn="ctr"/>
            <a:r>
              <a:rPr lang="en-US" altLang="zh-CN" b="0" dirty="0">
                <a:latin typeface="宋体" panose="02010600030101010101" pitchFamily="2" charset="-122"/>
                <a:cs typeface="Times New Roman" panose="02020603050405020304" pitchFamily="18" charset="0"/>
              </a:rPr>
              <a:t>      a</a:t>
            </a:r>
            <a:r>
              <a:rPr lang="zh-CN" altLang="en-US" b="0" dirty="0">
                <a:latin typeface="宋体" panose="02010600030101010101" pitchFamily="2" charset="-122"/>
                <a:cs typeface="Times New Roman" panose="02020603050405020304" pitchFamily="18" charset="0"/>
              </a:rPr>
              <a:t>）   　　       </a:t>
            </a:r>
            <a:r>
              <a:rPr lang="en-US" altLang="zh-CN" b="0" dirty="0">
                <a:latin typeface="宋体" panose="02010600030101010101" pitchFamily="2" charset="-122"/>
                <a:cs typeface="Times New Roman" panose="02020603050405020304" pitchFamily="18" charset="0"/>
              </a:rPr>
              <a:t>b</a:t>
            </a:r>
            <a:r>
              <a:rPr lang="zh-CN" altLang="en-US" b="0" dirty="0">
                <a:latin typeface="宋体" panose="02010600030101010101" pitchFamily="2" charset="-122"/>
                <a:cs typeface="Times New Roman" panose="02020603050405020304" pitchFamily="18" charset="0"/>
              </a:rPr>
              <a:t>）</a:t>
            </a:r>
            <a:endParaRPr lang="zh-CN" altLang="en-US" b="0" dirty="0">
              <a:latin typeface="Arial" panose="020B0604020202020204" pitchFamily="34" charset="0"/>
              <a:cs typeface="Times New Roman" panose="02020603050405020304" pitchFamily="18" charset="0"/>
            </a:endParaRPr>
          </a:p>
          <a:p>
            <a:pPr indent="266700" algn="ctr" eaLnBrk="0" hangingPunct="0"/>
            <a:r>
              <a:rPr lang="zh-CN" altLang="en-US" dirty="0">
                <a:latin typeface="宋体" panose="02010600030101010101" pitchFamily="2" charset="-122"/>
                <a:cs typeface="Times New Roman" panose="02020603050405020304" pitchFamily="18" charset="0"/>
              </a:rPr>
              <a:t>图  </a:t>
            </a:r>
            <a:r>
              <a:rPr lang="en-US" altLang="zh-CN" dirty="0">
                <a:latin typeface="宋体" panose="02010600030101010101" pitchFamily="2" charset="-122"/>
                <a:cs typeface="Times New Roman" panose="02020603050405020304" pitchFamily="18" charset="0"/>
              </a:rPr>
              <a:t> </a:t>
            </a:r>
            <a:r>
              <a:rPr lang="zh-CN" altLang="en-US" dirty="0">
                <a:latin typeface="宋体" panose="02010600030101010101" pitchFamily="2" charset="-122"/>
                <a:cs typeface="Times New Roman" panose="02020603050405020304" pitchFamily="18" charset="0"/>
                <a:sym typeface="+mn-ea"/>
              </a:rPr>
              <a:t>立式储气罐</a:t>
            </a:r>
            <a:endParaRPr lang="zh-CN" altLang="en-US" dirty="0">
              <a:latin typeface="宋体" panose="02010600030101010101" pitchFamily="2" charset="-122"/>
              <a:cs typeface="Times New Roman" panose="02020603050405020304" pitchFamily="18" charset="0"/>
            </a:endParaRPr>
          </a:p>
          <a:p>
            <a:pPr indent="266700" algn="ctr" eaLnBrk="0" hangingPunct="0"/>
            <a:r>
              <a:rPr lang="en-US" altLang="zh-CN" dirty="0">
                <a:latin typeface="宋体" panose="02010600030101010101" pitchFamily="2" charset="-122"/>
                <a:cs typeface="Times New Roman" panose="02020603050405020304" pitchFamily="18" charset="0"/>
                <a:sym typeface="+mn-ea"/>
              </a:rPr>
              <a:t>a</a:t>
            </a:r>
            <a:r>
              <a:rPr lang="zh-CN" altLang="en-US" dirty="0">
                <a:latin typeface="宋体" panose="02010600030101010101" pitchFamily="2" charset="-122"/>
                <a:cs typeface="Times New Roman" panose="02020603050405020304" pitchFamily="18" charset="0"/>
                <a:sym typeface="+mn-ea"/>
              </a:rPr>
              <a:t>）</a:t>
            </a:r>
            <a:r>
              <a:rPr lang="zh-CN" altLang="en-US" dirty="0">
                <a:latin typeface="Times New Roman" panose="02020603050405020304" pitchFamily="18" charset="0"/>
                <a:cs typeface="Times New Roman" panose="02020603050405020304" pitchFamily="18" charset="0"/>
                <a:sym typeface="+mn-ea"/>
              </a:rPr>
              <a:t>储气罐</a:t>
            </a:r>
            <a:r>
              <a:rPr lang="zh-CN" altLang="en-US" dirty="0">
                <a:latin typeface="宋体" panose="02010600030101010101" pitchFamily="2" charset="-122"/>
                <a:cs typeface="Times New Roman" panose="02020603050405020304" pitchFamily="18" charset="0"/>
                <a:sym typeface="+mn-ea"/>
              </a:rPr>
              <a:t>结构原理图  </a:t>
            </a:r>
            <a:r>
              <a:rPr lang="en-US" altLang="zh-CN" dirty="0">
                <a:latin typeface="宋体" panose="02010600030101010101" pitchFamily="2" charset="-122"/>
                <a:cs typeface="Times New Roman" panose="02020603050405020304" pitchFamily="18" charset="0"/>
                <a:sym typeface="+mn-ea"/>
              </a:rPr>
              <a:t>b</a:t>
            </a:r>
            <a:r>
              <a:rPr lang="zh-CN" altLang="en-US" dirty="0">
                <a:latin typeface="宋体" panose="02010600030101010101" pitchFamily="2" charset="-122"/>
                <a:cs typeface="Times New Roman" panose="02020603050405020304" pitchFamily="18" charset="0"/>
                <a:sym typeface="+mn-ea"/>
              </a:rPr>
              <a:t>）图形符号</a:t>
            </a:r>
            <a:endParaRPr lang="en-US" altLang="zh-CN" b="0" dirty="0">
              <a:latin typeface="Arial" panose="020B0604020202020204" pitchFamily="34" charset="0"/>
              <a:ea typeface="Times New Roman" panose="02020603050405020304" pitchFamily="18" charset="0"/>
            </a:endParaRPr>
          </a:p>
        </p:txBody>
      </p:sp>
      <p:graphicFrame>
        <p:nvGraphicFramePr>
          <p:cNvPr id="193538" name="Object 8"/>
          <p:cNvGraphicFramePr/>
          <p:nvPr/>
        </p:nvGraphicFramePr>
        <p:xfrm>
          <a:off x="5525770" y="1115060"/>
          <a:ext cx="3403600" cy="4025900"/>
        </p:xfrm>
        <a:graphic>
          <a:graphicData uri="http://schemas.openxmlformats.org/presentationml/2006/ole">
            <mc:AlternateContent xmlns:mc="http://schemas.openxmlformats.org/markup-compatibility/2006">
              <mc:Choice xmlns:v="urn:schemas-microsoft-com:vml" Requires="v">
                <p:oleObj spid="_x0000_s3357" name="" r:id="rId1" imgW="2924175" imgH="3171825" progId="Paint.Picture">
                  <p:embed/>
                </p:oleObj>
              </mc:Choice>
              <mc:Fallback>
                <p:oleObj name="" r:id="rId1" imgW="2924175" imgH="3171825" progId="Paint.Picture">
                  <p:embed/>
                  <p:pic>
                    <p:nvPicPr>
                      <p:cNvPr id="0" name="图片 3356"/>
                      <p:cNvPicPr/>
                      <p:nvPr/>
                    </p:nvPicPr>
                    <p:blipFill>
                      <a:blip r:embed="rId2"/>
                      <a:stretch>
                        <a:fillRect/>
                      </a:stretch>
                    </p:blipFill>
                    <p:spPr>
                      <a:xfrm>
                        <a:off x="5525770" y="1115060"/>
                        <a:ext cx="3403600" cy="4025900"/>
                      </a:xfrm>
                      <a:prstGeom prst="rect">
                        <a:avLst/>
                      </a:prstGeom>
                      <a:noFill/>
                      <a:ln w="38100">
                        <a:noFill/>
                        <a:miter/>
                      </a:ln>
                    </p:spPr>
                  </p:pic>
                </p:oleObj>
              </mc:Fallback>
            </mc:AlternateContent>
          </a:graphicData>
        </a:graphic>
      </p:graphicFrame>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文"/>
          <p:cNvSpPr txBox="1"/>
          <p:nvPr/>
        </p:nvSpPr>
        <p:spPr>
          <a:xfrm>
            <a:off x="1216025" y="829310"/>
            <a:ext cx="6699250" cy="460375"/>
          </a:xfrm>
          <a:prstGeom prst="rect">
            <a:avLst/>
          </a:prstGeom>
          <a:noFill/>
        </p:spPr>
        <p:txBody>
          <a:bodyPr wrap="square" rtlCol="0">
            <a:spAutoFit/>
          </a:bodyPr>
          <a:p>
            <a:pPr algn="l" fontAlgn="auto">
              <a:lnSpc>
                <a:spcPct val="100000"/>
              </a:lnSpc>
            </a:pPr>
            <a:r>
              <a:rPr sz="2400" b="1" dirty="0">
                <a:latin typeface="微软雅黑" panose="020B0503020204020204" pitchFamily="34" charset="-122"/>
                <a:ea typeface="微软雅黑" panose="020B0503020204020204" pitchFamily="34" charset="-122"/>
                <a:sym typeface="+mn-ea"/>
              </a:rPr>
              <a:t>4.干燥器</a:t>
            </a:r>
            <a:endParaRPr sz="2400" b="1" dirty="0">
              <a:solidFill>
                <a:schemeClr val="tx1"/>
              </a:solidFill>
              <a:latin typeface="微软雅黑" panose="020B0503020204020204" pitchFamily="34" charset="-122"/>
              <a:ea typeface="微软雅黑" panose="020B0503020204020204" pitchFamily="34" charset="-122"/>
            </a:endParaRPr>
          </a:p>
        </p:txBody>
      </p:sp>
      <p:sp>
        <p:nvSpPr>
          <p:cNvPr id="4" name="正文"/>
          <p:cNvSpPr txBox="1"/>
          <p:nvPr/>
        </p:nvSpPr>
        <p:spPr>
          <a:xfrm>
            <a:off x="1222375" y="1950085"/>
            <a:ext cx="7488555" cy="1788795"/>
          </a:xfrm>
          <a:prstGeom prst="rect">
            <a:avLst/>
          </a:prstGeom>
          <a:noFill/>
        </p:spPr>
        <p:txBody>
          <a:bodyPr wrap="square" rtlCol="0">
            <a:spAutoFit/>
          </a:bodyPr>
          <a:p>
            <a:pPr indent="0" fontAlgn="auto">
              <a:lnSpc>
                <a:spcPct val="120000"/>
              </a:lnSpc>
            </a:pPr>
            <a:r>
              <a:rPr lang="zh-CN" altLang="en-US" sz="2000" dirty="0">
                <a:latin typeface="宋体" panose="02010600030101010101" pitchFamily="2" charset="-122"/>
                <a:sym typeface="+mn-ea"/>
              </a:rPr>
              <a:t>　  </a:t>
            </a:r>
            <a:r>
              <a:rPr lang="zh-CN" sz="1800" dirty="0">
                <a:latin typeface="微软雅黑" panose="020B0503020204020204" pitchFamily="34" charset="-122"/>
                <a:ea typeface="微软雅黑" panose="020B0503020204020204" pitchFamily="34" charset="-122"/>
                <a:sym typeface="+mn-ea"/>
              </a:rPr>
              <a:t>经过冷却器、除油器和储气罐三者初步净化处理后的压缩空气已能满足一般气动系统的使用要求，但对于一些精密机械和仪表等装置，还需进行进一步的干燥和精过滤处理。目前使用的干燥器主要有吸附式、冷冻式和潮解式（吸收式）三种。</a:t>
            </a:r>
            <a:endParaRPr lang="zh-CN" sz="1800" b="0" dirty="0">
              <a:latin typeface="微软雅黑" panose="020B0503020204020204" pitchFamily="34" charset="-122"/>
              <a:ea typeface="微软雅黑" panose="020B0503020204020204" pitchFamily="34" charset="-122"/>
            </a:endParaRPr>
          </a:p>
          <a:p>
            <a:pPr indent="0" fontAlgn="auto">
              <a:lnSpc>
                <a:spcPct val="120000"/>
              </a:lnSpc>
            </a:pPr>
            <a:endParaRPr lang="zh-CN" sz="1800" dirty="0">
              <a:solidFill>
                <a:schemeClr val="tx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文"/>
          <p:cNvSpPr txBox="1"/>
          <p:nvPr/>
        </p:nvSpPr>
        <p:spPr>
          <a:xfrm>
            <a:off x="1222375" y="829310"/>
            <a:ext cx="6699250" cy="460375"/>
          </a:xfrm>
          <a:prstGeom prst="rect">
            <a:avLst/>
          </a:prstGeom>
          <a:noFill/>
        </p:spPr>
        <p:txBody>
          <a:bodyPr wrap="square" rtlCol="0">
            <a:spAutoFit/>
          </a:bodyPr>
          <a:p>
            <a:pPr algn="l" fontAlgn="auto">
              <a:lnSpc>
                <a:spcPct val="100000"/>
              </a:lnSpc>
            </a:pPr>
            <a:r>
              <a:rPr sz="2400" b="1" dirty="0">
                <a:latin typeface="微软雅黑" panose="020B0503020204020204" pitchFamily="34" charset="-122"/>
                <a:ea typeface="微软雅黑" panose="020B0503020204020204" pitchFamily="34" charset="-122"/>
                <a:sym typeface="+mn-ea"/>
              </a:rPr>
              <a:t>5.过滤器</a:t>
            </a:r>
            <a:endParaRPr sz="2400" b="1" dirty="0">
              <a:solidFill>
                <a:schemeClr val="tx1"/>
              </a:solidFill>
              <a:latin typeface="微软雅黑" panose="020B0503020204020204" pitchFamily="34" charset="-122"/>
              <a:ea typeface="微软雅黑" panose="020B0503020204020204" pitchFamily="34" charset="-122"/>
            </a:endParaRPr>
          </a:p>
        </p:txBody>
      </p:sp>
      <p:sp>
        <p:nvSpPr>
          <p:cNvPr id="4" name="正文"/>
          <p:cNvSpPr txBox="1"/>
          <p:nvPr/>
        </p:nvSpPr>
        <p:spPr>
          <a:xfrm>
            <a:off x="543560" y="1289685"/>
            <a:ext cx="5009515" cy="5405755"/>
          </a:xfrm>
          <a:prstGeom prst="rect">
            <a:avLst/>
          </a:prstGeom>
          <a:noFill/>
        </p:spPr>
        <p:txBody>
          <a:bodyPr wrap="square" rtlCol="0">
            <a:spAutoFit/>
          </a:bodyPr>
          <a:p>
            <a:pPr indent="0" fontAlgn="auto">
              <a:lnSpc>
                <a:spcPct val="120000"/>
              </a:lnSpc>
            </a:pPr>
            <a:r>
              <a:rPr lang="en-US" altLang="zh-CN" sz="1600" dirty="0">
                <a:latin typeface="宋体" panose="02010600030101010101" pitchFamily="2" charset="-122"/>
                <a:sym typeface="+mn-ea"/>
              </a:rPr>
              <a:t>    </a:t>
            </a:r>
            <a:r>
              <a:rPr lang="zh-CN" dirty="0">
                <a:latin typeface="微软雅黑" panose="020B0503020204020204" pitchFamily="34" charset="-122"/>
                <a:ea typeface="微软雅黑" panose="020B0503020204020204" pitchFamily="34" charset="-122"/>
                <a:sym typeface="+mn-ea"/>
              </a:rPr>
              <a:t>过滤器用来清除压缩空气中的水分、油分和固体颗粒杂质，按过滤效率由低到高可分为一次过滤器、二次过滤器和高效过滤器三种。</a:t>
            </a:r>
            <a:endParaRPr lang="zh-CN" b="0" dirty="0">
              <a:latin typeface="微软雅黑" panose="020B0503020204020204" pitchFamily="34" charset="-122"/>
              <a:ea typeface="微软雅黑" panose="020B0503020204020204" pitchFamily="34" charset="-122"/>
            </a:endParaRPr>
          </a:p>
          <a:p>
            <a:pPr indent="0" fontAlgn="auto">
              <a:lnSpc>
                <a:spcPct val="120000"/>
              </a:lnSpc>
            </a:pPr>
            <a:r>
              <a:rPr lang="zh-CN" dirty="0">
                <a:latin typeface="微软雅黑" panose="020B0503020204020204" pitchFamily="34" charset="-122"/>
                <a:ea typeface="微软雅黑" panose="020B0503020204020204" pitchFamily="34" charset="-122"/>
                <a:sym typeface="+mn-ea"/>
              </a:rPr>
              <a:t>    一次过滤器也称简易空气过滤器，由壳体和滤芯组成，滤芯材料多为纸质或金属。空气在进入空气压缩机之前必须先经过一次过滤器的过滤。</a:t>
            </a:r>
            <a:endParaRPr lang="zh-CN" b="0" dirty="0">
              <a:latin typeface="微软雅黑" panose="020B0503020204020204" pitchFamily="34" charset="-122"/>
              <a:ea typeface="微软雅黑" panose="020B0503020204020204" pitchFamily="34" charset="-122"/>
            </a:endParaRPr>
          </a:p>
          <a:p>
            <a:pPr indent="0" fontAlgn="auto">
              <a:lnSpc>
                <a:spcPct val="120000"/>
              </a:lnSpc>
            </a:pPr>
            <a:r>
              <a:rPr lang="zh-CN" dirty="0">
                <a:latin typeface="微软雅黑" panose="020B0503020204020204" pitchFamily="34" charset="-122"/>
                <a:ea typeface="微软雅黑" panose="020B0503020204020204" pitchFamily="34" charset="-122"/>
                <a:sym typeface="+mn-ea"/>
              </a:rPr>
              <a:t>    二次过滤器也称空气过滤器或分水滤气器，图示为其结构简图。压缩空气由输入口引入带动高速旋转的旋风叶子１，其上开有许多成一定角度的缺口，迫使空气沿切线方向强烈旋转，从而使空气中的水分、油分等杂质因离心力而被分离出来，沉降于存水杯３的底部，然后空气通过中间的滤芯２，得到再次过滤，最后经输出口输出。挡水板４的作用是防止水杯底部的污水被卷起，污水可通过定期打开手动排水阀５排出。某些不便手动操作的场合，可采用自动排水装置。 </a:t>
            </a:r>
            <a:endParaRPr lang="zh-CN" dirty="0">
              <a:solidFill>
                <a:schemeClr val="tx1"/>
              </a:solidFill>
              <a:latin typeface="微软雅黑" panose="020B0503020204020204" pitchFamily="34" charset="-122"/>
              <a:ea typeface="微软雅黑" panose="020B0503020204020204" pitchFamily="34" charset="-122"/>
            </a:endParaRPr>
          </a:p>
        </p:txBody>
      </p:sp>
      <p:sp>
        <p:nvSpPr>
          <p:cNvPr id="560136" name="Rectangle 9"/>
          <p:cNvSpPr/>
          <p:nvPr/>
        </p:nvSpPr>
        <p:spPr>
          <a:xfrm>
            <a:off x="5715000" y="5236210"/>
            <a:ext cx="3191510" cy="1722120"/>
          </a:xfrm>
          <a:prstGeom prst="rect">
            <a:avLst/>
          </a:prstGeom>
          <a:noFill/>
          <a:ln w="9525">
            <a:noFill/>
          </a:ln>
        </p:spPr>
        <p:txBody>
          <a:bodyPr wrap="square" anchor="ctr">
            <a:spAutoFit/>
          </a:bodyPr>
          <a:p>
            <a:pPr algn="ctr"/>
            <a:r>
              <a:rPr lang="en-US" altLang="zh-CN" b="0" dirty="0">
                <a:latin typeface="宋体" panose="02010600030101010101" pitchFamily="2" charset="-122"/>
                <a:cs typeface="Times New Roman" panose="02020603050405020304" pitchFamily="18" charset="0"/>
              </a:rPr>
              <a:t>      a</a:t>
            </a:r>
            <a:r>
              <a:rPr lang="zh-CN" altLang="en-US" b="0" dirty="0">
                <a:latin typeface="宋体" panose="02010600030101010101" pitchFamily="2" charset="-122"/>
                <a:cs typeface="Times New Roman" panose="02020603050405020304" pitchFamily="18" charset="0"/>
              </a:rPr>
              <a:t>）   　　       </a:t>
            </a:r>
            <a:r>
              <a:rPr lang="en-US" altLang="zh-CN" b="0" dirty="0">
                <a:latin typeface="宋体" panose="02010600030101010101" pitchFamily="2" charset="-122"/>
                <a:cs typeface="Times New Roman" panose="02020603050405020304" pitchFamily="18" charset="0"/>
              </a:rPr>
              <a:t>b</a:t>
            </a:r>
            <a:r>
              <a:rPr lang="zh-CN" altLang="en-US" b="0" dirty="0">
                <a:latin typeface="宋体" panose="02010600030101010101" pitchFamily="2" charset="-122"/>
                <a:cs typeface="Times New Roman" panose="02020603050405020304" pitchFamily="18" charset="0"/>
              </a:rPr>
              <a:t>）</a:t>
            </a:r>
            <a:endParaRPr lang="zh-CN" altLang="en-US" b="0" dirty="0">
              <a:latin typeface="Arial" panose="020B0604020202020204" pitchFamily="34" charset="0"/>
              <a:cs typeface="Times New Roman" panose="02020603050405020304" pitchFamily="18" charset="0"/>
            </a:endParaRPr>
          </a:p>
          <a:p>
            <a:pPr algn="ctr" eaLnBrk="0" hangingPunct="0"/>
            <a:r>
              <a:rPr lang="zh-CN" altLang="en-US" sz="1400" dirty="0">
                <a:latin typeface="宋体" panose="02010600030101010101" pitchFamily="2" charset="-122"/>
                <a:cs typeface="Times New Roman" panose="02020603050405020304" pitchFamily="18" charset="0"/>
                <a:sym typeface="+mn-ea"/>
              </a:rPr>
              <a:t>图</a:t>
            </a:r>
            <a:r>
              <a:rPr lang="en-US" altLang="zh-CN" sz="1400" dirty="0">
                <a:latin typeface="宋体" panose="02010600030101010101" pitchFamily="2" charset="-122"/>
                <a:cs typeface="Times New Roman" panose="02020603050405020304" pitchFamily="18" charset="0"/>
                <a:sym typeface="+mn-ea"/>
              </a:rPr>
              <a:t>   </a:t>
            </a:r>
            <a:r>
              <a:rPr lang="zh-CN" altLang="en-US" sz="1400" dirty="0">
                <a:latin typeface="宋体" panose="02010600030101010101" pitchFamily="2" charset="-122"/>
                <a:cs typeface="Times New Roman" panose="02020603050405020304" pitchFamily="18" charset="0"/>
                <a:sym typeface="+mn-ea"/>
              </a:rPr>
              <a:t>手动式空气过滤器</a:t>
            </a:r>
            <a:endParaRPr lang="zh-CN" altLang="en-US" sz="1400" dirty="0">
              <a:latin typeface="Arial" panose="020B0604020202020204" pitchFamily="34" charset="0"/>
              <a:cs typeface="Times New Roman" panose="02020603050405020304" pitchFamily="18" charset="0"/>
            </a:endParaRPr>
          </a:p>
          <a:p>
            <a:pPr algn="ctr" eaLnBrk="0" hangingPunct="0"/>
            <a:r>
              <a:rPr lang="en-US" altLang="zh-CN" sz="1400" dirty="0">
                <a:latin typeface="宋体" panose="02010600030101010101" pitchFamily="2" charset="-122"/>
                <a:cs typeface="Times New Roman" panose="02020603050405020304" pitchFamily="18" charset="0"/>
                <a:sym typeface="+mn-ea"/>
              </a:rPr>
              <a:t>a</a:t>
            </a:r>
            <a:r>
              <a:rPr lang="zh-CN" altLang="en-US" sz="1400" dirty="0">
                <a:latin typeface="宋体" panose="02010600030101010101" pitchFamily="2" charset="-122"/>
                <a:cs typeface="Times New Roman" panose="02020603050405020304" pitchFamily="18" charset="0"/>
                <a:sym typeface="+mn-ea"/>
              </a:rPr>
              <a:t>）空气过滤器结构原理图  </a:t>
            </a:r>
            <a:r>
              <a:rPr lang="en-US" altLang="zh-CN" sz="1400" dirty="0">
                <a:latin typeface="宋体" panose="02010600030101010101" pitchFamily="2" charset="-122"/>
                <a:cs typeface="Times New Roman" panose="02020603050405020304" pitchFamily="18" charset="0"/>
                <a:sym typeface="+mn-ea"/>
              </a:rPr>
              <a:t>b</a:t>
            </a:r>
            <a:r>
              <a:rPr lang="zh-CN" altLang="en-US" sz="1400" dirty="0">
                <a:latin typeface="宋体" panose="02010600030101010101" pitchFamily="2" charset="-122"/>
                <a:cs typeface="Times New Roman" panose="02020603050405020304" pitchFamily="18" charset="0"/>
                <a:sym typeface="+mn-ea"/>
              </a:rPr>
              <a:t>）图形符号 </a:t>
            </a:r>
            <a:r>
              <a:rPr lang="en-US" altLang="zh-CN" sz="1400" dirty="0">
                <a:latin typeface="宋体" panose="02010600030101010101" pitchFamily="2" charset="-122"/>
                <a:cs typeface="Times New Roman" panose="02020603050405020304" pitchFamily="18" charset="0"/>
                <a:sym typeface="+mn-ea"/>
              </a:rPr>
              <a:t>1</a:t>
            </a:r>
            <a:r>
              <a:rPr lang="en-US" altLang="zh-CN" sz="1400" dirty="0">
                <a:latin typeface="Arial" panose="020B0604020202020204" pitchFamily="34" charset="0"/>
                <a:ea typeface="Times New Roman" panose="02020603050405020304" pitchFamily="18" charset="0"/>
                <a:sym typeface="+mn-ea"/>
              </a:rPr>
              <a:t>—</a:t>
            </a:r>
            <a:r>
              <a:rPr lang="zh-CN" altLang="en-US" sz="1400" dirty="0">
                <a:latin typeface="宋体" panose="02010600030101010101" pitchFamily="2" charset="-122"/>
                <a:cs typeface="Times New Roman" panose="02020603050405020304" pitchFamily="18" charset="0"/>
                <a:sym typeface="+mn-ea"/>
              </a:rPr>
              <a:t>旋风叶子  </a:t>
            </a:r>
            <a:r>
              <a:rPr lang="en-US" altLang="zh-CN" sz="1400" dirty="0">
                <a:latin typeface="宋体" panose="02010600030101010101" pitchFamily="2" charset="-122"/>
                <a:cs typeface="Times New Roman" panose="02020603050405020304" pitchFamily="18" charset="0"/>
                <a:sym typeface="+mn-ea"/>
              </a:rPr>
              <a:t>2</a:t>
            </a:r>
            <a:r>
              <a:rPr lang="en-US" altLang="zh-CN" sz="1400" dirty="0">
                <a:latin typeface="Arial" panose="020B0604020202020204" pitchFamily="34" charset="0"/>
                <a:ea typeface="Times New Roman" panose="02020603050405020304" pitchFamily="18" charset="0"/>
                <a:sym typeface="+mn-ea"/>
              </a:rPr>
              <a:t>—</a:t>
            </a:r>
            <a:r>
              <a:rPr lang="zh-CN" altLang="en-US" sz="1400" dirty="0">
                <a:latin typeface="宋体" panose="02010600030101010101" pitchFamily="2" charset="-122"/>
                <a:cs typeface="Times New Roman" panose="02020603050405020304" pitchFamily="18" charset="0"/>
                <a:sym typeface="+mn-ea"/>
              </a:rPr>
              <a:t>滤芯  </a:t>
            </a:r>
            <a:r>
              <a:rPr lang="en-US" altLang="zh-CN" sz="1400" dirty="0">
                <a:latin typeface="宋体" panose="02010600030101010101" pitchFamily="2" charset="-122"/>
                <a:cs typeface="Times New Roman" panose="02020603050405020304" pitchFamily="18" charset="0"/>
                <a:sym typeface="+mn-ea"/>
              </a:rPr>
              <a:t>3</a:t>
            </a:r>
            <a:r>
              <a:rPr lang="en-US" altLang="zh-CN" sz="1400" dirty="0">
                <a:latin typeface="Arial" panose="020B0604020202020204" pitchFamily="34" charset="0"/>
                <a:ea typeface="Times New Roman" panose="02020603050405020304" pitchFamily="18" charset="0"/>
                <a:sym typeface="+mn-ea"/>
              </a:rPr>
              <a:t>—</a:t>
            </a:r>
            <a:r>
              <a:rPr lang="zh-CN" altLang="en-US" sz="1400" dirty="0">
                <a:latin typeface="宋体" panose="02010600030101010101" pitchFamily="2" charset="-122"/>
                <a:cs typeface="Times New Roman" panose="02020603050405020304" pitchFamily="18" charset="0"/>
                <a:sym typeface="+mn-ea"/>
              </a:rPr>
              <a:t>存水杯  </a:t>
            </a:r>
            <a:r>
              <a:rPr lang="en-US" altLang="zh-CN" sz="1400" dirty="0">
                <a:latin typeface="宋体" panose="02010600030101010101" pitchFamily="2" charset="-122"/>
                <a:cs typeface="Times New Roman" panose="02020603050405020304" pitchFamily="18" charset="0"/>
                <a:sym typeface="+mn-ea"/>
              </a:rPr>
              <a:t>4</a:t>
            </a:r>
            <a:r>
              <a:rPr lang="en-US" altLang="zh-CN" sz="1400" dirty="0">
                <a:latin typeface="Arial" panose="020B0604020202020204" pitchFamily="34" charset="0"/>
                <a:ea typeface="Times New Roman" panose="02020603050405020304" pitchFamily="18" charset="0"/>
                <a:sym typeface="+mn-ea"/>
              </a:rPr>
              <a:t>—</a:t>
            </a:r>
            <a:r>
              <a:rPr lang="zh-CN" altLang="en-US" sz="1400" dirty="0">
                <a:latin typeface="宋体" panose="02010600030101010101" pitchFamily="2" charset="-122"/>
                <a:cs typeface="Times New Roman" panose="02020603050405020304" pitchFamily="18" charset="0"/>
                <a:sym typeface="+mn-ea"/>
              </a:rPr>
              <a:t>挡水板  </a:t>
            </a:r>
            <a:r>
              <a:rPr lang="en-US" altLang="zh-CN" sz="1400" dirty="0">
                <a:latin typeface="宋体" panose="02010600030101010101" pitchFamily="2" charset="-122"/>
                <a:cs typeface="Times New Roman" panose="02020603050405020304" pitchFamily="18" charset="0"/>
                <a:sym typeface="+mn-ea"/>
              </a:rPr>
              <a:t>5</a:t>
            </a:r>
            <a:r>
              <a:rPr lang="en-US" altLang="zh-CN" sz="1400" dirty="0">
                <a:latin typeface="Arial" panose="020B0604020202020204" pitchFamily="34" charset="0"/>
                <a:ea typeface="Times New Roman" panose="02020603050405020304" pitchFamily="18" charset="0"/>
                <a:sym typeface="+mn-ea"/>
              </a:rPr>
              <a:t>—</a:t>
            </a:r>
            <a:r>
              <a:rPr lang="zh-CN" altLang="en-US" sz="1400" dirty="0">
                <a:latin typeface="宋体" panose="02010600030101010101" pitchFamily="2" charset="-122"/>
                <a:cs typeface="Times New Roman" panose="02020603050405020304" pitchFamily="18" charset="0"/>
                <a:sym typeface="+mn-ea"/>
              </a:rPr>
              <a:t>手动排水阀</a:t>
            </a:r>
            <a:endParaRPr lang="zh-CN" altLang="en-US" sz="1400" b="0" dirty="0">
              <a:latin typeface="Arial" panose="020B0604020202020204" pitchFamily="34" charset="0"/>
              <a:ea typeface="Times New Roman" panose="02020603050405020304" pitchFamily="18" charset="0"/>
            </a:endParaRPr>
          </a:p>
          <a:p>
            <a:pPr algn="ctr" eaLnBrk="0" hangingPunct="0"/>
            <a:endParaRPr lang="zh-CN" altLang="en-US" sz="1400" b="0" dirty="0">
              <a:latin typeface="Arial" panose="020B0604020202020204" pitchFamily="34" charset="0"/>
              <a:ea typeface="Times New Roman" panose="02020603050405020304" pitchFamily="18" charset="0"/>
            </a:endParaRPr>
          </a:p>
          <a:p>
            <a:pPr algn="ctr" eaLnBrk="0" hangingPunct="0"/>
            <a:endParaRPr lang="en-US" altLang="zh-CN" b="0" dirty="0">
              <a:latin typeface="Arial" panose="020B0604020202020204" pitchFamily="34" charset="0"/>
              <a:ea typeface="Times New Roman" panose="02020603050405020304" pitchFamily="18" charset="0"/>
            </a:endParaRPr>
          </a:p>
        </p:txBody>
      </p:sp>
      <p:graphicFrame>
        <p:nvGraphicFramePr>
          <p:cNvPr id="194562" name="Object 7"/>
          <p:cNvGraphicFramePr/>
          <p:nvPr/>
        </p:nvGraphicFramePr>
        <p:xfrm>
          <a:off x="5552440" y="1536065"/>
          <a:ext cx="3161030" cy="3552190"/>
        </p:xfrm>
        <a:graphic>
          <a:graphicData uri="http://schemas.openxmlformats.org/presentationml/2006/ole">
            <mc:AlternateContent xmlns:mc="http://schemas.openxmlformats.org/markup-compatibility/2006">
              <mc:Choice xmlns:v="urn:schemas-microsoft-com:vml" Requires="v">
                <p:oleObj spid="_x0000_s3359" name="" r:id="rId1" imgW="2800350" imgH="2628900" progId="Paint.Picture">
                  <p:embed/>
                </p:oleObj>
              </mc:Choice>
              <mc:Fallback>
                <p:oleObj name="" r:id="rId1" imgW="2800350" imgH="2628900" progId="Paint.Picture">
                  <p:embed/>
                  <p:pic>
                    <p:nvPicPr>
                      <p:cNvPr id="0" name="图片 3358"/>
                      <p:cNvPicPr/>
                      <p:nvPr/>
                    </p:nvPicPr>
                    <p:blipFill>
                      <a:blip r:embed="rId2"/>
                      <a:stretch>
                        <a:fillRect/>
                      </a:stretch>
                    </p:blipFill>
                    <p:spPr>
                      <a:xfrm>
                        <a:off x="5552440" y="1536065"/>
                        <a:ext cx="3161030" cy="3552190"/>
                      </a:xfrm>
                      <a:prstGeom prst="rect">
                        <a:avLst/>
                      </a:prstGeom>
                      <a:noFill/>
                      <a:ln w="38100">
                        <a:noFill/>
                        <a:miter/>
                      </a:ln>
                    </p:spPr>
                  </p:pic>
                </p:oleObj>
              </mc:Fallback>
            </mc:AlternateContent>
          </a:graphicData>
        </a:graphic>
      </p:graphicFrame>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文"/>
          <p:cNvSpPr txBox="1"/>
          <p:nvPr/>
        </p:nvSpPr>
        <p:spPr>
          <a:xfrm>
            <a:off x="981075" y="829310"/>
            <a:ext cx="6699250" cy="460375"/>
          </a:xfrm>
          <a:prstGeom prst="rect">
            <a:avLst/>
          </a:prstGeom>
          <a:noFill/>
        </p:spPr>
        <p:txBody>
          <a:bodyPr wrap="square" rtlCol="0">
            <a:spAutoFit/>
          </a:bodyPr>
          <a:p>
            <a:pPr algn="l" fontAlgn="auto">
              <a:lnSpc>
                <a:spcPct val="100000"/>
              </a:lnSpc>
            </a:pPr>
            <a:r>
              <a:rPr sz="2400" b="1" dirty="0">
                <a:latin typeface="微软雅黑" panose="020B0503020204020204" pitchFamily="34" charset="-122"/>
                <a:ea typeface="微软雅黑" panose="020B0503020204020204" pitchFamily="34" charset="-122"/>
                <a:sym typeface="+mn-ea"/>
              </a:rPr>
              <a:t>6.油雾器</a:t>
            </a:r>
            <a:endParaRPr sz="2400" b="1" dirty="0">
              <a:solidFill>
                <a:schemeClr val="tx1"/>
              </a:solidFill>
              <a:latin typeface="微软雅黑" panose="020B0503020204020204" pitchFamily="34" charset="-122"/>
              <a:ea typeface="微软雅黑" panose="020B0503020204020204" pitchFamily="34" charset="-122"/>
            </a:endParaRPr>
          </a:p>
        </p:txBody>
      </p:sp>
      <p:sp>
        <p:nvSpPr>
          <p:cNvPr id="4" name="正文"/>
          <p:cNvSpPr txBox="1"/>
          <p:nvPr/>
        </p:nvSpPr>
        <p:spPr>
          <a:xfrm>
            <a:off x="543560" y="1289685"/>
            <a:ext cx="3265805" cy="4371975"/>
          </a:xfrm>
          <a:prstGeom prst="rect">
            <a:avLst/>
          </a:prstGeom>
          <a:noFill/>
        </p:spPr>
        <p:txBody>
          <a:bodyPr wrap="square" rtlCol="0">
            <a:spAutoFit/>
          </a:bodyPr>
          <a:p>
            <a:pPr indent="0" fontAlgn="auto">
              <a:lnSpc>
                <a:spcPct val="120000"/>
              </a:lnSpc>
            </a:pPr>
            <a:r>
              <a:rPr lang="en-US" altLang="zh-CN" sz="1600" dirty="0">
                <a:latin typeface="宋体" panose="02010600030101010101" pitchFamily="2" charset="-122"/>
                <a:sym typeface="+mn-ea"/>
              </a:rPr>
              <a:t>   </a:t>
            </a:r>
            <a:r>
              <a:rPr lang="zh-CN" dirty="0">
                <a:latin typeface="微软雅黑" panose="020B0503020204020204" pitchFamily="34" charset="-122"/>
                <a:ea typeface="微软雅黑" panose="020B0503020204020204" pitchFamily="34" charset="-122"/>
                <a:sym typeface="+mn-ea"/>
              </a:rPr>
              <a:t> </a:t>
            </a:r>
            <a:r>
              <a:rPr lang="zh-CN" sz="1800" dirty="0">
                <a:latin typeface="微软雅黑" panose="020B0503020204020204" pitchFamily="34" charset="-122"/>
                <a:ea typeface="微软雅黑" panose="020B0503020204020204" pitchFamily="34" charset="-122"/>
                <a:sym typeface="+mn-ea"/>
              </a:rPr>
              <a:t>气动系统中的气动控制阀、气动马达和气缸等大都需要润滑。油雾器是一种特殊的润滑装置，它可将润滑油雾化后混合于压缩空气中，并随其进入需要润滑的部位。这种润滑方法具有润滑均匀、稳定，耗油量少和不需要大的贮油设备等优点。过滤器、油雾器和减压阀常组合使用，统称气动三大件。</a:t>
            </a:r>
            <a:endParaRPr lang="zh-CN" sz="1800" dirty="0">
              <a:latin typeface="微软雅黑" panose="020B0503020204020204" pitchFamily="34" charset="-122"/>
              <a:ea typeface="微软雅黑" panose="020B0503020204020204" pitchFamily="34" charset="-122"/>
              <a:sym typeface="+mn-ea"/>
            </a:endParaRPr>
          </a:p>
          <a:p>
            <a:pPr algn="l" fontAlgn="auto">
              <a:lnSpc>
                <a:spcPct val="120000"/>
              </a:lnSpc>
            </a:pPr>
            <a:r>
              <a:rPr lang="zh-CN" sz="1800" dirty="0">
                <a:latin typeface="微软雅黑" panose="020B0503020204020204" pitchFamily="34" charset="-122"/>
                <a:ea typeface="微软雅黑" panose="020B0503020204020204" pitchFamily="34" charset="-122"/>
                <a:sym typeface="+mn-ea"/>
              </a:rPr>
              <a:t>    </a:t>
            </a:r>
            <a:endParaRPr lang="zh-CN" sz="1800" b="0" dirty="0">
              <a:latin typeface="微软雅黑" panose="020B0503020204020204" pitchFamily="34" charset="-122"/>
              <a:ea typeface="微软雅黑" panose="020B0503020204020204" pitchFamily="34" charset="-122"/>
            </a:endParaRPr>
          </a:p>
          <a:p>
            <a:pPr algn="l" fontAlgn="auto">
              <a:lnSpc>
                <a:spcPct val="120000"/>
              </a:lnSpc>
            </a:pPr>
            <a:endParaRPr lang="en-US" altLang="zh-CN" sz="1600" dirty="0">
              <a:solidFill>
                <a:schemeClr val="tx1"/>
              </a:solidFill>
              <a:latin typeface="宋体" panose="02010600030101010101" pitchFamily="2" charset="-122"/>
            </a:endParaRPr>
          </a:p>
        </p:txBody>
      </p:sp>
      <p:pic>
        <p:nvPicPr>
          <p:cNvPr id="5" name="图片 4" descr="122f669a172d474aa2fe2d70b2c9ca83"/>
          <p:cNvPicPr>
            <a:picLocks noChangeAspect="1"/>
          </p:cNvPicPr>
          <p:nvPr/>
        </p:nvPicPr>
        <p:blipFill>
          <a:blip r:embed="rId1"/>
          <a:stretch>
            <a:fillRect/>
          </a:stretch>
        </p:blipFill>
        <p:spPr>
          <a:xfrm>
            <a:off x="3683635" y="750570"/>
            <a:ext cx="5365750" cy="4714240"/>
          </a:xfrm>
          <a:prstGeom prst="rect">
            <a:avLst/>
          </a:prstGeom>
        </p:spPr>
      </p:pic>
      <p:sp>
        <p:nvSpPr>
          <p:cNvPr id="6" name="矩形 5"/>
          <p:cNvSpPr/>
          <p:nvPr/>
        </p:nvSpPr>
        <p:spPr>
          <a:xfrm>
            <a:off x="3707765" y="836295"/>
            <a:ext cx="1440180" cy="215900"/>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par>
    </p:tnLst>
  </p:timing>
</p:sld>
</file>

<file path=ppt/theme/theme1.xml><?xml version="1.0" encoding="utf-8"?>
<a:theme xmlns:a="http://schemas.openxmlformats.org/drawingml/2006/main" name="第一PPT，www.1ppt.com​">
  <a:themeElements>
    <a:clrScheme name="自定义 107">
      <a:dk1>
        <a:sysClr val="windowText" lastClr="000000"/>
      </a:dk1>
      <a:lt1>
        <a:sysClr val="window" lastClr="FFFFFF"/>
      </a:lt1>
      <a:dk2>
        <a:srgbClr val="1F497D"/>
      </a:dk2>
      <a:lt2>
        <a:srgbClr val="EEECE1"/>
      </a:lt2>
      <a:accent1>
        <a:srgbClr val="0070C0"/>
      </a:accent1>
      <a:accent2>
        <a:srgbClr val="FFC000"/>
      </a:accent2>
      <a:accent3>
        <a:srgbClr val="BFBFBF"/>
      </a:accent3>
      <a:accent4>
        <a:srgbClr val="BFBFBF"/>
      </a:accent4>
      <a:accent5>
        <a:srgbClr val="BFBFBF"/>
      </a:accent5>
      <a:accent6>
        <a:srgbClr val="BFBFB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1907</Words>
  <Application>WPS 演示</Application>
  <PresentationFormat>全屏显示(16:9)</PresentationFormat>
  <Paragraphs>62</Paragraphs>
  <Slides>12</Slides>
  <Notes>36</Notes>
  <HiddenSlides>0</HiddenSlides>
  <MMClips>0</MMClips>
  <ScaleCrop>false</ScaleCrop>
  <HeadingPairs>
    <vt:vector size="8" baseType="variant">
      <vt:variant>
        <vt:lpstr>已用的字体</vt:lpstr>
      </vt:variant>
      <vt:variant>
        <vt:i4>7</vt:i4>
      </vt:variant>
      <vt:variant>
        <vt:lpstr>主题</vt:lpstr>
      </vt:variant>
      <vt:variant>
        <vt:i4>1</vt:i4>
      </vt:variant>
      <vt:variant>
        <vt:lpstr>嵌入 OLE 服务器</vt:lpstr>
      </vt:variant>
      <vt:variant>
        <vt:i4>2</vt:i4>
      </vt:variant>
      <vt:variant>
        <vt:lpstr>幻灯片标题</vt:lpstr>
      </vt:variant>
      <vt:variant>
        <vt:i4>12</vt:i4>
      </vt:variant>
    </vt:vector>
  </HeadingPairs>
  <TitlesOfParts>
    <vt:vector size="22" baseType="lpstr">
      <vt:lpstr>Arial</vt:lpstr>
      <vt:lpstr>宋体</vt:lpstr>
      <vt:lpstr>Wingdings</vt:lpstr>
      <vt:lpstr>微软雅黑</vt:lpstr>
      <vt:lpstr>Times New Roman</vt:lpstr>
      <vt:lpstr>Arial Unicode MS</vt:lpstr>
      <vt:lpstr>Calibri</vt:lpstr>
      <vt:lpstr>第一PPT，www.1ppt.com​</vt:lpstr>
      <vt:lpstr>Paint.Picture</vt:lpstr>
      <vt:lpstr>Paint.Picture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Sky123.Org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www.1ppt.com</dc:title>
  <dc:creator>www.1ppt.com</dc:creator>
  <cp:keywords>www.1ppt.com</cp:keywords>
  <cp:lastModifiedBy>可爱的小笨猪</cp:lastModifiedBy>
  <cp:revision>141</cp:revision>
  <dcterms:created xsi:type="dcterms:W3CDTF">2014-08-23T07:50:00Z</dcterms:created>
  <dcterms:modified xsi:type="dcterms:W3CDTF">2017-11-22T05:22:58Z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2052-10.1.0.6930</vt:lpwstr>
  </property>
</Properties>
</file>