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66" r:id="rId5"/>
    <p:sldId id="383" r:id="rId6"/>
    <p:sldId id="384" r:id="rId7"/>
    <p:sldId id="385" r:id="rId8"/>
    <p:sldId id="360" r:id="rId9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97" d="100"/>
          <a:sy n="97" d="100"/>
        </p:scale>
        <p:origin x="-108" y="-1110"/>
      </p:cViewPr>
      <p:guideLst>
        <p:guide orient="horz" pos="2164"/>
        <p:guide pos="2880"/>
        <p:guide pos="192"/>
        <p:guide pos="1512"/>
        <p:guide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oleObject" Target="../embeddings/oleObject1.bin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41470" y="3115945"/>
            <a:ext cx="4712970" cy="17157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>
              <a:lnSpc>
                <a:spcPct val="120000"/>
              </a:lnSpc>
            </a:pPr>
            <a:r>
              <a:rPr lang="zh-CN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直动式减压阀结构和工作原理</a:t>
            </a:r>
            <a:endParaRPr lang="zh-CN" altLang="zh-CN" sz="44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51556" name="Picture 6" descr="yy_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8675" y="2736850"/>
            <a:ext cx="2672715" cy="24745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直动式减压阀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8131" name="Rectangle 3"/>
          <p:cNvSpPr/>
          <p:nvPr/>
        </p:nvSpPr>
        <p:spPr>
          <a:xfrm>
            <a:off x="609600" y="1013778"/>
            <a:ext cx="29718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x-none" sz="2000" b="1" dirty="0">
                <a:solidFill>
                  <a:schemeClr val="tx1"/>
                </a:solidFill>
                <a:latin typeface="+mn-ea"/>
              </a:rPr>
              <a:t>1</a:t>
            </a:r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、作用 </a:t>
            </a:r>
            <a:endParaRPr lang="zh-CN" altLang="en-US" sz="2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8132" name="Rectangle 5"/>
          <p:cNvSpPr/>
          <p:nvPr/>
        </p:nvSpPr>
        <p:spPr>
          <a:xfrm>
            <a:off x="838200" y="1485900"/>
            <a:ext cx="79248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（</a:t>
            </a:r>
            <a:r>
              <a:rPr lang="en-US" altLang="x-none" sz="2000" b="1" dirty="0">
                <a:solidFill>
                  <a:schemeClr val="tx1"/>
                </a:solidFill>
                <a:latin typeface="+mn-ea"/>
              </a:rPr>
              <a:t>1</a:t>
            </a:r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）减压：降低液压系统某支路（控制油路、夹紧回路、润滑回路等）的压力。 </a:t>
            </a:r>
            <a:endParaRPr lang="zh-CN" altLang="en-US" sz="2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8133" name="Rectangle 6"/>
          <p:cNvSpPr/>
          <p:nvPr/>
        </p:nvSpPr>
        <p:spPr>
          <a:xfrm>
            <a:off x="838200" y="2388870"/>
            <a:ext cx="75438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（</a:t>
            </a:r>
            <a:r>
              <a:rPr lang="en-US" altLang="x-none" sz="2000" b="1" dirty="0">
                <a:solidFill>
                  <a:schemeClr val="tx1"/>
                </a:solidFill>
                <a:latin typeface="+mn-ea"/>
              </a:rPr>
              <a:t>2</a:t>
            </a:r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）稳压：稳定液压系统某支路的压力。 </a:t>
            </a:r>
            <a:endParaRPr lang="zh-CN" altLang="en-US" sz="2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8134" name="Rectangle 7"/>
          <p:cNvSpPr/>
          <p:nvPr/>
        </p:nvSpPr>
        <p:spPr>
          <a:xfrm>
            <a:off x="609600" y="2998470"/>
            <a:ext cx="61722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x-none" sz="2000" b="1" dirty="0">
                <a:solidFill>
                  <a:schemeClr val="tx1"/>
                </a:solidFill>
                <a:latin typeface="+mn-ea"/>
              </a:rPr>
              <a:t>2</a:t>
            </a:r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、类型</a:t>
            </a:r>
            <a:r>
              <a:rPr lang="zh-CN" altLang="en-US" sz="2000" dirty="0">
                <a:solidFill>
                  <a:schemeClr val="tx1"/>
                </a:solidFill>
                <a:latin typeface="+mn-ea"/>
              </a:rPr>
              <a:t> </a:t>
            </a:r>
            <a:endParaRPr lang="zh-CN" altLang="en-US" sz="2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8135" name="Rectangle 8"/>
          <p:cNvSpPr/>
          <p:nvPr/>
        </p:nvSpPr>
        <p:spPr>
          <a:xfrm>
            <a:off x="685800" y="3836670"/>
            <a:ext cx="24384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按功能分 </a:t>
            </a:r>
            <a:endParaRPr lang="zh-CN" altLang="en-US" sz="2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8136" name="AutoShape 9"/>
          <p:cNvSpPr/>
          <p:nvPr/>
        </p:nvSpPr>
        <p:spPr>
          <a:xfrm>
            <a:off x="2133600" y="3531870"/>
            <a:ext cx="76200" cy="1600200"/>
          </a:xfrm>
          <a:prstGeom prst="leftBrace">
            <a:avLst>
              <a:gd name="adj1" fmla="val 175000"/>
              <a:gd name="adj2" fmla="val 50000"/>
            </a:avLst>
          </a:prstGeom>
          <a:noFill/>
          <a:ln w="22225" cap="sq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sz="2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8137" name="Rectangle 11"/>
          <p:cNvSpPr/>
          <p:nvPr/>
        </p:nvSpPr>
        <p:spPr>
          <a:xfrm>
            <a:off x="2286000" y="3379470"/>
            <a:ext cx="27432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定值减压阀：</a:t>
            </a:r>
            <a:endParaRPr lang="zh-CN" altLang="en-US" sz="2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8138" name="Rectangle 12"/>
          <p:cNvSpPr/>
          <p:nvPr/>
        </p:nvSpPr>
        <p:spPr>
          <a:xfrm>
            <a:off x="2286000" y="3989070"/>
            <a:ext cx="26670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定差减压阀：</a:t>
            </a:r>
            <a:endParaRPr lang="zh-CN" altLang="en-US" sz="2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8139" name="Rectangle 13"/>
          <p:cNvSpPr/>
          <p:nvPr/>
        </p:nvSpPr>
        <p:spPr>
          <a:xfrm>
            <a:off x="2286000" y="4674870"/>
            <a:ext cx="26670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定比减压阀：</a:t>
            </a:r>
            <a:endParaRPr lang="zh-CN" altLang="en-US" sz="2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8140" name="Rectangle 14"/>
          <p:cNvSpPr/>
          <p:nvPr/>
        </p:nvSpPr>
        <p:spPr>
          <a:xfrm>
            <a:off x="4191000" y="3379470"/>
            <a:ext cx="44196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保证阀的出口压力为定值。</a:t>
            </a:r>
            <a:endParaRPr lang="zh-CN" altLang="en-US" sz="2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8141" name="Rectangle 15"/>
          <p:cNvSpPr/>
          <p:nvPr/>
        </p:nvSpPr>
        <p:spPr>
          <a:xfrm>
            <a:off x="4114800" y="3989070"/>
            <a:ext cx="50292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保证阀的进、出油口压差为定值。</a:t>
            </a:r>
            <a:endParaRPr lang="zh-CN" altLang="en-US" sz="2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8142" name="Rectangle 16"/>
          <p:cNvSpPr/>
          <p:nvPr/>
        </p:nvSpPr>
        <p:spPr>
          <a:xfrm>
            <a:off x="4211638" y="4674870"/>
            <a:ext cx="5770562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保证阀的进、出油口压力比为定值。</a:t>
            </a:r>
            <a:endParaRPr lang="zh-CN" altLang="en-US" sz="2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8143" name="Rectangle 17"/>
          <p:cNvSpPr/>
          <p:nvPr/>
        </p:nvSpPr>
        <p:spPr>
          <a:xfrm>
            <a:off x="685800" y="5436870"/>
            <a:ext cx="19812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按结构分 </a:t>
            </a:r>
            <a:endParaRPr lang="zh-CN" altLang="en-US" sz="2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8144" name="AutoShape 18"/>
          <p:cNvSpPr/>
          <p:nvPr/>
        </p:nvSpPr>
        <p:spPr>
          <a:xfrm>
            <a:off x="2133600" y="5360670"/>
            <a:ext cx="152400" cy="685800"/>
          </a:xfrm>
          <a:prstGeom prst="leftBrace">
            <a:avLst>
              <a:gd name="adj1" fmla="val 37500"/>
              <a:gd name="adj2" fmla="val 50000"/>
            </a:avLst>
          </a:prstGeom>
          <a:noFill/>
          <a:ln w="25400" cap="sq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sz="2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8145" name="Rectangle 19"/>
          <p:cNvSpPr/>
          <p:nvPr/>
        </p:nvSpPr>
        <p:spPr>
          <a:xfrm>
            <a:off x="2286000" y="5208270"/>
            <a:ext cx="24384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直动式</a:t>
            </a:r>
            <a:endParaRPr lang="zh-CN" altLang="en-US" sz="2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8146" name="Rectangle 20"/>
          <p:cNvSpPr/>
          <p:nvPr/>
        </p:nvSpPr>
        <p:spPr>
          <a:xfrm>
            <a:off x="2286000" y="5741670"/>
            <a:ext cx="32766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先导式（常用）</a:t>
            </a:r>
            <a:endParaRPr lang="zh-CN" altLang="en-US" sz="2000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48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8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48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48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/>
      <p:bldP spid="48132" grpId="0"/>
      <p:bldP spid="48133" grpId="0"/>
      <p:bldP spid="48134" grpId="0"/>
      <p:bldP spid="48135" grpId="0"/>
      <p:bldP spid="48136" grpId="0" bldLvl="0" animBg="1"/>
      <p:bldP spid="48137" grpId="0"/>
      <p:bldP spid="48138" grpId="0"/>
      <p:bldP spid="48139" grpId="0"/>
      <p:bldP spid="48140" grpId="0"/>
      <p:bldP spid="48141" grpId="0"/>
      <p:bldP spid="48142" grpId="0"/>
      <p:bldP spid="48143" grpId="0"/>
      <p:bldP spid="48144" grpId="0" bldLvl="0" animBg="1"/>
      <p:bldP spid="48145" grpId="0"/>
      <p:bldP spid="481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直动式减压阀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34147" name="Rectangle 3"/>
          <p:cNvSpPr>
            <a:spLocks noGrp="1"/>
          </p:cNvSpPr>
          <p:nvPr/>
        </p:nvSpPr>
        <p:spPr>
          <a:xfrm>
            <a:off x="108585" y="1198245"/>
            <a:ext cx="6144895" cy="456692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115000"/>
              </a:lnSpc>
              <a:buNone/>
            </a:pPr>
            <a:r>
              <a:rPr lang="zh-CN" altLang="en-US" sz="2800" b="1" dirty="0">
                <a:solidFill>
                  <a:srgbClr val="009900"/>
                </a:solidFill>
                <a:latin typeface="+mn-ea"/>
              </a:rPr>
              <a:t>特点：</a:t>
            </a:r>
            <a:r>
              <a:rPr lang="zh-CN" altLang="en-US" sz="2800" dirty="0">
                <a:solidFill>
                  <a:srgbClr val="000000"/>
                </a:solidFill>
                <a:latin typeface="+mn-ea"/>
              </a:rPr>
              <a:t>出口压力控制阀芯动作，</a:t>
            </a:r>
            <a:endParaRPr lang="zh-CN" altLang="en-US" sz="2800" dirty="0">
              <a:solidFill>
                <a:srgbClr val="000000"/>
              </a:solidFill>
              <a:latin typeface="+mn-ea"/>
            </a:endParaRPr>
          </a:p>
          <a:p>
            <a:pPr eaLnBrk="1" hangingPunct="1">
              <a:lnSpc>
                <a:spcPct val="115000"/>
              </a:lnSpc>
              <a:buNone/>
            </a:pPr>
            <a:r>
              <a:rPr lang="zh-CN" altLang="en-US" sz="2800" dirty="0">
                <a:solidFill>
                  <a:srgbClr val="000000"/>
                </a:solidFill>
                <a:latin typeface="+mn-ea"/>
              </a:rPr>
              <a:t>      有单独泄油口</a:t>
            </a:r>
            <a:endParaRPr lang="zh-CN" altLang="en-US" sz="2800" dirty="0">
              <a:solidFill>
                <a:srgbClr val="000000"/>
              </a:solidFill>
              <a:latin typeface="+mn-ea"/>
            </a:endParaRPr>
          </a:p>
          <a:p>
            <a:pPr eaLnBrk="1" hangingPunct="1">
              <a:lnSpc>
                <a:spcPct val="115000"/>
              </a:lnSpc>
              <a:buNone/>
            </a:pPr>
            <a:r>
              <a:rPr lang="zh-CN" altLang="en-US" sz="2800" b="1" dirty="0">
                <a:solidFill>
                  <a:schemeClr val="accent2"/>
                </a:solidFill>
                <a:latin typeface="+mn-ea"/>
              </a:rPr>
              <a:t>工作原理：</a:t>
            </a:r>
            <a:r>
              <a:rPr lang="zh-CN" altLang="en-US" sz="2800" dirty="0">
                <a:solidFill>
                  <a:srgbClr val="000000"/>
                </a:solidFill>
                <a:latin typeface="+mn-ea"/>
              </a:rPr>
              <a:t>节流口产生压降</a:t>
            </a:r>
            <a:r>
              <a:rPr lang="en-US" altLang="zh-CN" sz="2800" err="1">
                <a:latin typeface="+mn-ea"/>
              </a:rPr>
              <a:t>Δ</a:t>
            </a:r>
            <a:r>
              <a:rPr lang="en-US" altLang="zh-CN" sz="2800" i="1" err="1">
                <a:latin typeface="+mn-ea"/>
              </a:rPr>
              <a:t>p</a:t>
            </a:r>
            <a:endParaRPr lang="en-US" altLang="zh-CN" sz="2800" i="1">
              <a:latin typeface="+mn-ea"/>
            </a:endParaRPr>
          </a:p>
          <a:p>
            <a:pPr eaLnBrk="1" hangingPunct="1">
              <a:lnSpc>
                <a:spcPct val="115000"/>
              </a:lnSpc>
              <a:buNone/>
            </a:pPr>
            <a:r>
              <a:rPr lang="en-US" altLang="zh-CN" sz="2800" i="1">
                <a:solidFill>
                  <a:srgbClr val="000000"/>
                </a:solidFill>
                <a:latin typeface="+mn-ea"/>
              </a:rPr>
              <a:t>          p</a:t>
            </a:r>
            <a:r>
              <a:rPr lang="en-US" altLang="zh-CN" sz="2800" baseline="-25000">
                <a:solidFill>
                  <a:srgbClr val="000000"/>
                </a:solidFill>
                <a:latin typeface="+mn-ea"/>
              </a:rPr>
              <a:t>2 </a:t>
            </a:r>
            <a:r>
              <a:rPr lang="en-US" altLang="zh-CN" sz="2800">
                <a:solidFill>
                  <a:srgbClr val="000000"/>
                </a:solidFill>
                <a:latin typeface="+mn-ea"/>
              </a:rPr>
              <a:t>=  </a:t>
            </a:r>
            <a:r>
              <a:rPr lang="en-US" altLang="zh-CN" sz="2800" i="1">
                <a:solidFill>
                  <a:srgbClr val="000000"/>
                </a:solidFill>
                <a:latin typeface="+mn-ea"/>
              </a:rPr>
              <a:t>p</a:t>
            </a:r>
            <a:r>
              <a:rPr lang="en-US" altLang="zh-CN" sz="2800" baseline="-25000">
                <a:solidFill>
                  <a:srgbClr val="000000"/>
                </a:solidFill>
                <a:latin typeface="+mn-ea"/>
              </a:rPr>
              <a:t>1</a:t>
            </a:r>
            <a:r>
              <a:rPr lang="en-US" altLang="zh-CN" sz="2800" i="1" baseline="-2500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zh-CN" sz="2800" i="1">
                <a:latin typeface="+mn-ea"/>
              </a:rPr>
              <a:t>-</a:t>
            </a:r>
            <a:r>
              <a:rPr lang="en-US" altLang="zh-CN" sz="2800" err="1">
                <a:latin typeface="+mn-ea"/>
              </a:rPr>
              <a:t>Δ</a:t>
            </a:r>
            <a:r>
              <a:rPr lang="en-US" altLang="zh-CN" sz="2800" i="1" err="1">
                <a:latin typeface="+mn-ea"/>
              </a:rPr>
              <a:t>p</a:t>
            </a:r>
            <a:r>
              <a:rPr lang="en-US" altLang="zh-CN" sz="2800" i="1">
                <a:solidFill>
                  <a:srgbClr val="000000"/>
                </a:solidFill>
                <a:latin typeface="+mn-ea"/>
              </a:rPr>
              <a:t> </a:t>
            </a:r>
            <a:r>
              <a:rPr lang="zh-CN" altLang="en-US" sz="2800" dirty="0">
                <a:latin typeface="+mn-ea"/>
              </a:rPr>
              <a:t>，</a:t>
            </a:r>
            <a:endParaRPr lang="zh-CN" altLang="en-US" sz="2800" dirty="0">
              <a:latin typeface="+mn-ea"/>
            </a:endParaRPr>
          </a:p>
          <a:p>
            <a:pPr eaLnBrk="1" hangingPunct="1">
              <a:lnSpc>
                <a:spcPct val="115000"/>
              </a:lnSpc>
              <a:buNone/>
            </a:pPr>
            <a:r>
              <a:rPr lang="zh-CN" altLang="en-US" sz="2800" i="1" dirty="0">
                <a:solidFill>
                  <a:srgbClr val="000000"/>
                </a:solidFill>
                <a:latin typeface="+mn-ea"/>
              </a:rPr>
              <a:t>          </a:t>
            </a:r>
            <a:r>
              <a:rPr lang="en-US" altLang="zh-CN" sz="2800" i="1">
                <a:solidFill>
                  <a:srgbClr val="000000"/>
                </a:solidFill>
                <a:latin typeface="+mn-ea"/>
              </a:rPr>
              <a:t>p</a:t>
            </a:r>
            <a:r>
              <a:rPr lang="en-US" altLang="zh-CN" sz="2800" baseline="-25000">
                <a:solidFill>
                  <a:srgbClr val="000000"/>
                </a:solidFill>
                <a:latin typeface="+mn-ea"/>
              </a:rPr>
              <a:t>1</a:t>
            </a:r>
            <a:r>
              <a:rPr lang="zh-CN" altLang="en-US" sz="2800" dirty="0">
                <a:solidFill>
                  <a:srgbClr val="000000"/>
                </a:solidFill>
                <a:latin typeface="+mn-ea"/>
              </a:rPr>
              <a:t>一定，</a:t>
            </a:r>
            <a:r>
              <a:rPr lang="en-US" altLang="zh-CN" sz="2800" err="1">
                <a:latin typeface="+mn-ea"/>
              </a:rPr>
              <a:t>Δ</a:t>
            </a:r>
            <a:r>
              <a:rPr lang="en-US" altLang="zh-CN" sz="2800" i="1" err="1">
                <a:latin typeface="+mn-ea"/>
              </a:rPr>
              <a:t>p</a:t>
            </a:r>
            <a:r>
              <a:rPr lang="en-US" altLang="zh-CN" sz="2800" i="1">
                <a:latin typeface="+mn-ea"/>
              </a:rPr>
              <a:t> </a:t>
            </a:r>
            <a:r>
              <a:rPr lang="en-US" altLang="zh-CN" sz="2800">
                <a:latin typeface="+mn-ea"/>
              </a:rPr>
              <a:t>↑</a:t>
            </a:r>
            <a:r>
              <a:rPr lang="en-US" altLang="zh-CN" sz="2800" i="1">
                <a:latin typeface="+mn-ea"/>
              </a:rPr>
              <a:t> </a:t>
            </a:r>
            <a:r>
              <a:rPr lang="zh-CN" altLang="en-US" sz="2800" dirty="0">
                <a:latin typeface="+mn-ea"/>
              </a:rPr>
              <a:t>，</a:t>
            </a:r>
            <a:r>
              <a:rPr lang="zh-CN" altLang="en-US" sz="2800" i="1" dirty="0">
                <a:latin typeface="+mn-ea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+mn-ea"/>
              </a:rPr>
              <a:t>p</a:t>
            </a:r>
            <a:r>
              <a:rPr lang="en-US" altLang="zh-CN" sz="2800" baseline="-25000">
                <a:solidFill>
                  <a:srgbClr val="000000"/>
                </a:solidFill>
                <a:latin typeface="+mn-ea"/>
              </a:rPr>
              <a:t>2</a:t>
            </a:r>
            <a:r>
              <a:rPr lang="en-US" altLang="zh-CN" sz="2800">
                <a:latin typeface="+mn-ea"/>
              </a:rPr>
              <a:t>↓</a:t>
            </a:r>
            <a:r>
              <a:rPr lang="zh-CN" altLang="en-US" sz="2800" dirty="0">
                <a:latin typeface="+mn-ea"/>
              </a:rPr>
              <a:t>。</a:t>
            </a:r>
            <a:endParaRPr lang="zh-CN" altLang="en-US" sz="2800" i="1" dirty="0">
              <a:latin typeface="+mn-ea"/>
            </a:endParaRPr>
          </a:p>
          <a:p>
            <a:pPr eaLnBrk="1" hangingPunct="1">
              <a:lnSpc>
                <a:spcPct val="115000"/>
              </a:lnSpc>
              <a:buNone/>
            </a:pPr>
            <a:r>
              <a:rPr lang="zh-CN" altLang="en-US" sz="2800" dirty="0">
                <a:solidFill>
                  <a:schemeClr val="hlink"/>
                </a:solidFill>
                <a:latin typeface="+mn-ea"/>
              </a:rPr>
              <a:t>     ●</a:t>
            </a:r>
            <a:r>
              <a:rPr lang="zh-CN" altLang="en-US" sz="2800" i="1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+mn-ea"/>
              </a:rPr>
              <a:t>p</a:t>
            </a:r>
            <a:r>
              <a:rPr lang="en-US" altLang="zh-CN" sz="2800" baseline="-25000">
                <a:solidFill>
                  <a:srgbClr val="000000"/>
                </a:solidFill>
                <a:latin typeface="+mn-ea"/>
              </a:rPr>
              <a:t>1</a:t>
            </a:r>
            <a:r>
              <a:rPr lang="en-US" altLang="zh-CN" sz="2800">
                <a:solidFill>
                  <a:srgbClr val="000000"/>
                </a:solidFill>
                <a:latin typeface="+mn-ea"/>
              </a:rPr>
              <a:t>&lt; </a:t>
            </a:r>
            <a:r>
              <a:rPr lang="en-US" altLang="zh-CN" sz="2800" i="1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altLang="zh-CN" sz="2800" i="1" baseline="-25000" err="1">
                <a:solidFill>
                  <a:srgbClr val="000000"/>
                </a:solidFill>
                <a:latin typeface="+mn-ea"/>
              </a:rPr>
              <a:t>s</a:t>
            </a:r>
            <a:r>
              <a:rPr lang="en-US" altLang="zh-CN" sz="2800" i="1" baseline="-2500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+mn-ea"/>
              </a:rPr>
              <a:t>,</a:t>
            </a:r>
            <a:r>
              <a:rPr lang="zh-CN" altLang="en-US" sz="2800" dirty="0">
                <a:solidFill>
                  <a:srgbClr val="000000"/>
                </a:solidFill>
                <a:latin typeface="+mn-ea"/>
              </a:rPr>
              <a:t>处于非工作状态，</a:t>
            </a:r>
            <a:endParaRPr lang="zh-CN" altLang="en-US" sz="2800" dirty="0">
              <a:solidFill>
                <a:srgbClr val="000000"/>
              </a:solidFill>
              <a:latin typeface="+mn-ea"/>
            </a:endParaRPr>
          </a:p>
          <a:p>
            <a:pPr eaLnBrk="1" hangingPunct="1">
              <a:lnSpc>
                <a:spcPct val="115000"/>
              </a:lnSpc>
              <a:buNone/>
            </a:pPr>
            <a:r>
              <a:rPr lang="zh-CN" altLang="en-US" sz="2800" dirty="0">
                <a:solidFill>
                  <a:srgbClr val="000000"/>
                </a:solidFill>
                <a:latin typeface="+mn-ea"/>
              </a:rPr>
              <a:t>           不起减压作用；</a:t>
            </a:r>
            <a:endParaRPr lang="zh-CN" altLang="en-US" sz="2800" dirty="0">
              <a:solidFill>
                <a:srgbClr val="000000"/>
              </a:solidFill>
              <a:latin typeface="+mn-ea"/>
            </a:endParaRPr>
          </a:p>
          <a:p>
            <a:pPr eaLnBrk="1" hangingPunct="1">
              <a:lnSpc>
                <a:spcPct val="115000"/>
              </a:lnSpc>
              <a:spcBef>
                <a:spcPct val="50000"/>
              </a:spcBef>
              <a:buNone/>
            </a:pPr>
            <a:r>
              <a:rPr lang="zh-CN" altLang="en-US" sz="2800" dirty="0">
                <a:solidFill>
                  <a:schemeClr val="hlink"/>
                </a:solidFill>
                <a:latin typeface="+mn-ea"/>
              </a:rPr>
              <a:t>     ●</a:t>
            </a:r>
            <a:r>
              <a:rPr lang="zh-CN" altLang="en-US" sz="2800" i="1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+mn-ea"/>
              </a:rPr>
              <a:t>p</a:t>
            </a:r>
            <a:r>
              <a:rPr lang="en-US" altLang="zh-CN" sz="2800" baseline="-25000">
                <a:solidFill>
                  <a:srgbClr val="000000"/>
                </a:solidFill>
                <a:latin typeface="+mn-ea"/>
              </a:rPr>
              <a:t>1</a:t>
            </a:r>
            <a:r>
              <a:rPr lang="en-US" altLang="zh-CN" sz="2800" i="1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+mn-ea"/>
              </a:rPr>
              <a:t>&gt; </a:t>
            </a:r>
            <a:r>
              <a:rPr lang="en-US" altLang="zh-CN" sz="2800" i="1" err="1">
                <a:solidFill>
                  <a:srgbClr val="000000"/>
                </a:solidFill>
                <a:latin typeface="+mn-ea"/>
              </a:rPr>
              <a:t>p</a:t>
            </a:r>
            <a:r>
              <a:rPr lang="en-US" altLang="zh-CN" sz="2800" i="1" baseline="-25000" err="1">
                <a:solidFill>
                  <a:srgbClr val="000000"/>
                </a:solidFill>
                <a:latin typeface="+mn-ea"/>
              </a:rPr>
              <a:t>s</a:t>
            </a:r>
            <a:r>
              <a:rPr lang="en-US" altLang="zh-CN" sz="2800" i="1" baseline="-2500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+mn-ea"/>
              </a:rPr>
              <a:t>,</a:t>
            </a:r>
            <a:r>
              <a:rPr lang="zh-CN" altLang="en-US" sz="2800" dirty="0">
                <a:solidFill>
                  <a:srgbClr val="000000"/>
                </a:solidFill>
                <a:latin typeface="+mn-ea"/>
              </a:rPr>
              <a:t>减压、稳压。</a:t>
            </a:r>
            <a:endParaRPr lang="zh-CN" altLang="en-US" sz="2800" dirty="0">
              <a:solidFill>
                <a:srgbClr val="000000"/>
              </a:solidFill>
              <a:latin typeface="+mn-ea"/>
            </a:endParaRPr>
          </a:p>
        </p:txBody>
      </p:sp>
      <p:pic>
        <p:nvPicPr>
          <p:cNvPr id="134148" name="Picture 4" descr="6-20减压阀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94375" y="964565"/>
            <a:ext cx="3057525" cy="5295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4147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charRg st="15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4147">
                                            <p:txEl>
                                              <p:charRg st="15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charRg st="28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4147">
                                            <p:txEl>
                                              <p:charRg st="28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charRg st="43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4147">
                                            <p:txEl>
                                              <p:charRg st="43" end="7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charRg st="78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4147">
                                            <p:txEl>
                                              <p:charRg st="78" end="1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charRg st="115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4147">
                                            <p:txEl>
                                              <p:charRg st="115" end="1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charRg st="139" end="1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4147">
                                            <p:txEl>
                                              <p:charRg st="139" end="1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charRg st="158" end="1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4147">
                                            <p:txEl>
                                              <p:charRg st="158" end="18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直动式减压阀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pic>
        <p:nvPicPr>
          <p:cNvPr id="135174" name="Picture 6" descr="6-20减压阀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63640" y="2208848"/>
            <a:ext cx="2649538" cy="45894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5171" name="Rectangle 3"/>
          <p:cNvSpPr>
            <a:spLocks noGrp="1"/>
          </p:cNvSpPr>
          <p:nvPr/>
        </p:nvSpPr>
        <p:spPr>
          <a:xfrm>
            <a:off x="589280" y="1049655"/>
            <a:ext cx="7299325" cy="253809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115000"/>
              </a:lnSpc>
              <a:buNone/>
            </a:pPr>
            <a:r>
              <a:rPr lang="en-US" altLang="zh-CN" sz="2400" dirty="0">
                <a:solidFill>
                  <a:schemeClr val="hlink"/>
                </a:solidFill>
                <a:latin typeface="+mn-ea"/>
              </a:rPr>
              <a:t>●</a:t>
            </a:r>
            <a:r>
              <a:rPr lang="en-US" altLang="zh-CN" sz="2400" i="1" dirty="0">
                <a:latin typeface="+mn-ea"/>
              </a:rPr>
              <a:t> </a:t>
            </a:r>
            <a:r>
              <a:rPr lang="en-US" altLang="zh-CN" sz="2400" i="1" dirty="0">
                <a:solidFill>
                  <a:srgbClr val="000000"/>
                </a:solidFill>
                <a:latin typeface="+mn-ea"/>
              </a:rPr>
              <a:t>p</a:t>
            </a:r>
            <a:r>
              <a:rPr lang="en-US" altLang="zh-CN" sz="2400" baseline="-25000" dirty="0">
                <a:solidFill>
                  <a:srgbClr val="000000"/>
                </a:solidFill>
                <a:latin typeface="+mn-ea"/>
              </a:rPr>
              <a:t>2 </a:t>
            </a:r>
            <a:r>
              <a:rPr lang="en-US" altLang="zh-CN" sz="2400" dirty="0">
                <a:latin typeface="+mn-ea"/>
              </a:rPr>
              <a:t>↑→</a:t>
            </a:r>
            <a:r>
              <a:rPr lang="zh-CN" altLang="en-US" sz="2400" dirty="0">
                <a:latin typeface="+mn-ea"/>
              </a:rPr>
              <a:t>阀芯上移→阀口减小→ </a:t>
            </a:r>
            <a:r>
              <a:rPr lang="en-US" altLang="zh-CN" sz="2400" dirty="0">
                <a:latin typeface="+mn-ea"/>
              </a:rPr>
              <a:t>Δ</a:t>
            </a:r>
            <a:r>
              <a:rPr lang="en-US" altLang="zh-CN" sz="2400" i="1" dirty="0">
                <a:latin typeface="+mn-ea"/>
              </a:rPr>
              <a:t>p </a:t>
            </a:r>
            <a:r>
              <a:rPr lang="en-US" altLang="zh-CN" sz="2400" dirty="0">
                <a:latin typeface="+mn-ea"/>
              </a:rPr>
              <a:t>↑</a:t>
            </a:r>
            <a:r>
              <a:rPr lang="zh-CN" altLang="en-US" sz="2400" dirty="0">
                <a:latin typeface="+mn-ea"/>
              </a:rPr>
              <a:t>，</a:t>
            </a:r>
            <a:endParaRPr lang="zh-CN" altLang="en-US" sz="2400" dirty="0">
              <a:latin typeface="+mn-ea"/>
            </a:endParaRPr>
          </a:p>
          <a:p>
            <a:pPr eaLnBrk="1" hangingPunct="1">
              <a:lnSpc>
                <a:spcPct val="115000"/>
              </a:lnSpc>
              <a:buNone/>
            </a:pPr>
            <a:r>
              <a:rPr lang="zh-CN" altLang="en-US" sz="2400" i="1" dirty="0">
                <a:latin typeface="+mn-ea"/>
              </a:rPr>
              <a:t>          </a:t>
            </a:r>
            <a:r>
              <a:rPr lang="en-US" altLang="zh-CN" sz="2400" i="1" dirty="0">
                <a:solidFill>
                  <a:srgbClr val="000000"/>
                </a:solidFill>
                <a:latin typeface="+mn-ea"/>
              </a:rPr>
              <a:t>p</a:t>
            </a:r>
            <a:r>
              <a:rPr lang="en-US" altLang="zh-CN" sz="2400" baseline="-25000" dirty="0">
                <a:solidFill>
                  <a:srgbClr val="000000"/>
                </a:solidFill>
                <a:latin typeface="+mn-ea"/>
              </a:rPr>
              <a:t>2</a:t>
            </a:r>
            <a:r>
              <a:rPr lang="en-US" altLang="zh-CN" sz="2400" dirty="0">
                <a:solidFill>
                  <a:srgbClr val="000000"/>
                </a:solidFill>
                <a:latin typeface="+mn-ea"/>
              </a:rPr>
              <a:t>= </a:t>
            </a:r>
            <a:r>
              <a:rPr lang="en-US" altLang="zh-CN" sz="2400" i="1" dirty="0">
                <a:solidFill>
                  <a:srgbClr val="000000"/>
                </a:solidFill>
                <a:latin typeface="+mn-ea"/>
              </a:rPr>
              <a:t>p</a:t>
            </a:r>
            <a:r>
              <a:rPr lang="en-US" altLang="zh-CN" sz="2400" baseline="-25000" dirty="0">
                <a:solidFill>
                  <a:srgbClr val="000000"/>
                </a:solidFill>
                <a:latin typeface="+mn-ea"/>
              </a:rPr>
              <a:t>1</a:t>
            </a:r>
            <a:r>
              <a:rPr lang="en-US" altLang="zh-CN" sz="2400" i="1" baseline="-2500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zh-CN" sz="2400" i="1" dirty="0">
                <a:latin typeface="+mn-ea"/>
              </a:rPr>
              <a:t>-</a:t>
            </a:r>
            <a:r>
              <a:rPr lang="en-US" altLang="zh-CN" sz="2400" dirty="0">
                <a:latin typeface="+mn-ea"/>
              </a:rPr>
              <a:t>Δ</a:t>
            </a:r>
            <a:r>
              <a:rPr lang="en-US" altLang="zh-CN" sz="2400" i="1" dirty="0">
                <a:latin typeface="+mn-ea"/>
              </a:rPr>
              <a:t>p</a:t>
            </a:r>
            <a:r>
              <a:rPr lang="en-US" altLang="zh-CN" sz="2400" i="1" dirty="0">
                <a:solidFill>
                  <a:srgbClr val="000000"/>
                </a:solidFill>
                <a:latin typeface="+mn-ea"/>
              </a:rPr>
              <a:t> </a:t>
            </a:r>
            <a:r>
              <a:rPr lang="zh-CN" altLang="en-US" sz="2400" dirty="0">
                <a:latin typeface="+mn-ea"/>
              </a:rPr>
              <a:t>，</a:t>
            </a:r>
            <a:r>
              <a:rPr lang="zh-CN" altLang="en-US" sz="2400" i="1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zh-CN" sz="2400" i="1" dirty="0">
                <a:solidFill>
                  <a:srgbClr val="000000"/>
                </a:solidFill>
                <a:latin typeface="+mn-ea"/>
              </a:rPr>
              <a:t>p</a:t>
            </a:r>
            <a:r>
              <a:rPr lang="en-US" altLang="zh-CN" sz="2400" baseline="-25000" dirty="0">
                <a:solidFill>
                  <a:srgbClr val="000000"/>
                </a:solidFill>
                <a:latin typeface="+mn-ea"/>
              </a:rPr>
              <a:t>1</a:t>
            </a:r>
            <a:r>
              <a:rPr lang="zh-CN" altLang="en-US" sz="2400" dirty="0">
                <a:solidFill>
                  <a:srgbClr val="000000"/>
                </a:solidFill>
                <a:latin typeface="+mn-ea"/>
              </a:rPr>
              <a:t>一定，</a:t>
            </a:r>
            <a:r>
              <a:rPr lang="en-US" altLang="zh-CN" sz="2400" dirty="0">
                <a:latin typeface="+mn-ea"/>
              </a:rPr>
              <a:t>Δ</a:t>
            </a:r>
            <a:r>
              <a:rPr lang="en-US" altLang="zh-CN" sz="2400" i="1" dirty="0">
                <a:latin typeface="+mn-ea"/>
              </a:rPr>
              <a:t>p </a:t>
            </a:r>
            <a:r>
              <a:rPr lang="en-US" altLang="zh-CN" sz="2400" dirty="0">
                <a:latin typeface="+mn-ea"/>
              </a:rPr>
              <a:t>↑</a:t>
            </a:r>
            <a:r>
              <a:rPr lang="en-US" altLang="zh-CN" sz="2400" i="1" dirty="0">
                <a:latin typeface="+mn-ea"/>
              </a:rPr>
              <a:t> </a:t>
            </a:r>
            <a:r>
              <a:rPr lang="zh-CN" altLang="en-US" sz="2400" dirty="0">
                <a:latin typeface="+mn-ea"/>
              </a:rPr>
              <a:t>，</a:t>
            </a:r>
            <a:r>
              <a:rPr lang="zh-CN" altLang="en-US" sz="2400" i="1" dirty="0">
                <a:latin typeface="+mn-ea"/>
              </a:rPr>
              <a:t> </a:t>
            </a:r>
            <a:r>
              <a:rPr lang="en-US" altLang="zh-CN" sz="2400" i="1" dirty="0">
                <a:solidFill>
                  <a:srgbClr val="000000"/>
                </a:solidFill>
                <a:latin typeface="+mn-ea"/>
              </a:rPr>
              <a:t>p</a:t>
            </a:r>
            <a:r>
              <a:rPr lang="en-US" altLang="zh-CN" sz="2400" baseline="-25000" dirty="0">
                <a:solidFill>
                  <a:srgbClr val="000000"/>
                </a:solidFill>
                <a:latin typeface="+mn-ea"/>
              </a:rPr>
              <a:t>2</a:t>
            </a:r>
            <a:r>
              <a:rPr lang="en-US" altLang="zh-CN" sz="2400" dirty="0">
                <a:latin typeface="+mn-ea"/>
              </a:rPr>
              <a:t>↓</a:t>
            </a:r>
            <a:r>
              <a:rPr lang="zh-CN" altLang="en-US" sz="2400" dirty="0">
                <a:latin typeface="+mn-ea"/>
              </a:rPr>
              <a:t>；</a:t>
            </a:r>
            <a:endParaRPr lang="zh-CN" altLang="en-US" sz="2000" i="1" dirty="0">
              <a:solidFill>
                <a:srgbClr val="000000"/>
              </a:solidFill>
              <a:latin typeface="+mn-ea"/>
            </a:endParaRPr>
          </a:p>
          <a:p>
            <a:pPr eaLnBrk="1" hangingPunct="1">
              <a:lnSpc>
                <a:spcPct val="115000"/>
              </a:lnSpc>
              <a:buNone/>
            </a:pPr>
            <a:r>
              <a:rPr lang="zh-CN" altLang="en-US" sz="2400" dirty="0">
                <a:solidFill>
                  <a:schemeClr val="hlink"/>
                </a:solidFill>
                <a:latin typeface="+mn-ea"/>
              </a:rPr>
              <a:t>●</a:t>
            </a:r>
            <a:r>
              <a:rPr lang="zh-CN" altLang="en-US" sz="2400" i="1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zh-CN" sz="2400" i="1" dirty="0">
                <a:solidFill>
                  <a:srgbClr val="000000"/>
                </a:solidFill>
                <a:latin typeface="+mn-ea"/>
              </a:rPr>
              <a:t>p</a:t>
            </a:r>
            <a:r>
              <a:rPr lang="en-US" altLang="zh-CN" sz="2400" baseline="-25000" dirty="0">
                <a:solidFill>
                  <a:srgbClr val="000000"/>
                </a:solidFill>
                <a:latin typeface="+mn-ea"/>
              </a:rPr>
              <a:t>2 </a:t>
            </a:r>
            <a:r>
              <a:rPr lang="en-US" altLang="zh-CN" sz="2400" dirty="0">
                <a:latin typeface="+mn-ea"/>
              </a:rPr>
              <a:t>↓</a:t>
            </a:r>
            <a:r>
              <a:rPr lang="en-US" altLang="zh-CN" sz="2400" baseline="-2500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zh-CN" sz="2400" dirty="0">
                <a:latin typeface="+mn-ea"/>
              </a:rPr>
              <a:t>→</a:t>
            </a:r>
            <a:r>
              <a:rPr lang="zh-CN" altLang="en-US" sz="2400" dirty="0">
                <a:latin typeface="+mn-ea"/>
              </a:rPr>
              <a:t>阀芯下移→阀口开大→</a:t>
            </a:r>
            <a:r>
              <a:rPr lang="zh-CN" altLang="en-US" sz="2400" baseline="-2500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zh-CN" sz="2400" dirty="0">
                <a:latin typeface="+mn-ea"/>
              </a:rPr>
              <a:t>Δ</a:t>
            </a:r>
            <a:r>
              <a:rPr lang="en-US" altLang="zh-CN" sz="2400" i="1" dirty="0">
                <a:latin typeface="+mn-ea"/>
              </a:rPr>
              <a:t>p </a:t>
            </a:r>
            <a:r>
              <a:rPr lang="en-US" altLang="zh-CN" sz="2400" dirty="0">
                <a:latin typeface="+mn-ea"/>
              </a:rPr>
              <a:t>↓</a:t>
            </a:r>
            <a:r>
              <a:rPr lang="zh-CN" altLang="en-US" sz="2400" dirty="0">
                <a:latin typeface="+mn-ea"/>
              </a:rPr>
              <a:t>，</a:t>
            </a:r>
            <a:endParaRPr lang="zh-CN" altLang="en-US" sz="2400" dirty="0">
              <a:latin typeface="+mn-ea"/>
            </a:endParaRPr>
          </a:p>
          <a:p>
            <a:pPr eaLnBrk="1" hangingPunct="1">
              <a:lnSpc>
                <a:spcPct val="115000"/>
              </a:lnSpc>
              <a:buNone/>
            </a:pPr>
            <a:r>
              <a:rPr lang="zh-CN" altLang="en-US" sz="2400" i="1" dirty="0">
                <a:solidFill>
                  <a:srgbClr val="000000"/>
                </a:solidFill>
                <a:latin typeface="+mn-ea"/>
              </a:rPr>
              <a:t>        </a:t>
            </a:r>
            <a:r>
              <a:rPr lang="en-US" altLang="zh-CN" sz="2400" dirty="0">
                <a:latin typeface="+mn-ea"/>
              </a:rPr>
              <a:t>Δ</a:t>
            </a:r>
            <a:r>
              <a:rPr lang="en-US" altLang="zh-CN" sz="2400" i="1" dirty="0">
                <a:latin typeface="+mn-ea"/>
              </a:rPr>
              <a:t>p</a:t>
            </a:r>
            <a:r>
              <a:rPr lang="en-US" altLang="zh-CN" sz="2400" dirty="0">
                <a:latin typeface="+mn-ea"/>
              </a:rPr>
              <a:t>↓</a:t>
            </a:r>
            <a:r>
              <a:rPr lang="zh-CN" altLang="en-US" sz="2400" dirty="0">
                <a:latin typeface="+mn-ea"/>
              </a:rPr>
              <a:t>，</a:t>
            </a:r>
            <a:r>
              <a:rPr lang="zh-CN" altLang="en-US" sz="2400" i="1" dirty="0">
                <a:latin typeface="+mn-ea"/>
              </a:rPr>
              <a:t> </a:t>
            </a:r>
            <a:r>
              <a:rPr lang="en-US" altLang="zh-CN" sz="2400" i="1" dirty="0">
                <a:solidFill>
                  <a:srgbClr val="000000"/>
                </a:solidFill>
                <a:latin typeface="+mn-ea"/>
              </a:rPr>
              <a:t>p</a:t>
            </a:r>
            <a:r>
              <a:rPr lang="en-US" altLang="zh-CN" sz="2400" baseline="-25000" dirty="0">
                <a:solidFill>
                  <a:srgbClr val="000000"/>
                </a:solidFill>
                <a:latin typeface="+mn-ea"/>
              </a:rPr>
              <a:t>2</a:t>
            </a:r>
            <a:r>
              <a:rPr lang="en-US" altLang="zh-CN" sz="2400" dirty="0">
                <a:latin typeface="+mn-ea"/>
              </a:rPr>
              <a:t>↑= </a:t>
            </a:r>
            <a:r>
              <a:rPr lang="en-US" altLang="zh-CN" sz="2400" i="1" dirty="0">
                <a:solidFill>
                  <a:srgbClr val="000000"/>
                </a:solidFill>
                <a:latin typeface="+mn-ea"/>
              </a:rPr>
              <a:t>p</a:t>
            </a:r>
            <a:r>
              <a:rPr lang="en-US" altLang="zh-CN" sz="2400" i="1" baseline="-25000" dirty="0">
                <a:solidFill>
                  <a:srgbClr val="000000"/>
                </a:solidFill>
                <a:latin typeface="+mn-ea"/>
              </a:rPr>
              <a:t>s </a:t>
            </a:r>
            <a:r>
              <a:rPr lang="zh-CN" altLang="en-US" sz="2400" dirty="0">
                <a:latin typeface="+mn-ea"/>
              </a:rPr>
              <a:t>。</a:t>
            </a:r>
            <a:endParaRPr lang="zh-CN" altLang="en-US" sz="24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135172" name="Rectangle 4"/>
          <p:cNvSpPr/>
          <p:nvPr/>
        </p:nvSpPr>
        <p:spPr>
          <a:xfrm>
            <a:off x="1013778" y="4606925"/>
            <a:ext cx="2162175" cy="519113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>
            <a:spAutoFit/>
          </a:bodyPr>
          <a:p>
            <a:pPr eaLnBrk="0" hangingPunct="0"/>
            <a:r>
              <a:rPr lang="zh-CN" altLang="en-US" sz="2800" b="0" dirty="0">
                <a:solidFill>
                  <a:srgbClr val="000000"/>
                </a:solidFill>
                <a:latin typeface="+mn-ea"/>
              </a:rPr>
              <a:t>职能符号：</a:t>
            </a:r>
            <a:endParaRPr lang="zh-CN" altLang="en-US" sz="2800" b="0" dirty="0">
              <a:solidFill>
                <a:srgbClr val="000000"/>
              </a:solidFill>
              <a:latin typeface="+mn-ea"/>
            </a:endParaRPr>
          </a:p>
        </p:txBody>
      </p:sp>
      <p:pic>
        <p:nvPicPr>
          <p:cNvPr id="135173" name="Picture 5" descr="6-20减压阀符号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0415" y="3906838"/>
            <a:ext cx="1444625" cy="2130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5171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charRg st="24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5171">
                                            <p:txEl>
                                              <p:charRg st="24" end="6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charRg st="64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5171">
                                            <p:txEl>
                                              <p:charRg st="64" end="8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charRg st="89" end="1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5171">
                                            <p:txEl>
                                              <p:charRg st="89" end="1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5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5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1" grpId="0" build="p"/>
      <p:bldP spid="13517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直动式减压阀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grpSp>
        <p:nvGrpSpPr>
          <p:cNvPr id="154626" name="组合 154625"/>
          <p:cNvGrpSpPr/>
          <p:nvPr/>
        </p:nvGrpSpPr>
        <p:grpSpPr>
          <a:xfrm>
            <a:off x="328930" y="3413125"/>
            <a:ext cx="8486775" cy="2934970"/>
            <a:chOff x="0" y="0"/>
            <a:chExt cx="9086914" cy="3214710"/>
          </a:xfrm>
        </p:grpSpPr>
        <p:pic>
          <p:nvPicPr>
            <p:cNvPr id="154627" name="Picture 1030" descr="E:\流体控制工程\力士乐\P4200014.JPG"/>
            <p:cNvPicPr>
              <a:picLocks noChangeAspect="1"/>
            </p:cNvPicPr>
            <p:nvPr/>
          </p:nvPicPr>
          <p:blipFill>
            <a:blip r:embed="rId1">
              <a:lum bright="6000" contrast="6000"/>
            </a:blip>
            <a:stretch>
              <a:fillRect/>
            </a:stretch>
          </p:blipFill>
          <p:spPr>
            <a:xfrm>
              <a:off x="0" y="0"/>
              <a:ext cx="9086914" cy="321471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4628" name="Text Box 1031"/>
            <p:cNvSpPr txBox="1"/>
            <p:nvPr/>
          </p:nvSpPr>
          <p:spPr>
            <a:xfrm>
              <a:off x="3214585" y="2642990"/>
              <a:ext cx="2638707" cy="50425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2400" dirty="0">
                  <a:solidFill>
                    <a:srgbClr val="FF0000"/>
                  </a:solidFill>
                  <a:latin typeface="Arial" panose="020B0604020202020204" pitchFamily="34" charset="0"/>
                  <a:ea typeface="黑体" panose="02010609060101010101" pitchFamily="2" charset="-122"/>
                </a:rPr>
                <a:t>直动式减压阀</a:t>
              </a:r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endParaRPr>
            </a:p>
          </p:txBody>
        </p:sp>
      </p:grpSp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2362200" y="724535"/>
          <a:ext cx="4197985" cy="2545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2" imgW="3048000" imgH="1847850" progId="Paint.Picture">
                  <p:embed/>
                </p:oleObj>
              </mc:Choice>
              <mc:Fallback>
                <p:oleObj name="" r:id="rId2" imgW="3048000" imgH="1847850" progId="Paint.Picture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362200" y="724535"/>
                        <a:ext cx="4197985" cy="254508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41470" y="3474720"/>
            <a:ext cx="4712970" cy="9036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>
              <a:lnSpc>
                <a:spcPct val="120000"/>
              </a:lnSpc>
            </a:pPr>
            <a:r>
              <a:rPr lang="zh-CN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谢谢！</a:t>
            </a:r>
            <a:endParaRPr lang="zh-CN" altLang="zh-CN" sz="44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51556" name="Picture 6" descr="yy_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8675" y="2736850"/>
            <a:ext cx="2672715" cy="24745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460</Words>
  <Application>WPS 演示</Application>
  <PresentationFormat>全屏显示(16:9)</PresentationFormat>
  <Paragraphs>58</Paragraphs>
  <Slides>6</Slides>
  <Notes>36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Wingdings</vt:lpstr>
      <vt:lpstr>楷体_GB2312</vt:lpstr>
      <vt:lpstr>Times New Roman</vt:lpstr>
      <vt:lpstr>Tahoma</vt:lpstr>
      <vt:lpstr>Arial Unicode MS</vt:lpstr>
      <vt:lpstr>Calibri</vt:lpstr>
      <vt:lpstr>新宋体</vt:lpstr>
      <vt:lpstr>仿宋_GB2312</vt:lpstr>
      <vt:lpstr>仿宋</vt:lpstr>
      <vt:lpstr>叶根友毛笔行书2.0版</vt:lpstr>
      <vt:lpstr>黑体</vt:lpstr>
      <vt:lpstr>第一PPT，www.1ppt.com​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理工职院</cp:lastModifiedBy>
  <cp:revision>139</cp:revision>
  <dcterms:created xsi:type="dcterms:W3CDTF">2014-08-23T07:50:00Z</dcterms:created>
  <dcterms:modified xsi:type="dcterms:W3CDTF">2017-12-25T10:55:24Z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