
<file path=[Content_Types].xml><?xml version="1.0" encoding="utf-8"?>
<Types xmlns="http://schemas.openxmlformats.org/package/2006/content-types"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vml" ContentType="application/vnd.openxmlformats-officedocument.vmlDrawing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342" r:id="rId2"/>
    <p:sldId id="320" r:id="rId3"/>
    <p:sldId id="345" r:id="rId4"/>
    <p:sldId id="346" r:id="rId5"/>
  </p:sldIdLst>
  <p:sldSz cx="9144000" cy="6858000" type="screen4x3"/>
  <p:notesSz cx="6858000" cy="9144000"/>
  <p:defaultTextStyle>
    <a:defPPr>
      <a:defRPr lang="zh-CN"/>
    </a:defPPr>
    <a:lvl1pPr marL="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AFAFA"/>
    <a:srgbClr val="005DA2"/>
    <a:srgbClr val="FFC400"/>
    <a:srgbClr val="FFD347"/>
    <a:srgbClr val="FFC91D"/>
    <a:srgbClr val="0071C1"/>
    <a:srgbClr val="41445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59" autoAdjust="0"/>
    <p:restoredTop sz="94660"/>
  </p:normalViewPr>
  <p:slideViewPr>
    <p:cSldViewPr>
      <p:cViewPr varScale="1">
        <p:scale>
          <a:sx n="76" d="100"/>
          <a:sy n="76" d="100"/>
        </p:scale>
        <p:origin x="-1074" y="-102"/>
      </p:cViewPr>
      <p:guideLst>
        <p:guide orient="horz" pos="2210"/>
        <p:guide pos="2880"/>
        <p:guide pos="208"/>
        <p:guide pos="1489"/>
        <p:guide pos="83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1152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4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AE03-6EE8-41FD-8A37-86C6BC5E264F}" type="datetimeFigureOut">
              <a:rPr lang="zh-CN" altLang="en-US" smtClean="0"/>
              <a:pPr/>
              <a:t>2017/12/29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21FD59-C920-460C-B1C9-0346C59420B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3175" y="2634615"/>
            <a:ext cx="9138285" cy="27254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124" name="图片 1" descr="最新的学校校徽及校名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31470" y="425450"/>
            <a:ext cx="3536315" cy="6407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900555" y="1341120"/>
            <a:ext cx="5342890" cy="10191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 userDrawn="1"/>
        </p:nvCxnSpPr>
        <p:spPr>
          <a:xfrm>
            <a:off x="1171393" y="693329"/>
            <a:ext cx="7972607" cy="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69" name="图片 2" descr="最新的学校校徽及校名"/>
          <p:cNvPicPr>
            <a:picLocks noChangeAspect="1"/>
          </p:cNvPicPr>
          <p:nvPr userDrawn="1"/>
        </p:nvPicPr>
        <p:blipFill>
          <a:blip r:embed="rId2" cstate="print"/>
          <a:srcRect r="81889"/>
          <a:stretch>
            <a:fillRect/>
          </a:stretch>
        </p:blipFill>
        <p:spPr>
          <a:xfrm>
            <a:off x="263843" y="45085"/>
            <a:ext cx="792006" cy="792006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>
    <mc:Choice xmlns:p14="http://schemas.microsoft.com/office/powerpoint/2010/main" xmlns="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1218565" rtl="0" eaLnBrk="1" latinLnBrk="0" hangingPunct="1">
        <a:spcBef>
          <a:spcPct val="0"/>
        </a:spcBef>
        <a:buNone/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4265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3735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25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21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17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13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09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3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5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851920" y="3573016"/>
            <a:ext cx="5085715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 fontAlgn="auto"/>
            <a:r>
              <a:rPr lang="zh-CN" altLang="en-US" sz="3600" b="1" dirty="0" smtClean="0">
                <a:latin typeface="+mn-ea"/>
                <a:sym typeface="+mn-ea"/>
              </a:rPr>
              <a:t>元件管件</a:t>
            </a:r>
            <a:endParaRPr lang="zh-CN" altLang="zh-CN" sz="3600" b="1" dirty="0">
              <a:latin typeface="+mn-ea"/>
              <a:sym typeface="+mn-ea"/>
            </a:endParaRPr>
          </a:p>
        </p:txBody>
      </p:sp>
      <p:pic>
        <p:nvPicPr>
          <p:cNvPr id="15362" name="Picture 2" descr="https://ps.ssl.qhimg.com/sdmt/249_135_100/t017179c14f8e23048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2564904"/>
            <a:ext cx="4644008" cy="280831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7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216025" y="829310"/>
            <a:ext cx="6699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00000"/>
              </a:lnSpc>
            </a:pPr>
            <a:r>
              <a:rPr lang="en-US" altLang="zh-CN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、油管</a:t>
            </a:r>
            <a:endParaRPr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16025" y="98425"/>
            <a:ext cx="7785735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algn="l" fontAlgn="auto"/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一、管件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正文"/>
          <p:cNvSpPr txBox="1"/>
          <p:nvPr/>
        </p:nvSpPr>
        <p:spPr>
          <a:xfrm>
            <a:off x="1115616" y="1340768"/>
            <a:ext cx="76673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20000"/>
              </a:lnSpc>
            </a:pPr>
            <a:r>
              <a:rPr lang="zh-CN" altLang="en-US" sz="20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液压和气压传动系统常用的管道分金属管、橡胶软管和尼龙管三大类。金属管包括无缝钢管、紫铜管及铝管；橡胶软管有钢丝缠绕橡胶软管和绵绳</a:t>
            </a:r>
            <a:r>
              <a:rPr lang="zh-CN" altLang="en-US" sz="200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编轧橡胶软管两种。</a:t>
            </a:r>
            <a:endParaRPr lang="zh-CN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正文"/>
          <p:cNvSpPr txBox="1"/>
          <p:nvPr/>
        </p:nvSpPr>
        <p:spPr>
          <a:xfrm>
            <a:off x="1187624" y="2492896"/>
            <a:ext cx="6699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00000"/>
              </a:lnSpc>
            </a:pPr>
            <a:r>
              <a:rPr lang="en-US" altLang="zh-CN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、管接头</a:t>
            </a:r>
            <a:endParaRPr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Rectangle 40"/>
          <p:cNvSpPr>
            <a:spLocks noChangeArrowheads="1"/>
          </p:cNvSpPr>
          <p:nvPr/>
        </p:nvSpPr>
        <p:spPr bwMode="auto">
          <a:xfrm>
            <a:off x="1259632" y="3128461"/>
            <a:ext cx="20478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管径选取：</a:t>
            </a:r>
          </a:p>
        </p:txBody>
      </p:sp>
      <p:graphicFrame>
        <p:nvGraphicFramePr>
          <p:cNvPr id="13313" name="Object 1"/>
          <p:cNvGraphicFramePr>
            <a:graphicFrameLocks noChangeAspect="1"/>
          </p:cNvGraphicFramePr>
          <p:nvPr/>
        </p:nvGraphicFramePr>
        <p:xfrm>
          <a:off x="3131840" y="2780928"/>
          <a:ext cx="3054350" cy="1173162"/>
        </p:xfrm>
        <a:graphic>
          <a:graphicData uri="http://schemas.openxmlformats.org/presentationml/2006/ole">
            <p:oleObj spid="_x0000_s13313" name="公式" r:id="rId4" imgW="1168200" imgH="444240" progId="Equation.3">
              <p:embed/>
            </p:oleObj>
          </a:graphicData>
        </a:graphic>
      </p:graphicFrame>
      <p:sp>
        <p:nvSpPr>
          <p:cNvPr id="8" name="Rectangle 26"/>
          <p:cNvSpPr>
            <a:spLocks noChangeArrowheads="1"/>
          </p:cNvSpPr>
          <p:nvPr/>
        </p:nvSpPr>
        <p:spPr bwMode="auto">
          <a:xfrm>
            <a:off x="527050" y="4187215"/>
            <a:ext cx="8616950" cy="880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lnSpc>
                <a:spcPct val="135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油管中的允许流速：对吸油管可取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0.6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～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1.5         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，流量大时取较大值，对压油管可取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2.5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～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           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回油管取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1.5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～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</a:p>
        </p:txBody>
      </p:sp>
      <p:graphicFrame>
        <p:nvGraphicFramePr>
          <p:cNvPr id="13314" name="Object 2"/>
          <p:cNvGraphicFramePr>
            <a:graphicFrameLocks noChangeAspect="1"/>
          </p:cNvGraphicFramePr>
          <p:nvPr/>
        </p:nvGraphicFramePr>
        <p:xfrm>
          <a:off x="5364088" y="4653136"/>
          <a:ext cx="676275" cy="388937"/>
        </p:xfrm>
        <a:graphic>
          <a:graphicData uri="http://schemas.openxmlformats.org/presentationml/2006/ole">
            <p:oleObj spid="_x0000_s13314" name="公式" r:id="rId5" imgW="317160" imgH="177480" progId="Equation.3">
              <p:embed/>
            </p:oleObj>
          </a:graphicData>
        </a:graphic>
      </p:graphicFrame>
      <p:sp>
        <p:nvSpPr>
          <p:cNvPr id="10" name="Rectangle 42"/>
          <p:cNvSpPr>
            <a:spLocks noChangeArrowheads="1"/>
          </p:cNvSpPr>
          <p:nvPr/>
        </p:nvSpPr>
        <p:spPr bwMode="auto">
          <a:xfrm>
            <a:off x="683568" y="5373216"/>
            <a:ext cx="4784725" cy="464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lnSpc>
                <a:spcPct val="135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油管壁厚按下式计算：</a:t>
            </a:r>
          </a:p>
        </p:txBody>
      </p:sp>
      <p:graphicFrame>
        <p:nvGraphicFramePr>
          <p:cNvPr id="13315" name="Object 3"/>
          <p:cNvGraphicFramePr>
            <a:graphicFrameLocks noChangeAspect="1"/>
          </p:cNvGraphicFramePr>
          <p:nvPr/>
        </p:nvGraphicFramePr>
        <p:xfrm>
          <a:off x="4211960" y="5301209"/>
          <a:ext cx="2160240" cy="856290"/>
        </p:xfrm>
        <a:graphic>
          <a:graphicData uri="http://schemas.openxmlformats.org/presentationml/2006/ole">
            <p:oleObj spid="_x0000_s13315" name="公式" r:id="rId6" imgW="1054100" imgH="419100" progId="Equation.3">
              <p:embed/>
            </p:oleObj>
          </a:graphicData>
        </a:graphic>
      </p:graphicFrame>
      <p:graphicFrame>
        <p:nvGraphicFramePr>
          <p:cNvPr id="13316" name="Object 4"/>
          <p:cNvGraphicFramePr>
            <a:graphicFrameLocks noChangeAspect="1"/>
          </p:cNvGraphicFramePr>
          <p:nvPr/>
        </p:nvGraphicFramePr>
        <p:xfrm>
          <a:off x="5364088" y="4163720"/>
          <a:ext cx="792088" cy="455259"/>
        </p:xfrm>
        <a:graphic>
          <a:graphicData uri="http://schemas.openxmlformats.org/presentationml/2006/ole">
            <p:oleObj spid="_x0000_s13316" name="公式" r:id="rId7" imgW="317087" imgH="177569" progId="Equation.3">
              <p:embed/>
            </p:oleObj>
          </a:graphicData>
        </a:graphic>
      </p:graphicFrame>
      <p:graphicFrame>
        <p:nvGraphicFramePr>
          <p:cNvPr id="13317" name="Object 5"/>
          <p:cNvGraphicFramePr>
            <a:graphicFrameLocks noChangeAspect="1"/>
          </p:cNvGraphicFramePr>
          <p:nvPr/>
        </p:nvGraphicFramePr>
        <p:xfrm>
          <a:off x="2627784" y="4637156"/>
          <a:ext cx="720080" cy="413871"/>
        </p:xfrm>
        <a:graphic>
          <a:graphicData uri="http://schemas.openxmlformats.org/presentationml/2006/ole">
            <p:oleObj spid="_x0000_s13317" name="公式" r:id="rId8" imgW="317087" imgH="177569" progId="Equation.3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216025" y="98425"/>
            <a:ext cx="7785735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algn="l" fontAlgn="auto"/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二、管接头分类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4" name="Picture 3" descr="表7-4管接头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764704"/>
            <a:ext cx="6121545" cy="609329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216025" y="98425"/>
            <a:ext cx="7785735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algn="l" fontAlgn="auto"/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二、管道安装要求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正文"/>
          <p:cNvSpPr txBox="1"/>
          <p:nvPr/>
        </p:nvSpPr>
        <p:spPr>
          <a:xfrm>
            <a:off x="1043608" y="1916832"/>
            <a:ext cx="734481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20000"/>
              </a:lnSpc>
            </a:pPr>
            <a:r>
              <a:rPr lang="zh-CN" altLang="en-US" sz="20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20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0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管道应尽量短，最好横平竖直，转弯少。为避免管道皱折，减少压力损失，管道装配时的弯曲半径要足够大。管道悬伸较长时要适当设置管夹。</a:t>
            </a:r>
            <a:endParaRPr lang="en-US" altLang="zh-CN" sz="20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 fontAlgn="auto">
              <a:lnSpc>
                <a:spcPct val="120000"/>
              </a:lnSpc>
            </a:pP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2.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管道尽量避免交叉，平行管间距要大于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100mm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，以防接触振动并便于安装管接头。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 fontAlgn="auto">
              <a:lnSpc>
                <a:spcPct val="120000"/>
              </a:lnSpc>
            </a:pPr>
            <a:r>
              <a:rPr lang="en-US" altLang="zh-CN" sz="20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0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软管直线安装时要有</a:t>
            </a:r>
            <a:r>
              <a:rPr lang="en-US" altLang="zh-CN" sz="20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30%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左右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的余量，以适应油温变化、受拉和振动的需要。弯曲半径要大于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倍软管外径，弯曲处到管接头的距离至少等于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倍外径。</a:t>
            </a:r>
            <a:endParaRPr lang="zh-CN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​">
  <a:themeElements>
    <a:clrScheme name="自定义 10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70C0"/>
      </a:accent1>
      <a:accent2>
        <a:srgbClr val="FFC000"/>
      </a:accent2>
      <a:accent3>
        <a:srgbClr val="BFBFBF"/>
      </a:accent3>
      <a:accent4>
        <a:srgbClr val="BFBFBF"/>
      </a:accent4>
      <a:accent5>
        <a:srgbClr val="BFBFBF"/>
      </a:accent5>
      <a:accent6>
        <a:srgbClr val="BFBFB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240</Words>
  <Application>Microsoft Office PowerPoint</Application>
  <PresentationFormat>全屏显示(4:3)</PresentationFormat>
  <Paragraphs>17</Paragraphs>
  <Slides>4</Slides>
  <Notes>4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7" baseType="lpstr">
      <vt:lpstr>第一PPT，www.1ppt.com​</vt:lpstr>
      <vt:lpstr>公式</vt:lpstr>
      <vt:lpstr>Microsoft 公式 3.0</vt:lpstr>
      <vt:lpstr>幻灯片 1</vt:lpstr>
      <vt:lpstr>幻灯片 2</vt:lpstr>
      <vt:lpstr>幻灯片 3</vt:lpstr>
      <vt:lpstr>幻灯片 4</vt:lpstr>
    </vt:vector>
  </TitlesOfParts>
  <Company>Sky123.Org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keywords>www.1ppt.com</cp:keywords>
  <cp:lastModifiedBy>崔敏</cp:lastModifiedBy>
  <cp:revision>146</cp:revision>
  <dcterms:created xsi:type="dcterms:W3CDTF">2014-08-23T07:50:00Z</dcterms:created>
  <dcterms:modified xsi:type="dcterms:W3CDTF">2017-12-29T09:43:58Z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2052-10.1.0.6877</vt:lpwstr>
  </property>
</Properties>
</file>