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0" r:id="rId5"/>
    <p:sldId id="346" r:id="rId6"/>
    <p:sldId id="348" r:id="rId7"/>
    <p:sldId id="347" r:id="rId8"/>
    <p:sldId id="349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86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w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15055" y="3183890"/>
            <a:ext cx="50857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双作用叶片泵结构和工作原理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5" name="图片 4" descr="23fc78e2bf464fd3e76bf7335fd7a9c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485" y="2713990"/>
            <a:ext cx="3128645" cy="25368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65125" y="4882515"/>
            <a:ext cx="2577465" cy="3683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双作用叶片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1170" y="1528445"/>
            <a:ext cx="5281295" cy="36658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41170" y="4826000"/>
            <a:ext cx="166370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tx1"/>
                </a:solidFill>
              </a:rPr>
              <a:t>双作用叶片泵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82395" y="5443855"/>
            <a:ext cx="59493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双作用叶片泵：转子每转一转，每个密封容腔完成吸油和压油动作各两次，故称为双作用叶片泵。由于双作用叶片泵的两个吸油窗口和压油窗口对称分布，所以径向力平衡，因此又叫做平衡式叶片泵。</a:t>
            </a:r>
            <a:r>
              <a:rPr lang="zh-CN" altLang="en-US">
                <a:latin typeface="楷体_GB2312" pitchFamily="1" charset="-122"/>
                <a:ea typeface="楷体_GB2312" pitchFamily="1" charset="-122"/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结构特点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818" name="Picture 4" descr="原双作用叶片泵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3550" y="1568450"/>
            <a:ext cx="5062220" cy="42665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80" y="730885"/>
            <a:ext cx="3789680" cy="2693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778500" y="4293870"/>
            <a:ext cx="25400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>
              <a:buNone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●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定子和转子同心；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None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●定子内曲线由四段圆弧和四段过渡曲线组成；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None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●配油盘上有四个月牙形窗口。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76350" y="794385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结构特点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1915" y="1254760"/>
            <a:ext cx="6439535" cy="47555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3940" y="1341120"/>
            <a:ext cx="187198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结构特点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70305" y="5417820"/>
            <a:ext cx="594931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双作用叶片泵：转子每转一转，每个密封容腔完成吸油和压油动作各两次，故称为双作用叶片泵。由于双作用叶片泵的两个吸油窗口和压油窗口对称分布，所以径向力平衡，因此又叫做平衡式叶片泵。</a:t>
            </a:r>
            <a:r>
              <a:rPr lang="zh-CN" altLang="en-US">
                <a:latin typeface="楷体_GB2312" pitchFamily="1" charset="-122"/>
                <a:ea typeface="楷体_GB2312" pitchFamily="1" charset="-122"/>
                <a:sym typeface="+mn-ea"/>
              </a:rPr>
              <a:t> 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7535" y="1573530"/>
            <a:ext cx="4921885" cy="3692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流量公式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双作用叶片泵结构和工作原理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1987" name="Object 2"/>
          <p:cNvGraphicFramePr/>
          <p:nvPr/>
        </p:nvGraphicFramePr>
        <p:xfrm>
          <a:off x="2743200" y="1905000"/>
          <a:ext cx="457517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1" imgW="1980565" imgH="393700" progId="Equation.3">
                  <p:embed/>
                </p:oleObj>
              </mc:Choice>
              <mc:Fallback>
                <p:oleObj name="" r:id="rId1" imgW="1980565" imgH="393700" progId="Equation.3">
                  <p:embed/>
                  <p:pic>
                    <p:nvPicPr>
                      <p:cNvPr id="0" name="图片 311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43200" y="1905000"/>
                        <a:ext cx="4575175" cy="8207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Rectangle 4"/>
          <p:cNvSpPr/>
          <p:nvPr/>
        </p:nvSpPr>
        <p:spPr>
          <a:xfrm>
            <a:off x="2743200" y="2819400"/>
            <a:ext cx="3886200" cy="147637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其中：</a:t>
            </a:r>
            <a:r>
              <a:rPr lang="en-US" altLang="zh-CN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叶片宽度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定子长轴半径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 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定子短轴半径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θ 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叶片倾角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</a:t>
            </a: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叶片厚度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91" name="Rectangle 7"/>
          <p:cNvSpPr/>
          <p:nvPr/>
        </p:nvSpPr>
        <p:spPr>
          <a:xfrm>
            <a:off x="1143000" y="21336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）流量：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89" name="Rectangle 5"/>
          <p:cNvSpPr/>
          <p:nvPr/>
        </p:nvSpPr>
        <p:spPr>
          <a:xfrm>
            <a:off x="1286510" y="4370070"/>
            <a:ext cx="2540000" cy="36830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t">
            <a:spAutoFit/>
          </a:bodyPr>
          <a:p>
            <a:pPr eaLnBrk="0" hangingPunct="0"/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2) 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流量脉动：</a:t>
            </a: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92" name="Text Box 8"/>
          <p:cNvSpPr txBox="1"/>
          <p:nvPr/>
        </p:nvSpPr>
        <p:spPr>
          <a:xfrm>
            <a:off x="1997075" y="5876290"/>
            <a:ext cx="4949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一般取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z = 12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片  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的倍数）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97" name="Text Box 13"/>
          <p:cNvSpPr txBox="1"/>
          <p:nvPr/>
        </p:nvSpPr>
        <p:spPr>
          <a:xfrm>
            <a:off x="1743710" y="4903470"/>
            <a:ext cx="4800600" cy="860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理论上每一瞬间密封容积的变化一样，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制造时长、短径圆弧很难保证同心。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8">
                                            <p:txEl>
                                              <p:char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charRg st="12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8">
                                            <p:txEl>
                                              <p:charRg st="12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charRg st="34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988">
                                            <p:txEl>
                                              <p:charRg st="34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charRg st="57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988">
                                            <p:txEl>
                                              <p:charRg st="57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988">
                                            <p:txEl>
                                              <p:charRg st="71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uild="p"/>
      <p:bldP spid="41991" grpId="0"/>
      <p:bldP spid="41989" grpId="0"/>
      <p:bldP spid="41992" grpId="0"/>
      <p:bldP spid="41997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WPS 演示</Application>
  <PresentationFormat>全屏显示(16:9)</PresentationFormat>
  <Paragraphs>47</Paragraphs>
  <Slides>6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楷体_GB2312</vt:lpstr>
      <vt:lpstr>Calibri</vt:lpstr>
      <vt:lpstr>Arial Unicode MS</vt:lpstr>
      <vt:lpstr>新宋体</vt:lpstr>
      <vt:lpstr>Times New Roman</vt:lpstr>
      <vt:lpstr>Tahoma</vt:lpstr>
      <vt:lpstr>第一PPT，www.1ppt.com​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Faith2</cp:lastModifiedBy>
  <cp:revision>166</cp:revision>
  <dcterms:created xsi:type="dcterms:W3CDTF">2014-08-23T07:50:00Z</dcterms:created>
  <dcterms:modified xsi:type="dcterms:W3CDTF">2017-11-27T03:20:36Z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