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342" r:id="rId3"/>
    <p:sldId id="344" r:id="rId5"/>
    <p:sldId id="345" r:id="rId6"/>
  </p:sldIdLst>
  <p:sldSz cx="9144000" cy="6858000" type="screen4x3"/>
  <p:notesSz cx="6858000" cy="9144000"/>
  <p:defaultTextStyle>
    <a:defPPr>
      <a:defRPr lang="zh-CN"/>
    </a:defPPr>
    <a:lvl1pPr marL="0" algn="l" defTabSz="913765" rtl="0" eaLnBrk="1" latinLnBrk="0" hangingPunct="1">
      <a:defRPr sz="1800" kern="1200">
        <a:solidFill>
          <a:schemeClr val="tx1"/>
        </a:solidFill>
        <a:latin typeface="+mn-lt"/>
        <a:ea typeface="+mn-ea"/>
        <a:cs typeface="+mn-cs"/>
      </a:defRPr>
    </a:lvl1pPr>
    <a:lvl2pPr marL="457200" algn="l" defTabSz="913765" rtl="0" eaLnBrk="1" latinLnBrk="0" hangingPunct="1">
      <a:defRPr sz="1800" kern="1200">
        <a:solidFill>
          <a:schemeClr val="tx1"/>
        </a:solidFill>
        <a:latin typeface="+mn-lt"/>
        <a:ea typeface="+mn-ea"/>
        <a:cs typeface="+mn-cs"/>
      </a:defRPr>
    </a:lvl2pPr>
    <a:lvl3pPr marL="914400" algn="l" defTabSz="913765" rtl="0" eaLnBrk="1" latinLnBrk="0" hangingPunct="1">
      <a:defRPr sz="1800" kern="1200">
        <a:solidFill>
          <a:schemeClr val="tx1"/>
        </a:solidFill>
        <a:latin typeface="+mn-lt"/>
        <a:ea typeface="+mn-ea"/>
        <a:cs typeface="+mn-cs"/>
      </a:defRPr>
    </a:lvl3pPr>
    <a:lvl4pPr marL="1371600" algn="l" defTabSz="913765" rtl="0" eaLnBrk="1" latinLnBrk="0" hangingPunct="1">
      <a:defRPr sz="1800" kern="1200">
        <a:solidFill>
          <a:schemeClr val="tx1"/>
        </a:solidFill>
        <a:latin typeface="+mn-lt"/>
        <a:ea typeface="+mn-ea"/>
        <a:cs typeface="+mn-cs"/>
      </a:defRPr>
    </a:lvl4pPr>
    <a:lvl5pPr marL="1828165" algn="l" defTabSz="913765" rtl="0" eaLnBrk="1" latinLnBrk="0" hangingPunct="1">
      <a:defRPr sz="1800" kern="1200">
        <a:solidFill>
          <a:schemeClr val="tx1"/>
        </a:solidFill>
        <a:latin typeface="+mn-lt"/>
        <a:ea typeface="+mn-ea"/>
        <a:cs typeface="+mn-cs"/>
      </a:defRPr>
    </a:lvl5pPr>
    <a:lvl6pPr marL="2285365" algn="l" defTabSz="913765" rtl="0" eaLnBrk="1" latinLnBrk="0" hangingPunct="1">
      <a:defRPr sz="1800" kern="1200">
        <a:solidFill>
          <a:schemeClr val="tx1"/>
        </a:solidFill>
        <a:latin typeface="+mn-lt"/>
        <a:ea typeface="+mn-ea"/>
        <a:cs typeface="+mn-cs"/>
      </a:defRPr>
    </a:lvl6pPr>
    <a:lvl7pPr marL="2742565" algn="l" defTabSz="913765" rtl="0" eaLnBrk="1" latinLnBrk="0" hangingPunct="1">
      <a:defRPr sz="1800" kern="1200">
        <a:solidFill>
          <a:schemeClr val="tx1"/>
        </a:solidFill>
        <a:latin typeface="+mn-lt"/>
        <a:ea typeface="+mn-ea"/>
        <a:cs typeface="+mn-cs"/>
      </a:defRPr>
    </a:lvl7pPr>
    <a:lvl8pPr marL="3199765" algn="l" defTabSz="913765" rtl="0" eaLnBrk="1" latinLnBrk="0" hangingPunct="1">
      <a:defRPr sz="1800" kern="1200">
        <a:solidFill>
          <a:schemeClr val="tx1"/>
        </a:solidFill>
        <a:latin typeface="+mn-lt"/>
        <a:ea typeface="+mn-ea"/>
        <a:cs typeface="+mn-cs"/>
      </a:defRPr>
    </a:lvl8pPr>
    <a:lvl9pPr marL="3656965" algn="l" defTabSz="913765"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AFAFA"/>
    <a:srgbClr val="005DA2"/>
    <a:srgbClr val="FFC400"/>
    <a:srgbClr val="FFD347"/>
    <a:srgbClr val="FFC91D"/>
    <a:srgbClr val="0071C1"/>
    <a:srgbClr val="41445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859" autoAdjust="0"/>
    <p:restoredTop sz="94660"/>
  </p:normalViewPr>
  <p:slideViewPr>
    <p:cSldViewPr>
      <p:cViewPr varScale="1">
        <p:scale>
          <a:sx n="97" d="100"/>
          <a:sy n="97" d="100"/>
        </p:scale>
        <p:origin x="-108" y="-1110"/>
      </p:cViewPr>
      <p:guideLst>
        <p:guide orient="horz" pos="2210"/>
        <p:guide pos="2876"/>
        <p:guide pos="192"/>
        <p:guide pos="1452"/>
        <p:guide pos="836"/>
      </p:guideLst>
    </p:cSldViewPr>
  </p:slideViewPr>
  <p:notesTextViewPr>
    <p:cViewPr>
      <p:scale>
        <a:sx n="1" d="1"/>
        <a:sy n="1" d="1"/>
      </p:scale>
      <p:origin x="0" y="0"/>
    </p:cViewPr>
  </p:notesTextViewPr>
  <p:sorterViewPr>
    <p:cViewPr>
      <p:scale>
        <a:sx n="150" d="100"/>
        <a:sy n="150" d="100"/>
      </p:scale>
      <p:origin x="0" y="1152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tableStyles" Target="tableStyles.xml"/><Relationship Id="rId8" Type="http://schemas.openxmlformats.org/officeDocument/2006/relationships/viewProps" Target="viewProps.xml"/><Relationship Id="rId7" Type="http://schemas.openxmlformats.org/officeDocument/2006/relationships/presProps" Target="presProps.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 Type="http://schemas.openxmlformats.org/officeDocument/2006/relationships/slide" Target="slides/slide1.xml"/><Relationship Id="rId2" Type="http://schemas.openxmlformats.org/officeDocument/2006/relationships/theme" Target="theme/theme1.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262AE03-6EE8-41FD-8A37-86C6BC5E264F}"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E21FD59-C920-460C-B1C9-0346C59420B0}"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3765" rtl="0" eaLnBrk="1" latinLnBrk="0" hangingPunct="1">
      <a:defRPr sz="1200" kern="1200">
        <a:solidFill>
          <a:schemeClr val="tx1"/>
        </a:solidFill>
        <a:latin typeface="+mn-lt"/>
        <a:ea typeface="+mn-ea"/>
        <a:cs typeface="+mn-cs"/>
      </a:defRPr>
    </a:lvl1pPr>
    <a:lvl2pPr marL="457200" algn="l" defTabSz="913765" rtl="0" eaLnBrk="1" latinLnBrk="0" hangingPunct="1">
      <a:defRPr sz="1200" kern="1200">
        <a:solidFill>
          <a:schemeClr val="tx1"/>
        </a:solidFill>
        <a:latin typeface="+mn-lt"/>
        <a:ea typeface="+mn-ea"/>
        <a:cs typeface="+mn-cs"/>
      </a:defRPr>
    </a:lvl2pPr>
    <a:lvl3pPr marL="914400" algn="l" defTabSz="913765" rtl="0" eaLnBrk="1" latinLnBrk="0" hangingPunct="1">
      <a:defRPr sz="1200" kern="1200">
        <a:solidFill>
          <a:schemeClr val="tx1"/>
        </a:solidFill>
        <a:latin typeface="+mn-lt"/>
        <a:ea typeface="+mn-ea"/>
        <a:cs typeface="+mn-cs"/>
      </a:defRPr>
    </a:lvl3pPr>
    <a:lvl4pPr marL="1371600" algn="l" defTabSz="913765" rtl="0" eaLnBrk="1" latinLnBrk="0" hangingPunct="1">
      <a:defRPr sz="1200" kern="1200">
        <a:solidFill>
          <a:schemeClr val="tx1"/>
        </a:solidFill>
        <a:latin typeface="+mn-lt"/>
        <a:ea typeface="+mn-ea"/>
        <a:cs typeface="+mn-cs"/>
      </a:defRPr>
    </a:lvl4pPr>
    <a:lvl5pPr marL="1828165" algn="l" defTabSz="913765" rtl="0" eaLnBrk="1" latinLnBrk="0" hangingPunct="1">
      <a:defRPr sz="1200" kern="1200">
        <a:solidFill>
          <a:schemeClr val="tx1"/>
        </a:solidFill>
        <a:latin typeface="+mn-lt"/>
        <a:ea typeface="+mn-ea"/>
        <a:cs typeface="+mn-cs"/>
      </a:defRPr>
    </a:lvl5pPr>
    <a:lvl6pPr marL="2285365" algn="l" defTabSz="913765" rtl="0" eaLnBrk="1" latinLnBrk="0" hangingPunct="1">
      <a:defRPr sz="1200" kern="1200">
        <a:solidFill>
          <a:schemeClr val="tx1"/>
        </a:solidFill>
        <a:latin typeface="+mn-lt"/>
        <a:ea typeface="+mn-ea"/>
        <a:cs typeface="+mn-cs"/>
      </a:defRPr>
    </a:lvl6pPr>
    <a:lvl7pPr marL="2742565" algn="l" defTabSz="913765" rtl="0" eaLnBrk="1" latinLnBrk="0" hangingPunct="1">
      <a:defRPr sz="1200" kern="1200">
        <a:solidFill>
          <a:schemeClr val="tx1"/>
        </a:solidFill>
        <a:latin typeface="+mn-lt"/>
        <a:ea typeface="+mn-ea"/>
        <a:cs typeface="+mn-cs"/>
      </a:defRPr>
    </a:lvl7pPr>
    <a:lvl8pPr marL="3199765" algn="l" defTabSz="913765" rtl="0" eaLnBrk="1" latinLnBrk="0" hangingPunct="1">
      <a:defRPr sz="1200" kern="1200">
        <a:solidFill>
          <a:schemeClr val="tx1"/>
        </a:solidFill>
        <a:latin typeface="+mn-lt"/>
        <a:ea typeface="+mn-ea"/>
        <a:cs typeface="+mn-cs"/>
      </a:defRPr>
    </a:lvl8pPr>
    <a:lvl9pPr marL="3656965" algn="l" defTabSz="913765"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a:t>齿轮泵是一种常见液压泵，它的主要特点是结构简单，制造方便，价格低，体积小，重量轻，自吸性好，对油液污染不敏感，工作可行性高；缺点是流量和压力脉动大，噪声大，排量不可调。被广泛应用于采矿设备、冶金设备、建筑机械、工程机械、农林机械等各个行业。</a:t>
            </a:r>
            <a:endParaRPr lang="zh-CN" altLang="en-US" dirty="0"/>
          </a:p>
        </p:txBody>
      </p:sp>
      <p:sp>
        <p:nvSpPr>
          <p:cNvPr id="4" name="灯片编号占位符 3"/>
          <p:cNvSpPr>
            <a:spLocks noGrp="1"/>
          </p:cNvSpPr>
          <p:nvPr>
            <p:ph type="sldNum" sz="quarter" idx="10"/>
          </p:nvPr>
        </p:nvSpPr>
        <p:spPr/>
        <p:txBody>
          <a:bodyPr/>
          <a:lstStyle/>
          <a:p>
            <a:fld id="{41E0E0E2-7263-44C4-AAA9-733DBA7BD205}"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a:t>齿轮泵是依靠泵缸与啮合齿轮间所形成的工作容积变化和移动来输送液体或使之增压的回转泵。由两个齿轮、泵体与前后盖组成两个封闭空间，当齿轮转动时，齿轮脱开侧的空间的体积从小变大，形成真空，将液体吸入，齿轮啮合侧的空间的体积从大变小，而将液体挤入管路中去。吸入腔与排出腔是靠两个齿轮的啮合线来隔开的。齿轮泵的排出口的压力完全取决于泵出口处阻力的大小。</a:t>
            </a:r>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a:t>齿轮泵是依靠泵缸与啮合齿轮间所形成的工作容积变化和移动来输送液体或使之增压的回转泵。由两个齿轮、泵体与前后盖组成两个封闭空间，当齿轮转动时，齿轮脱开侧的空间的体积从小变大，形成真空，将液体吸入，齿轮啮合侧的空间的体积从大变小，而将液体挤入管路中去。吸入腔与排出腔是靠两个齿轮的啮合线来隔开的。齿轮泵的排出口的压力完全取决于泵出口处阻力的大小。</a:t>
            </a:r>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bg>
      <p:bgPr>
        <a:solidFill>
          <a:schemeClr val="bg1"/>
        </a:solidFill>
        <a:effectLst/>
      </p:bgPr>
    </p:bg>
    <p:spTree>
      <p:nvGrpSpPr>
        <p:cNvPr id="1" name=""/>
        <p:cNvGrpSpPr/>
        <p:nvPr/>
      </p:nvGrpSpPr>
      <p:grpSpPr>
        <a:xfrm>
          <a:off x="0" y="0"/>
          <a:ext cx="0" cy="0"/>
          <a:chOff x="0" y="0"/>
          <a:chExt cx="0" cy="0"/>
        </a:xfrm>
      </p:grpSpPr>
      <p:sp>
        <p:nvSpPr>
          <p:cNvPr id="3" name="矩形 2"/>
          <p:cNvSpPr/>
          <p:nvPr userDrawn="1"/>
        </p:nvSpPr>
        <p:spPr>
          <a:xfrm>
            <a:off x="3175" y="2634615"/>
            <a:ext cx="9138285" cy="272542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3600">
              <a:solidFill>
                <a:schemeClr val="tx1"/>
              </a:solidFill>
              <a:latin typeface="微软雅黑" panose="020B0503020204020204" pitchFamily="34" charset="-122"/>
              <a:ea typeface="微软雅黑" panose="020B0503020204020204" pitchFamily="34" charset="-122"/>
            </a:endParaRPr>
          </a:p>
        </p:txBody>
      </p:sp>
      <p:pic>
        <p:nvPicPr>
          <p:cNvPr id="5124" name="图片 1" descr="最新的学校校徽及校名"/>
          <p:cNvPicPr>
            <a:picLocks noChangeAspect="1"/>
          </p:cNvPicPr>
          <p:nvPr userDrawn="1"/>
        </p:nvPicPr>
        <p:blipFill>
          <a:blip r:embed="rId2"/>
          <a:stretch>
            <a:fillRect/>
          </a:stretch>
        </p:blipFill>
        <p:spPr>
          <a:xfrm>
            <a:off x="331470" y="425450"/>
            <a:ext cx="3536315" cy="640715"/>
          </a:xfrm>
          <a:prstGeom prst="rect">
            <a:avLst/>
          </a:prstGeom>
          <a:noFill/>
          <a:ln w="9525">
            <a:noFill/>
          </a:ln>
        </p:spPr>
      </p:pic>
      <p:pic>
        <p:nvPicPr>
          <p:cNvPr id="5" name="图片 4"/>
          <p:cNvPicPr>
            <a:picLocks noChangeAspect="1"/>
          </p:cNvPicPr>
          <p:nvPr userDrawn="1"/>
        </p:nvPicPr>
        <p:blipFill>
          <a:blip r:embed="rId3"/>
          <a:stretch>
            <a:fillRect/>
          </a:stretch>
        </p:blipFill>
        <p:spPr>
          <a:xfrm>
            <a:off x="1900555" y="1341120"/>
            <a:ext cx="5342890" cy="1019175"/>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500"/>
    </mc:Choice>
    <mc:Fallback>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bg>
      <p:bgPr>
        <a:solidFill>
          <a:schemeClr val="bg1"/>
        </a:solidFill>
        <a:effectLst/>
      </p:bgPr>
    </p:bg>
    <p:spTree>
      <p:nvGrpSpPr>
        <p:cNvPr id="1" name=""/>
        <p:cNvGrpSpPr/>
        <p:nvPr/>
      </p:nvGrpSpPr>
      <p:grpSpPr>
        <a:xfrm>
          <a:off x="0" y="0"/>
          <a:ext cx="0" cy="0"/>
          <a:chOff x="0" y="0"/>
          <a:chExt cx="0" cy="0"/>
        </a:xfrm>
      </p:grpSpPr>
      <p:cxnSp>
        <p:nvCxnSpPr>
          <p:cNvPr id="5" name="直接连接符 4"/>
          <p:cNvCxnSpPr/>
          <p:nvPr userDrawn="1"/>
        </p:nvCxnSpPr>
        <p:spPr>
          <a:xfrm>
            <a:off x="1171393" y="693329"/>
            <a:ext cx="7972607" cy="0"/>
          </a:xfrm>
          <a:prstGeom prst="line">
            <a:avLst/>
          </a:prstGeom>
          <a:ln w="28575" cmpd="sng">
            <a:solidFill>
              <a:schemeClr val="accent1">
                <a:shade val="50000"/>
              </a:schemeClr>
            </a:solidFill>
            <a:prstDash val="solid"/>
          </a:ln>
        </p:spPr>
        <p:style>
          <a:lnRef idx="1">
            <a:schemeClr val="accent1"/>
          </a:lnRef>
          <a:fillRef idx="0">
            <a:schemeClr val="accent1"/>
          </a:fillRef>
          <a:effectRef idx="0">
            <a:schemeClr val="accent1"/>
          </a:effectRef>
          <a:fontRef idx="minor">
            <a:schemeClr val="tx1"/>
          </a:fontRef>
        </p:style>
      </p:cxnSp>
      <p:pic>
        <p:nvPicPr>
          <p:cNvPr id="7169" name="图片 2" descr="最新的学校校徽及校名"/>
          <p:cNvPicPr>
            <a:picLocks noChangeAspect="1"/>
          </p:cNvPicPr>
          <p:nvPr userDrawn="1"/>
        </p:nvPicPr>
        <p:blipFill>
          <a:blip r:embed="rId2"/>
          <a:srcRect r="81889"/>
          <a:stretch>
            <a:fillRect/>
          </a:stretch>
        </p:blipFill>
        <p:spPr>
          <a:xfrm>
            <a:off x="263843" y="45085"/>
            <a:ext cx="792006" cy="792006"/>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p14:dur="500"/>
    </mc:Choice>
    <mc:Fallback>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Lst>
  <mc:AlternateContent xmlns:mc="http://schemas.openxmlformats.org/markup-compatibility/2006">
    <mc:Choice xmlns:p14="http://schemas.microsoft.com/office/powerpoint/2010/main" Requires="p14">
      <p:transition p14:dur="500"/>
    </mc:Choice>
    <mc:Fallback>
      <p:transition/>
    </mc:Fallback>
  </mc:AlternateContent>
  <p:timing>
    <p:tnLst>
      <p:par>
        <p:cTn id="1" dur="indefinite" restart="never" nodeType="tmRoot"/>
      </p:par>
    </p:tnLst>
  </p:timing>
  <p:txStyles>
    <p:titleStyle>
      <a:lvl1pPr algn="ctr" defTabSz="1218565" rtl="0" eaLnBrk="1" latinLnBrk="0" hangingPunct="1">
        <a:spcBef>
          <a:spcPct val="0"/>
        </a:spcBef>
        <a:buNone/>
        <a:defRPr sz="5865" kern="1200">
          <a:solidFill>
            <a:schemeClr val="tx1"/>
          </a:solidFill>
          <a:latin typeface="+mj-lt"/>
          <a:ea typeface="+mj-ea"/>
          <a:cs typeface="+mj-cs"/>
        </a:defRPr>
      </a:lvl1pPr>
    </p:titleStyle>
    <p:bodyStyle>
      <a:lvl1pPr marL="457200" indent="-457200" algn="l" defTabSz="1218565" rtl="0" eaLnBrk="1" latinLnBrk="0" hangingPunct="1">
        <a:spcBef>
          <a:spcPts val="130"/>
        </a:spcBef>
        <a:buFont typeface="Arial" panose="020B0604020202020204" pitchFamily="34" charset="0"/>
        <a:buChar char="•"/>
        <a:defRPr sz="4265" kern="1200">
          <a:solidFill>
            <a:schemeClr val="tx1"/>
          </a:solidFill>
          <a:latin typeface="+mn-lt"/>
          <a:ea typeface="+mn-ea"/>
          <a:cs typeface="+mn-cs"/>
        </a:defRPr>
      </a:lvl1pPr>
      <a:lvl2pPr marL="990600" indent="-381000" algn="l" defTabSz="1218565" rtl="0" eaLnBrk="1" latinLnBrk="0" hangingPunct="1">
        <a:spcBef>
          <a:spcPts val="130"/>
        </a:spcBef>
        <a:buFont typeface="Arial" panose="020B0604020202020204" pitchFamily="34" charset="0"/>
        <a:buChar char="–"/>
        <a:defRPr sz="3735" kern="1200">
          <a:solidFill>
            <a:schemeClr val="tx1"/>
          </a:solidFill>
          <a:latin typeface="+mn-lt"/>
          <a:ea typeface="+mn-ea"/>
          <a:cs typeface="+mn-cs"/>
        </a:defRPr>
      </a:lvl2pPr>
      <a:lvl3pPr marL="1524000" indent="-304800" algn="l" defTabSz="1218565" rtl="0" eaLnBrk="1" latinLnBrk="0" hangingPunct="1">
        <a:spcBef>
          <a:spcPts val="130"/>
        </a:spcBef>
        <a:buFont typeface="Arial" panose="020B0604020202020204" pitchFamily="34" charset="0"/>
        <a:buChar char="•"/>
        <a:defRPr sz="3200" kern="1200">
          <a:solidFill>
            <a:schemeClr val="tx1"/>
          </a:solidFill>
          <a:latin typeface="+mn-lt"/>
          <a:ea typeface="+mn-ea"/>
          <a:cs typeface="+mn-cs"/>
        </a:defRPr>
      </a:lvl3pPr>
      <a:lvl4pPr marL="2133600" indent="-304800" algn="l" defTabSz="1218565" rtl="0" eaLnBrk="1" latinLnBrk="0" hangingPunct="1">
        <a:spcBef>
          <a:spcPts val="130"/>
        </a:spcBef>
        <a:buFont typeface="Arial" panose="020B0604020202020204" pitchFamily="34" charset="0"/>
        <a:buChar char="–"/>
        <a:defRPr sz="2665" kern="1200">
          <a:solidFill>
            <a:schemeClr val="tx1"/>
          </a:solidFill>
          <a:latin typeface="+mn-lt"/>
          <a:ea typeface="+mn-ea"/>
          <a:cs typeface="+mn-cs"/>
        </a:defRPr>
      </a:lvl4pPr>
      <a:lvl5pPr marL="2742565" indent="-304800" algn="l" defTabSz="1218565" rtl="0" eaLnBrk="1" latinLnBrk="0" hangingPunct="1">
        <a:spcBef>
          <a:spcPts val="130"/>
        </a:spcBef>
        <a:buFont typeface="Arial" panose="020B0604020202020204" pitchFamily="34" charset="0"/>
        <a:buChar char="»"/>
        <a:defRPr sz="2665" kern="1200">
          <a:solidFill>
            <a:schemeClr val="tx1"/>
          </a:solidFill>
          <a:latin typeface="+mn-lt"/>
          <a:ea typeface="+mn-ea"/>
          <a:cs typeface="+mn-cs"/>
        </a:defRPr>
      </a:lvl5pPr>
      <a:lvl6pPr marL="3352165" indent="-304800" algn="l" defTabSz="1218565" rtl="0" eaLnBrk="1" latinLnBrk="0" hangingPunct="1">
        <a:spcBef>
          <a:spcPts val="130"/>
        </a:spcBef>
        <a:buFont typeface="Arial" panose="020B0604020202020204" pitchFamily="34" charset="0"/>
        <a:buChar char="•"/>
        <a:defRPr sz="2665" kern="1200">
          <a:solidFill>
            <a:schemeClr val="tx1"/>
          </a:solidFill>
          <a:latin typeface="+mn-lt"/>
          <a:ea typeface="+mn-ea"/>
          <a:cs typeface="+mn-cs"/>
        </a:defRPr>
      </a:lvl6pPr>
      <a:lvl7pPr marL="3961765" indent="-304800" algn="l" defTabSz="1218565" rtl="0" eaLnBrk="1" latinLnBrk="0" hangingPunct="1">
        <a:spcBef>
          <a:spcPts val="130"/>
        </a:spcBef>
        <a:buFont typeface="Arial" panose="020B0604020202020204" pitchFamily="34" charset="0"/>
        <a:buChar char="•"/>
        <a:defRPr sz="2665" kern="1200">
          <a:solidFill>
            <a:schemeClr val="tx1"/>
          </a:solidFill>
          <a:latin typeface="+mn-lt"/>
          <a:ea typeface="+mn-ea"/>
          <a:cs typeface="+mn-cs"/>
        </a:defRPr>
      </a:lvl7pPr>
      <a:lvl8pPr marL="4571365" indent="-304800" algn="l" defTabSz="1218565" rtl="0" eaLnBrk="1" latinLnBrk="0" hangingPunct="1">
        <a:spcBef>
          <a:spcPts val="130"/>
        </a:spcBef>
        <a:buFont typeface="Arial" panose="020B0604020202020204" pitchFamily="34" charset="0"/>
        <a:buChar char="•"/>
        <a:defRPr sz="2665" kern="1200">
          <a:solidFill>
            <a:schemeClr val="tx1"/>
          </a:solidFill>
          <a:latin typeface="+mn-lt"/>
          <a:ea typeface="+mn-ea"/>
          <a:cs typeface="+mn-cs"/>
        </a:defRPr>
      </a:lvl8pPr>
      <a:lvl9pPr marL="5180965" indent="-304800" algn="l" defTabSz="1218565" rtl="0" eaLnBrk="1" latinLnBrk="0" hangingPunct="1">
        <a:spcBef>
          <a:spcPts val="130"/>
        </a:spcBef>
        <a:buFont typeface="Arial" panose="020B0604020202020204" pitchFamily="34" charset="0"/>
        <a:buChar char="•"/>
        <a:defRPr sz="2665" kern="1200">
          <a:solidFill>
            <a:schemeClr val="tx1"/>
          </a:solidFill>
          <a:latin typeface="+mn-lt"/>
          <a:ea typeface="+mn-ea"/>
          <a:cs typeface="+mn-cs"/>
        </a:defRPr>
      </a:lvl9pPr>
    </p:bodyStyle>
    <p:otherStyle>
      <a:defPPr>
        <a:defRPr lang="zh-CN"/>
      </a:defPPr>
      <a:lvl1pPr marL="0" algn="l" defTabSz="1218565" rtl="0" eaLnBrk="1" latinLnBrk="0" hangingPunct="1">
        <a:defRPr sz="2400" kern="1200">
          <a:solidFill>
            <a:schemeClr val="tx1"/>
          </a:solidFill>
          <a:latin typeface="+mn-lt"/>
          <a:ea typeface="+mn-ea"/>
          <a:cs typeface="+mn-cs"/>
        </a:defRPr>
      </a:lvl1pPr>
      <a:lvl2pPr marL="609600" algn="l" defTabSz="1218565" rtl="0" eaLnBrk="1" latinLnBrk="0" hangingPunct="1">
        <a:defRPr sz="2400" kern="1200">
          <a:solidFill>
            <a:schemeClr val="tx1"/>
          </a:solidFill>
          <a:latin typeface="+mn-lt"/>
          <a:ea typeface="+mn-ea"/>
          <a:cs typeface="+mn-cs"/>
        </a:defRPr>
      </a:lvl2pPr>
      <a:lvl3pPr marL="1219200" algn="l" defTabSz="1218565" rtl="0" eaLnBrk="1" latinLnBrk="0" hangingPunct="1">
        <a:defRPr sz="2400" kern="1200">
          <a:solidFill>
            <a:schemeClr val="tx1"/>
          </a:solidFill>
          <a:latin typeface="+mn-lt"/>
          <a:ea typeface="+mn-ea"/>
          <a:cs typeface="+mn-cs"/>
        </a:defRPr>
      </a:lvl3pPr>
      <a:lvl4pPr marL="1828800" algn="l" defTabSz="1218565" rtl="0" eaLnBrk="1" latinLnBrk="0" hangingPunct="1">
        <a:defRPr sz="2400" kern="1200">
          <a:solidFill>
            <a:schemeClr val="tx1"/>
          </a:solidFill>
          <a:latin typeface="+mn-lt"/>
          <a:ea typeface="+mn-ea"/>
          <a:cs typeface="+mn-cs"/>
        </a:defRPr>
      </a:lvl4pPr>
      <a:lvl5pPr marL="2437765" algn="l" defTabSz="1218565" rtl="0" eaLnBrk="1" latinLnBrk="0" hangingPunct="1">
        <a:defRPr sz="2400" kern="1200">
          <a:solidFill>
            <a:schemeClr val="tx1"/>
          </a:solidFill>
          <a:latin typeface="+mn-lt"/>
          <a:ea typeface="+mn-ea"/>
          <a:cs typeface="+mn-cs"/>
        </a:defRPr>
      </a:lvl5pPr>
      <a:lvl6pPr marL="3047365" algn="l" defTabSz="1218565" rtl="0" eaLnBrk="1" latinLnBrk="0" hangingPunct="1">
        <a:defRPr sz="2400" kern="1200">
          <a:solidFill>
            <a:schemeClr val="tx1"/>
          </a:solidFill>
          <a:latin typeface="+mn-lt"/>
          <a:ea typeface="+mn-ea"/>
          <a:cs typeface="+mn-cs"/>
        </a:defRPr>
      </a:lvl6pPr>
      <a:lvl7pPr marL="3656965" algn="l" defTabSz="1218565" rtl="0" eaLnBrk="1" latinLnBrk="0" hangingPunct="1">
        <a:defRPr sz="2400" kern="1200">
          <a:solidFill>
            <a:schemeClr val="tx1"/>
          </a:solidFill>
          <a:latin typeface="+mn-lt"/>
          <a:ea typeface="+mn-ea"/>
          <a:cs typeface="+mn-cs"/>
        </a:defRPr>
      </a:lvl7pPr>
      <a:lvl8pPr marL="4266565" algn="l" defTabSz="1218565" rtl="0" eaLnBrk="1" latinLnBrk="0" hangingPunct="1">
        <a:defRPr sz="2400" kern="1200">
          <a:solidFill>
            <a:schemeClr val="tx1"/>
          </a:solidFill>
          <a:latin typeface="+mn-lt"/>
          <a:ea typeface="+mn-ea"/>
          <a:cs typeface="+mn-cs"/>
        </a:defRPr>
      </a:lvl8pPr>
      <a:lvl9pPr marL="4876165" algn="l" defTabSz="1218565"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image" Target="../media/image4.jpe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image" Target="../media/image5.pn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image" Target="../media/image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2852420" y="3313430"/>
            <a:ext cx="5553075" cy="1198880"/>
          </a:xfrm>
          <a:prstGeom prst="rect">
            <a:avLst/>
          </a:prstGeom>
          <a:noFill/>
        </p:spPr>
        <p:txBody>
          <a:bodyPr wrap="square" rtlCol="0" anchor="t">
            <a:spAutoFit/>
          </a:bodyPr>
          <a:p>
            <a:pPr algn="ctr" fontAlgn="auto"/>
            <a:r>
              <a:rPr lang="zh-CN" altLang="zh-CN" sz="3600" b="1">
                <a:latin typeface="+mn-ea"/>
                <a:sym typeface="+mn-ea"/>
              </a:rPr>
              <a:t>多缸动作回路——互锁回路与互不干扰回路</a:t>
            </a:r>
            <a:endParaRPr lang="zh-CN" altLang="zh-CN" sz="3600" b="1">
              <a:latin typeface="+mn-ea"/>
              <a:sym typeface="+mn-ea"/>
            </a:endParaRPr>
          </a:p>
        </p:txBody>
      </p:sp>
      <p:pic>
        <p:nvPicPr>
          <p:cNvPr id="121859" name="Picture 3" descr="9-20双泵互不干扰"/>
          <p:cNvPicPr>
            <a:picLocks noChangeAspect="1"/>
          </p:cNvPicPr>
          <p:nvPr/>
        </p:nvPicPr>
        <p:blipFill>
          <a:blip r:embed="rId1"/>
          <a:stretch>
            <a:fillRect/>
          </a:stretch>
        </p:blipFill>
        <p:spPr>
          <a:xfrm>
            <a:off x="37465" y="2680335"/>
            <a:ext cx="2548890" cy="2638425"/>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p14:dur="70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121859"/>
                                        </p:tgtEl>
                                        <p:attrNameLst>
                                          <p:attrName>style.visibility</p:attrName>
                                        </p:attrNameLst>
                                      </p:cBhvr>
                                      <p:to>
                                        <p:strVal val="visible"/>
                                      </p:to>
                                    </p:set>
                                    <p:animEffect transition="in" filter="wipe(up)">
                                      <p:cBhvr>
                                        <p:cTn id="7" dur="500"/>
                                        <p:tgtEl>
                                          <p:spTgt spid="1218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文"/>
          <p:cNvSpPr txBox="1"/>
          <p:nvPr/>
        </p:nvSpPr>
        <p:spPr>
          <a:xfrm>
            <a:off x="1216025" y="829310"/>
            <a:ext cx="6699250" cy="829945"/>
          </a:xfrm>
          <a:prstGeom prst="rect">
            <a:avLst/>
          </a:prstGeom>
          <a:noFill/>
        </p:spPr>
        <p:txBody>
          <a:bodyPr wrap="square" rtlCol="0">
            <a:spAutoFit/>
          </a:bodyPr>
          <a:p>
            <a:pPr indent="0" fontAlgn="auto">
              <a:lnSpc>
                <a:spcPct val="100000"/>
              </a:lnSpc>
            </a:pPr>
            <a:r>
              <a:rPr lang="en-US" altLang="zh-CN" sz="2400" b="1" dirty="0">
                <a:latin typeface="微软雅黑" panose="020B0503020204020204" pitchFamily="34" charset="-122"/>
                <a:ea typeface="微软雅黑" panose="020B0503020204020204" pitchFamily="34" charset="-122"/>
                <a:sym typeface="+mn-ea"/>
              </a:rPr>
              <a:t>1.</a:t>
            </a:r>
            <a:r>
              <a:rPr lang="zh-CN" altLang="en-US" sz="2400" b="1" dirty="0">
                <a:latin typeface="微软雅黑" panose="020B0503020204020204" pitchFamily="34" charset="-122"/>
                <a:ea typeface="微软雅黑" panose="020B0503020204020204" pitchFamily="34" charset="-122"/>
                <a:sym typeface="+mn-ea"/>
              </a:rPr>
              <a:t>互锁回路</a:t>
            </a:r>
            <a:endParaRPr lang="zh-CN" altLang="en-US" sz="2400" b="1" dirty="0">
              <a:latin typeface="微软雅黑" panose="020B0503020204020204" pitchFamily="34" charset="-122"/>
              <a:ea typeface="微软雅黑" panose="020B0503020204020204" pitchFamily="34" charset="-122"/>
              <a:sym typeface="+mn-ea"/>
            </a:endParaRPr>
          </a:p>
          <a:p>
            <a:pPr indent="0" fontAlgn="auto">
              <a:lnSpc>
                <a:spcPct val="100000"/>
              </a:lnSpc>
            </a:pPr>
            <a:endParaRPr sz="2400" b="1" dirty="0">
              <a:solidFill>
                <a:schemeClr val="tx1"/>
              </a:solidFill>
              <a:latin typeface="微软雅黑" panose="020B0503020204020204" pitchFamily="34" charset="-122"/>
              <a:ea typeface="微软雅黑" panose="020B0503020204020204" pitchFamily="34" charset="-122"/>
            </a:endParaRPr>
          </a:p>
        </p:txBody>
      </p:sp>
      <p:sp>
        <p:nvSpPr>
          <p:cNvPr id="3" name="文本框 2"/>
          <p:cNvSpPr txBox="1"/>
          <p:nvPr/>
        </p:nvSpPr>
        <p:spPr>
          <a:xfrm>
            <a:off x="1216025" y="98425"/>
            <a:ext cx="7785735" cy="520700"/>
          </a:xfrm>
          <a:prstGeom prst="rect">
            <a:avLst/>
          </a:prstGeom>
          <a:noFill/>
        </p:spPr>
        <p:txBody>
          <a:bodyPr wrap="square" lIns="91390" tIns="45696" rIns="91390" bIns="45696" rtlCol="0">
            <a:spAutoFit/>
          </a:bodyPr>
          <a:p>
            <a:pPr algn="l" fontAlgn="auto"/>
            <a:r>
              <a:rPr lang="zh-CN" altLang="en-US" sz="2800" b="1" dirty="0">
                <a:solidFill>
                  <a:schemeClr val="accent1"/>
                </a:solidFill>
                <a:latin typeface="微软雅黑" panose="020B0503020204020204" pitchFamily="34" charset="-122"/>
                <a:ea typeface="微软雅黑" panose="020B0503020204020204" pitchFamily="34" charset="-122"/>
                <a:sym typeface="+mn-ea"/>
              </a:rPr>
              <a:t>互锁回路与互不干扰回路</a:t>
            </a:r>
            <a:endParaRPr lang="zh-CN" altLang="en-US" sz="2800" b="1" dirty="0">
              <a:solidFill>
                <a:schemeClr val="accent1"/>
              </a:solidFill>
              <a:latin typeface="微软雅黑" panose="020B0503020204020204" pitchFamily="34" charset="-122"/>
              <a:ea typeface="微软雅黑" panose="020B0503020204020204" pitchFamily="34" charset="-122"/>
            </a:endParaRPr>
          </a:p>
        </p:txBody>
      </p:sp>
      <p:sp>
        <p:nvSpPr>
          <p:cNvPr id="4109" name="Rectangle 13"/>
          <p:cNvSpPr/>
          <p:nvPr/>
        </p:nvSpPr>
        <p:spPr>
          <a:xfrm>
            <a:off x="39370" y="4987925"/>
            <a:ext cx="7772400" cy="1143000"/>
          </a:xfrm>
          <a:prstGeom prst="rect">
            <a:avLst/>
          </a:prstGeom>
          <a:noFill/>
          <a:ln>
            <a:noFill/>
          </a:ln>
        </p:spPr>
        <p:txBody>
          <a:bodyPr/>
          <a:lstStyle>
            <a:lvl1pPr algn="l" rtl="0" fontAlgn="base">
              <a:spcBef>
                <a:spcPct val="0"/>
              </a:spcBef>
              <a:spcAft>
                <a:spcPct val="0"/>
              </a:spcAft>
              <a:defRPr kumimoji="1" sz="4400">
                <a:solidFill>
                  <a:schemeClr val="tx2"/>
                </a:solidFill>
                <a:latin typeface="+mj-lt"/>
                <a:ea typeface="+mj-ea"/>
                <a:cs typeface="+mj-cs"/>
              </a:defRPr>
            </a:lvl1pPr>
            <a:lvl2pPr algn="l" rtl="0" fontAlgn="base">
              <a:spcBef>
                <a:spcPct val="0"/>
              </a:spcBef>
              <a:spcAft>
                <a:spcPct val="0"/>
              </a:spcAft>
              <a:defRPr kumimoji="1" sz="4400">
                <a:solidFill>
                  <a:schemeClr val="tx2"/>
                </a:solidFill>
                <a:latin typeface="Tahoma" panose="020B0604030504040204" pitchFamily="34" charset="0"/>
                <a:ea typeface="宋体" panose="02010600030101010101" pitchFamily="2" charset="-122"/>
              </a:defRPr>
            </a:lvl2pPr>
            <a:lvl3pPr algn="l" rtl="0" fontAlgn="base">
              <a:spcBef>
                <a:spcPct val="0"/>
              </a:spcBef>
              <a:spcAft>
                <a:spcPct val="0"/>
              </a:spcAft>
              <a:defRPr kumimoji="1" sz="4400">
                <a:solidFill>
                  <a:schemeClr val="tx2"/>
                </a:solidFill>
                <a:latin typeface="Tahoma" panose="020B0604030504040204" pitchFamily="34" charset="0"/>
                <a:ea typeface="宋体" panose="02010600030101010101" pitchFamily="2" charset="-122"/>
              </a:defRPr>
            </a:lvl3pPr>
            <a:lvl4pPr algn="l" rtl="0" fontAlgn="base">
              <a:spcBef>
                <a:spcPct val="0"/>
              </a:spcBef>
              <a:spcAft>
                <a:spcPct val="0"/>
              </a:spcAft>
              <a:defRPr kumimoji="1" sz="4400">
                <a:solidFill>
                  <a:schemeClr val="tx2"/>
                </a:solidFill>
                <a:latin typeface="Tahoma" panose="020B0604030504040204" pitchFamily="34" charset="0"/>
                <a:ea typeface="宋体" panose="02010600030101010101" pitchFamily="2" charset="-122"/>
              </a:defRPr>
            </a:lvl4pPr>
            <a:lvl5pPr algn="l" rtl="0" fontAlgn="base">
              <a:spcBef>
                <a:spcPct val="0"/>
              </a:spcBef>
              <a:spcAft>
                <a:spcPct val="0"/>
              </a:spcAft>
              <a:defRPr kumimoji="1" sz="4400">
                <a:solidFill>
                  <a:schemeClr val="tx2"/>
                </a:solidFill>
                <a:latin typeface="Tahoma" panose="020B0604030504040204" pitchFamily="34" charset="0"/>
                <a:ea typeface="宋体" panose="02010600030101010101" pitchFamily="2" charset="-122"/>
              </a:defRPr>
            </a:lvl5pPr>
            <a:lvl6pPr marL="457200" algn="l" rtl="0" fontAlgn="base">
              <a:spcBef>
                <a:spcPct val="0"/>
              </a:spcBef>
              <a:spcAft>
                <a:spcPct val="0"/>
              </a:spcAft>
              <a:defRPr kumimoji="1" sz="4400">
                <a:solidFill>
                  <a:schemeClr val="tx2"/>
                </a:solidFill>
                <a:latin typeface="Tahoma" panose="020B0604030504040204" pitchFamily="34" charset="0"/>
                <a:ea typeface="宋体" panose="02010600030101010101" pitchFamily="2" charset="-122"/>
              </a:defRPr>
            </a:lvl6pPr>
            <a:lvl7pPr marL="914400" algn="l" rtl="0" fontAlgn="base">
              <a:spcBef>
                <a:spcPct val="0"/>
              </a:spcBef>
              <a:spcAft>
                <a:spcPct val="0"/>
              </a:spcAft>
              <a:defRPr kumimoji="1" sz="4400">
                <a:solidFill>
                  <a:schemeClr val="tx2"/>
                </a:solidFill>
                <a:latin typeface="Tahoma" panose="020B0604030504040204" pitchFamily="34" charset="0"/>
                <a:ea typeface="宋体" panose="02010600030101010101" pitchFamily="2" charset="-122"/>
              </a:defRPr>
            </a:lvl7pPr>
            <a:lvl8pPr marL="1371600" algn="l" rtl="0" fontAlgn="base">
              <a:spcBef>
                <a:spcPct val="0"/>
              </a:spcBef>
              <a:spcAft>
                <a:spcPct val="0"/>
              </a:spcAft>
              <a:defRPr kumimoji="1" sz="4400">
                <a:solidFill>
                  <a:schemeClr val="tx2"/>
                </a:solidFill>
                <a:latin typeface="Tahoma" panose="020B0604030504040204" pitchFamily="34" charset="0"/>
                <a:ea typeface="宋体" panose="02010600030101010101" pitchFamily="2" charset="-122"/>
              </a:defRPr>
            </a:lvl8pPr>
            <a:lvl9pPr marL="1828800" algn="l" rtl="0" fontAlgn="base">
              <a:spcBef>
                <a:spcPct val="0"/>
              </a:spcBef>
              <a:spcAft>
                <a:spcPct val="0"/>
              </a:spcAft>
              <a:defRPr kumimoji="1" sz="4400">
                <a:solidFill>
                  <a:schemeClr val="tx2"/>
                </a:solidFill>
                <a:latin typeface="Tahoma" panose="020B0604030504040204" pitchFamily="34" charset="0"/>
                <a:ea typeface="宋体" panose="02010600030101010101" pitchFamily="2" charset="-122"/>
              </a:defRPr>
            </a:lvl9pPr>
          </a:lstStyle>
          <a:p>
            <a:pPr eaLnBrk="1" hangingPunct="1"/>
            <a:endParaRPr lang="zh-CN" altLang="en-US" dirty="0">
              <a:ea typeface="楷体_GB2312" pitchFamily="49" charset="-122"/>
            </a:endParaRPr>
          </a:p>
        </p:txBody>
      </p:sp>
      <p:sp>
        <p:nvSpPr>
          <p:cNvPr id="4" name="文本框 3"/>
          <p:cNvSpPr txBox="1"/>
          <p:nvPr/>
        </p:nvSpPr>
        <p:spPr>
          <a:xfrm>
            <a:off x="1327150" y="1426210"/>
            <a:ext cx="6126480" cy="368300"/>
          </a:xfrm>
          <a:prstGeom prst="rect">
            <a:avLst/>
          </a:prstGeom>
          <a:noFill/>
        </p:spPr>
        <p:txBody>
          <a:bodyPr wrap="none" rtlCol="0" anchor="t">
            <a:spAutoFit/>
          </a:bodyPr>
          <a:p>
            <a:r>
              <a:rPr lang="zh-CN" altLang="en-US" dirty="0">
                <a:latin typeface="Tahoma" panose="020B0604030504040204" pitchFamily="34" charset="0"/>
                <a:ea typeface="楷体_GB2312" pitchFamily="49" charset="-122"/>
                <a:sym typeface="+mn-ea"/>
              </a:rPr>
              <a:t>作用：</a:t>
            </a:r>
            <a:r>
              <a:rPr lang="zh-CN" altLang="en-US" dirty="0">
                <a:latin typeface="Tahoma" panose="020B0604030504040204" pitchFamily="34" charset="0"/>
                <a:sym typeface="+mn-ea"/>
              </a:rPr>
              <a:t>在一个或几个液压缸工作时，其他液压缸锁住不动。</a:t>
            </a:r>
            <a:endParaRPr lang="zh-CN" altLang="en-US"/>
          </a:p>
        </p:txBody>
      </p:sp>
      <p:grpSp>
        <p:nvGrpSpPr>
          <p:cNvPr id="175113" name="组合 175112"/>
          <p:cNvGrpSpPr/>
          <p:nvPr/>
        </p:nvGrpSpPr>
        <p:grpSpPr>
          <a:xfrm>
            <a:off x="4716463" y="1889125"/>
            <a:ext cx="3744912" cy="4968875"/>
            <a:chOff x="6480" y="10956"/>
            <a:chExt cx="3330" cy="4368"/>
          </a:xfrm>
        </p:grpSpPr>
        <p:sp>
          <p:nvSpPr>
            <p:cNvPr id="175114" name="文本框 175113"/>
            <p:cNvSpPr txBox="1"/>
            <p:nvPr/>
          </p:nvSpPr>
          <p:spPr>
            <a:xfrm>
              <a:off x="6840" y="14185"/>
              <a:ext cx="2520" cy="1139"/>
            </a:xfrm>
            <a:prstGeom prst="rect">
              <a:avLst/>
            </a:prstGeom>
            <a:solidFill>
              <a:srgbClr val="FFFFFF"/>
            </a:solidFill>
            <a:ln w="15875" cap="flat" cmpd="sng">
              <a:solidFill>
                <a:srgbClr val="FFFFFF"/>
              </a:solidFill>
              <a:prstDash val="solid"/>
              <a:miter/>
              <a:headEnd type="none" w="med" len="med"/>
              <a:tailEnd type="none" w="med" len="med"/>
            </a:ln>
          </p:spPr>
          <p:txBody>
            <a:bodyPr/>
            <a:p>
              <a:pPr algn="just"/>
              <a:endParaRPr dirty="0">
                <a:latin typeface="Tahoma" panose="020B0604030504040204" pitchFamily="34" charset="0"/>
              </a:endParaRPr>
            </a:p>
          </p:txBody>
        </p:sp>
        <p:pic>
          <p:nvPicPr>
            <p:cNvPr id="175115" name="图片 175114" descr="00"/>
            <p:cNvPicPr>
              <a:picLocks noChangeAspect="1"/>
            </p:cNvPicPr>
            <p:nvPr/>
          </p:nvPicPr>
          <p:blipFill>
            <a:blip r:embed="rId1"/>
            <a:stretch>
              <a:fillRect/>
            </a:stretch>
          </p:blipFill>
          <p:spPr>
            <a:xfrm>
              <a:off x="6480" y="10956"/>
              <a:ext cx="3330" cy="3186"/>
            </a:xfrm>
            <a:prstGeom prst="rect">
              <a:avLst/>
            </a:prstGeom>
            <a:noFill/>
            <a:ln w="9525">
              <a:noFill/>
            </a:ln>
          </p:spPr>
        </p:pic>
      </p:grpSp>
      <p:sp>
        <p:nvSpPr>
          <p:cNvPr id="175116" name="矩形 175115"/>
          <p:cNvSpPr/>
          <p:nvPr/>
        </p:nvSpPr>
        <p:spPr>
          <a:xfrm>
            <a:off x="684213" y="2492375"/>
            <a:ext cx="3887787" cy="3013075"/>
          </a:xfrm>
          <a:prstGeom prst="rect">
            <a:avLst/>
          </a:prstGeom>
          <a:noFill/>
          <a:ln w="9525">
            <a:noFill/>
          </a:ln>
        </p:spPr>
        <p:txBody>
          <a:bodyPr anchor="ctr">
            <a:spAutoFit/>
          </a:bodyPr>
          <a:p>
            <a:pPr>
              <a:buClr>
                <a:srgbClr val="0066FF"/>
              </a:buClr>
              <a:buFont typeface="Wingdings" panose="05000000000000000000" pitchFamily="2" charset="2"/>
              <a:buChar char="u"/>
            </a:pPr>
            <a:r>
              <a:rPr lang="zh-CN" altLang="en-US" dirty="0">
                <a:latin typeface="Tahoma" panose="020B0604030504040204" pitchFamily="34" charset="0"/>
              </a:rPr>
              <a:t>换向阀</a:t>
            </a:r>
            <a:r>
              <a:rPr lang="en-US" altLang="zh-CN" dirty="0">
                <a:latin typeface="Tahoma" panose="020B0604030504040204" pitchFamily="34" charset="0"/>
              </a:rPr>
              <a:t>5</a:t>
            </a:r>
            <a:r>
              <a:rPr lang="zh-CN" altLang="en-US" dirty="0">
                <a:latin typeface="Tahoma" panose="020B0604030504040204" pitchFamily="34" charset="0"/>
              </a:rPr>
              <a:t>处于中位时，液压缸</a:t>
            </a:r>
            <a:r>
              <a:rPr lang="en-US" altLang="zh-CN" dirty="0">
                <a:latin typeface="Tahoma" panose="020B0604030504040204" pitchFamily="34" charset="0"/>
              </a:rPr>
              <a:t>B</a:t>
            </a:r>
            <a:r>
              <a:rPr lang="zh-CN" altLang="en-US" dirty="0">
                <a:latin typeface="Tahoma" panose="020B0604030504040204" pitchFamily="34" charset="0"/>
              </a:rPr>
              <a:t>停止工作</a:t>
            </a:r>
            <a:endParaRPr lang="zh-CN" altLang="en-US" dirty="0">
              <a:latin typeface="Tahoma" panose="020B0604030504040204" pitchFamily="34" charset="0"/>
            </a:endParaRPr>
          </a:p>
          <a:p>
            <a:pPr>
              <a:buClr>
                <a:srgbClr val="0066FF"/>
              </a:buClr>
              <a:buFont typeface="Wingdings" panose="05000000000000000000" pitchFamily="2" charset="2"/>
              <a:buChar char="u"/>
            </a:pPr>
            <a:r>
              <a:rPr lang="zh-CN" altLang="en-US" dirty="0">
                <a:latin typeface="Tahoma" panose="020B0604030504040204" pitchFamily="34" charset="0"/>
              </a:rPr>
              <a:t>换向阀</a:t>
            </a:r>
            <a:r>
              <a:rPr lang="en-US" altLang="zh-CN" dirty="0">
                <a:latin typeface="Tahoma" panose="020B0604030504040204" pitchFamily="34" charset="0"/>
              </a:rPr>
              <a:t>5</a:t>
            </a:r>
            <a:r>
              <a:rPr lang="zh-CN" altLang="en-US" dirty="0">
                <a:latin typeface="Tahoma" panose="020B0604030504040204" pitchFamily="34" charset="0"/>
              </a:rPr>
              <a:t>处于左位或右位时，液压缸</a:t>
            </a:r>
            <a:r>
              <a:rPr lang="en-US" altLang="zh-CN" dirty="0">
                <a:latin typeface="Tahoma" panose="020B0604030504040204" pitchFamily="34" charset="0"/>
              </a:rPr>
              <a:t>B</a:t>
            </a:r>
            <a:r>
              <a:rPr lang="zh-CN" altLang="en-US" dirty="0">
                <a:latin typeface="Tahoma" panose="020B0604030504040204" pitchFamily="34" charset="0"/>
              </a:rPr>
              <a:t>工作。同时压力油进入液控换向阀右端，使其右位接入回路，液压缸</a:t>
            </a:r>
            <a:r>
              <a:rPr lang="en-US" altLang="zh-CN" dirty="0">
                <a:latin typeface="Tahoma" panose="020B0604030504040204" pitchFamily="34" charset="0"/>
              </a:rPr>
              <a:t>A</a:t>
            </a:r>
            <a:r>
              <a:rPr lang="zh-CN" altLang="en-US" dirty="0">
                <a:latin typeface="Tahoma" panose="020B0604030504040204" pitchFamily="34" charset="0"/>
              </a:rPr>
              <a:t>停止工作，从而实现两缸互锁。</a:t>
            </a:r>
            <a:endParaRPr lang="zh-CN" altLang="en-US" dirty="0">
              <a:latin typeface="Tahoma" panose="020B0604030504040204" pitchFamily="34" charset="0"/>
            </a:endParaRPr>
          </a:p>
        </p:txBody>
      </p:sp>
    </p:spTree>
  </p:cSld>
  <p:clrMapOvr>
    <a:masterClrMapping/>
  </p:clrMapOvr>
  <mc:AlternateContent xmlns:mc="http://schemas.openxmlformats.org/markup-compatibility/2006">
    <mc:Choice xmlns:p14="http://schemas.microsoft.com/office/powerpoint/2010/main" Requires="p14">
      <p:transition p14:dur="9"/>
    </mc:Choice>
    <mc:Fallback>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文"/>
          <p:cNvSpPr txBox="1"/>
          <p:nvPr/>
        </p:nvSpPr>
        <p:spPr>
          <a:xfrm>
            <a:off x="1216025" y="829310"/>
            <a:ext cx="6699250" cy="829945"/>
          </a:xfrm>
          <a:prstGeom prst="rect">
            <a:avLst/>
          </a:prstGeom>
          <a:noFill/>
        </p:spPr>
        <p:txBody>
          <a:bodyPr wrap="square" rtlCol="0">
            <a:spAutoFit/>
          </a:bodyPr>
          <a:p>
            <a:pPr indent="0" fontAlgn="auto">
              <a:lnSpc>
                <a:spcPct val="100000"/>
              </a:lnSpc>
            </a:pPr>
            <a:r>
              <a:rPr lang="en-US" altLang="zh-CN" sz="2400" b="1" dirty="0">
                <a:latin typeface="微软雅黑" panose="020B0503020204020204" pitchFamily="34" charset="-122"/>
                <a:ea typeface="微软雅黑" panose="020B0503020204020204" pitchFamily="34" charset="-122"/>
                <a:sym typeface="+mn-ea"/>
              </a:rPr>
              <a:t>2.</a:t>
            </a:r>
            <a:r>
              <a:rPr lang="zh-CN" sz="2400" b="1" dirty="0">
                <a:latin typeface="微软雅黑" panose="020B0503020204020204" pitchFamily="34" charset="-122"/>
                <a:ea typeface="微软雅黑" panose="020B0503020204020204" pitchFamily="34" charset="-122"/>
                <a:sym typeface="+mn-ea"/>
              </a:rPr>
              <a:t>互不干扰回路</a:t>
            </a:r>
            <a:endParaRPr lang="zh-CN" sz="2400" b="1" dirty="0">
              <a:latin typeface="微软雅黑" panose="020B0503020204020204" pitchFamily="34" charset="-122"/>
              <a:ea typeface="微软雅黑" panose="020B0503020204020204" pitchFamily="34" charset="-122"/>
            </a:endParaRPr>
          </a:p>
          <a:p>
            <a:pPr indent="0" fontAlgn="auto">
              <a:lnSpc>
                <a:spcPct val="100000"/>
              </a:lnSpc>
            </a:pPr>
            <a:endParaRPr sz="2400" b="1" dirty="0">
              <a:solidFill>
                <a:schemeClr val="tx1"/>
              </a:solidFill>
              <a:latin typeface="微软雅黑" panose="020B0503020204020204" pitchFamily="34" charset="-122"/>
              <a:ea typeface="微软雅黑" panose="020B0503020204020204" pitchFamily="34" charset="-122"/>
            </a:endParaRPr>
          </a:p>
        </p:txBody>
      </p:sp>
      <p:sp>
        <p:nvSpPr>
          <p:cNvPr id="3" name="文本框 2"/>
          <p:cNvSpPr txBox="1"/>
          <p:nvPr/>
        </p:nvSpPr>
        <p:spPr>
          <a:xfrm>
            <a:off x="1216025" y="98425"/>
            <a:ext cx="7785735" cy="520700"/>
          </a:xfrm>
          <a:prstGeom prst="rect">
            <a:avLst/>
          </a:prstGeom>
          <a:noFill/>
        </p:spPr>
        <p:txBody>
          <a:bodyPr wrap="square" lIns="91390" tIns="45696" rIns="91390" bIns="45696" rtlCol="0">
            <a:spAutoFit/>
          </a:bodyPr>
          <a:p>
            <a:pPr algn="l" fontAlgn="auto"/>
            <a:r>
              <a:rPr lang="zh-CN" altLang="en-US" sz="2800" b="1" dirty="0">
                <a:solidFill>
                  <a:schemeClr val="accent1"/>
                </a:solidFill>
                <a:latin typeface="微软雅黑" panose="020B0503020204020204" pitchFamily="34" charset="-122"/>
                <a:ea typeface="微软雅黑" panose="020B0503020204020204" pitchFamily="34" charset="-122"/>
                <a:sym typeface="+mn-ea"/>
              </a:rPr>
              <a:t>互锁回路与互不干扰回路</a:t>
            </a:r>
            <a:endParaRPr lang="zh-CN" altLang="en-US" sz="2800" b="1" dirty="0">
              <a:solidFill>
                <a:schemeClr val="accent1"/>
              </a:solidFill>
              <a:latin typeface="微软雅黑" panose="020B0503020204020204" pitchFamily="34" charset="-122"/>
              <a:ea typeface="微软雅黑" panose="020B0503020204020204" pitchFamily="34" charset="-122"/>
            </a:endParaRPr>
          </a:p>
        </p:txBody>
      </p:sp>
      <p:sp>
        <p:nvSpPr>
          <p:cNvPr id="4109" name="Rectangle 13"/>
          <p:cNvSpPr/>
          <p:nvPr/>
        </p:nvSpPr>
        <p:spPr>
          <a:xfrm>
            <a:off x="39370" y="4987925"/>
            <a:ext cx="7772400" cy="1143000"/>
          </a:xfrm>
          <a:prstGeom prst="rect">
            <a:avLst/>
          </a:prstGeom>
          <a:noFill/>
          <a:ln>
            <a:noFill/>
          </a:ln>
        </p:spPr>
        <p:txBody>
          <a:bodyPr/>
          <a:lstStyle>
            <a:lvl1pPr algn="l" rtl="0" fontAlgn="base">
              <a:spcBef>
                <a:spcPct val="0"/>
              </a:spcBef>
              <a:spcAft>
                <a:spcPct val="0"/>
              </a:spcAft>
              <a:defRPr kumimoji="1" sz="4400">
                <a:solidFill>
                  <a:schemeClr val="tx2"/>
                </a:solidFill>
                <a:latin typeface="+mj-lt"/>
                <a:ea typeface="+mj-ea"/>
                <a:cs typeface="+mj-cs"/>
              </a:defRPr>
            </a:lvl1pPr>
            <a:lvl2pPr algn="l" rtl="0" fontAlgn="base">
              <a:spcBef>
                <a:spcPct val="0"/>
              </a:spcBef>
              <a:spcAft>
                <a:spcPct val="0"/>
              </a:spcAft>
              <a:defRPr kumimoji="1" sz="4400">
                <a:solidFill>
                  <a:schemeClr val="tx2"/>
                </a:solidFill>
                <a:latin typeface="Tahoma" panose="020B0604030504040204" pitchFamily="34" charset="0"/>
                <a:ea typeface="宋体" panose="02010600030101010101" pitchFamily="2" charset="-122"/>
              </a:defRPr>
            </a:lvl2pPr>
            <a:lvl3pPr algn="l" rtl="0" fontAlgn="base">
              <a:spcBef>
                <a:spcPct val="0"/>
              </a:spcBef>
              <a:spcAft>
                <a:spcPct val="0"/>
              </a:spcAft>
              <a:defRPr kumimoji="1" sz="4400">
                <a:solidFill>
                  <a:schemeClr val="tx2"/>
                </a:solidFill>
                <a:latin typeface="Tahoma" panose="020B0604030504040204" pitchFamily="34" charset="0"/>
                <a:ea typeface="宋体" panose="02010600030101010101" pitchFamily="2" charset="-122"/>
              </a:defRPr>
            </a:lvl3pPr>
            <a:lvl4pPr algn="l" rtl="0" fontAlgn="base">
              <a:spcBef>
                <a:spcPct val="0"/>
              </a:spcBef>
              <a:spcAft>
                <a:spcPct val="0"/>
              </a:spcAft>
              <a:defRPr kumimoji="1" sz="4400">
                <a:solidFill>
                  <a:schemeClr val="tx2"/>
                </a:solidFill>
                <a:latin typeface="Tahoma" panose="020B0604030504040204" pitchFamily="34" charset="0"/>
                <a:ea typeface="宋体" panose="02010600030101010101" pitchFamily="2" charset="-122"/>
              </a:defRPr>
            </a:lvl4pPr>
            <a:lvl5pPr algn="l" rtl="0" fontAlgn="base">
              <a:spcBef>
                <a:spcPct val="0"/>
              </a:spcBef>
              <a:spcAft>
                <a:spcPct val="0"/>
              </a:spcAft>
              <a:defRPr kumimoji="1" sz="4400">
                <a:solidFill>
                  <a:schemeClr val="tx2"/>
                </a:solidFill>
                <a:latin typeface="Tahoma" panose="020B0604030504040204" pitchFamily="34" charset="0"/>
                <a:ea typeface="宋体" panose="02010600030101010101" pitchFamily="2" charset="-122"/>
              </a:defRPr>
            </a:lvl5pPr>
            <a:lvl6pPr marL="457200" algn="l" rtl="0" fontAlgn="base">
              <a:spcBef>
                <a:spcPct val="0"/>
              </a:spcBef>
              <a:spcAft>
                <a:spcPct val="0"/>
              </a:spcAft>
              <a:defRPr kumimoji="1" sz="4400">
                <a:solidFill>
                  <a:schemeClr val="tx2"/>
                </a:solidFill>
                <a:latin typeface="Tahoma" panose="020B0604030504040204" pitchFamily="34" charset="0"/>
                <a:ea typeface="宋体" panose="02010600030101010101" pitchFamily="2" charset="-122"/>
              </a:defRPr>
            </a:lvl6pPr>
            <a:lvl7pPr marL="914400" algn="l" rtl="0" fontAlgn="base">
              <a:spcBef>
                <a:spcPct val="0"/>
              </a:spcBef>
              <a:spcAft>
                <a:spcPct val="0"/>
              </a:spcAft>
              <a:defRPr kumimoji="1" sz="4400">
                <a:solidFill>
                  <a:schemeClr val="tx2"/>
                </a:solidFill>
                <a:latin typeface="Tahoma" panose="020B0604030504040204" pitchFamily="34" charset="0"/>
                <a:ea typeface="宋体" panose="02010600030101010101" pitchFamily="2" charset="-122"/>
              </a:defRPr>
            </a:lvl7pPr>
            <a:lvl8pPr marL="1371600" algn="l" rtl="0" fontAlgn="base">
              <a:spcBef>
                <a:spcPct val="0"/>
              </a:spcBef>
              <a:spcAft>
                <a:spcPct val="0"/>
              </a:spcAft>
              <a:defRPr kumimoji="1" sz="4400">
                <a:solidFill>
                  <a:schemeClr val="tx2"/>
                </a:solidFill>
                <a:latin typeface="Tahoma" panose="020B0604030504040204" pitchFamily="34" charset="0"/>
                <a:ea typeface="宋体" panose="02010600030101010101" pitchFamily="2" charset="-122"/>
              </a:defRPr>
            </a:lvl8pPr>
            <a:lvl9pPr marL="1828800" algn="l" rtl="0" fontAlgn="base">
              <a:spcBef>
                <a:spcPct val="0"/>
              </a:spcBef>
              <a:spcAft>
                <a:spcPct val="0"/>
              </a:spcAft>
              <a:defRPr kumimoji="1" sz="4400">
                <a:solidFill>
                  <a:schemeClr val="tx2"/>
                </a:solidFill>
                <a:latin typeface="Tahoma" panose="020B0604030504040204" pitchFamily="34" charset="0"/>
                <a:ea typeface="宋体" panose="02010600030101010101" pitchFamily="2" charset="-122"/>
              </a:defRPr>
            </a:lvl9pPr>
          </a:lstStyle>
          <a:p>
            <a:pPr eaLnBrk="1" hangingPunct="1"/>
            <a:endParaRPr lang="zh-CN" altLang="en-US" dirty="0">
              <a:ea typeface="楷体_GB2312" pitchFamily="49" charset="-122"/>
            </a:endParaRPr>
          </a:p>
        </p:txBody>
      </p:sp>
      <p:sp>
        <p:nvSpPr>
          <p:cNvPr id="10" name="文本框 9"/>
          <p:cNvSpPr txBox="1"/>
          <p:nvPr/>
        </p:nvSpPr>
        <p:spPr>
          <a:xfrm>
            <a:off x="1228090" y="1400810"/>
            <a:ext cx="6583680" cy="368300"/>
          </a:xfrm>
          <a:prstGeom prst="rect">
            <a:avLst/>
          </a:prstGeom>
          <a:noFill/>
        </p:spPr>
        <p:txBody>
          <a:bodyPr wrap="none" rtlCol="0" anchor="t">
            <a:spAutoFit/>
          </a:bodyPr>
          <a:p>
            <a:r>
              <a:rPr lang="zh-CN" altLang="en-US" dirty="0">
                <a:latin typeface="Tahoma" panose="020B0604030504040204" pitchFamily="34" charset="0"/>
                <a:ea typeface="楷体_GB2312" pitchFamily="49" charset="-122"/>
                <a:sym typeface="+mn-ea"/>
              </a:rPr>
              <a:t>作用：</a:t>
            </a:r>
            <a:r>
              <a:rPr lang="zh-CN" altLang="en-US" dirty="0">
                <a:latin typeface="Tahoma" panose="020B0604030504040204" pitchFamily="34" charset="0"/>
                <a:sym typeface="+mn-ea"/>
              </a:rPr>
              <a:t>使几个执行元件在完成各自的循环动作时彼此互不影响。</a:t>
            </a:r>
            <a:endParaRPr lang="zh-CN" altLang="en-US"/>
          </a:p>
        </p:txBody>
      </p:sp>
      <p:pic>
        <p:nvPicPr>
          <p:cNvPr id="121859" name="Picture 3" descr="9-20双泵互不干扰"/>
          <p:cNvPicPr>
            <a:picLocks noChangeAspect="1"/>
          </p:cNvPicPr>
          <p:nvPr/>
        </p:nvPicPr>
        <p:blipFill>
          <a:blip r:embed="rId1"/>
          <a:stretch>
            <a:fillRect/>
          </a:stretch>
        </p:blipFill>
        <p:spPr>
          <a:xfrm>
            <a:off x="3924300" y="1709738"/>
            <a:ext cx="4973638" cy="5148262"/>
          </a:xfrm>
          <a:prstGeom prst="rect">
            <a:avLst/>
          </a:prstGeom>
          <a:noFill/>
          <a:ln w="9525">
            <a:noFill/>
          </a:ln>
        </p:spPr>
      </p:pic>
      <p:sp>
        <p:nvSpPr>
          <p:cNvPr id="188422" name="矩形 188421"/>
          <p:cNvSpPr/>
          <p:nvPr/>
        </p:nvSpPr>
        <p:spPr>
          <a:xfrm>
            <a:off x="179388" y="2276475"/>
            <a:ext cx="4067175" cy="3378200"/>
          </a:xfrm>
          <a:prstGeom prst="rect">
            <a:avLst/>
          </a:prstGeom>
          <a:noFill/>
          <a:ln w="9525">
            <a:noFill/>
          </a:ln>
        </p:spPr>
        <p:txBody>
          <a:bodyPr anchor="ctr">
            <a:spAutoFit/>
          </a:bodyPr>
          <a:p>
            <a:pPr>
              <a:buClr>
                <a:srgbClr val="0066FF"/>
              </a:buClr>
              <a:buFont typeface="Wingdings" panose="05000000000000000000" pitchFamily="2" charset="2"/>
              <a:buChar char="u"/>
            </a:pPr>
            <a:r>
              <a:rPr lang="en-US" altLang="zh-CN" dirty="0">
                <a:latin typeface="Tahoma" panose="020B0604030504040204" pitchFamily="34" charset="0"/>
              </a:rPr>
              <a:t>1YA</a:t>
            </a:r>
            <a:r>
              <a:rPr lang="zh-CN" altLang="en-US" dirty="0">
                <a:latin typeface="Tahoma" panose="020B0604030504040204" pitchFamily="34" charset="0"/>
              </a:rPr>
              <a:t>和</a:t>
            </a:r>
            <a:r>
              <a:rPr lang="en-US" altLang="zh-CN" dirty="0">
                <a:latin typeface="Tahoma" panose="020B0604030504040204" pitchFamily="34" charset="0"/>
              </a:rPr>
              <a:t>2YA</a:t>
            </a:r>
            <a:r>
              <a:rPr lang="zh-CN" altLang="en-US" dirty="0">
                <a:latin typeface="Tahoma" panose="020B0604030504040204" pitchFamily="34" charset="0"/>
              </a:rPr>
              <a:t>通电，泵</a:t>
            </a:r>
            <a:r>
              <a:rPr lang="en-US" altLang="zh-CN" dirty="0">
                <a:latin typeface="Tahoma" panose="020B0604030504040204" pitchFamily="34" charset="0"/>
              </a:rPr>
              <a:t>2</a:t>
            </a:r>
            <a:r>
              <a:rPr lang="zh-CN" altLang="en-US" dirty="0">
                <a:latin typeface="Tahoma" panose="020B0604030504040204" pitchFamily="34" charset="0"/>
              </a:rPr>
              <a:t>供油，</a:t>
            </a:r>
            <a:r>
              <a:rPr lang="en-US" altLang="zh-CN" dirty="0">
                <a:latin typeface="Tahoma" panose="020B0604030504040204" pitchFamily="34" charset="0"/>
              </a:rPr>
              <a:t>A</a:t>
            </a:r>
            <a:r>
              <a:rPr lang="zh-CN" altLang="en-US" dirty="0">
                <a:latin typeface="Tahoma" panose="020B0604030504040204" pitchFamily="34" charset="0"/>
              </a:rPr>
              <a:t>缸和</a:t>
            </a:r>
            <a:r>
              <a:rPr lang="en-US" altLang="zh-CN" dirty="0">
                <a:latin typeface="Tahoma" panose="020B0604030504040204" pitchFamily="34" charset="0"/>
              </a:rPr>
              <a:t>B</a:t>
            </a:r>
            <a:r>
              <a:rPr lang="zh-CN" altLang="en-US" dirty="0">
                <a:latin typeface="Tahoma" panose="020B0604030504040204" pitchFamily="34" charset="0"/>
              </a:rPr>
              <a:t>缸两腔同时通油，两缸同时差动快进。</a:t>
            </a:r>
            <a:endParaRPr lang="zh-CN" altLang="en-US" dirty="0">
              <a:latin typeface="Tahoma" panose="020B0604030504040204" pitchFamily="34" charset="0"/>
            </a:endParaRPr>
          </a:p>
          <a:p>
            <a:pPr>
              <a:buClr>
                <a:srgbClr val="0066FF"/>
              </a:buClr>
              <a:buFont typeface="Wingdings" panose="05000000000000000000" pitchFamily="2" charset="2"/>
              <a:buChar char="u"/>
            </a:pPr>
            <a:r>
              <a:rPr lang="en-US" altLang="zh-CN" dirty="0">
                <a:latin typeface="Tahoma" panose="020B0604030504040204" pitchFamily="34" charset="0"/>
              </a:rPr>
              <a:t>3YA</a:t>
            </a:r>
            <a:r>
              <a:rPr lang="zh-CN" altLang="en-US" dirty="0">
                <a:latin typeface="Tahoma" panose="020B0604030504040204" pitchFamily="34" charset="0"/>
              </a:rPr>
              <a:t>和</a:t>
            </a:r>
            <a:r>
              <a:rPr lang="en-US" altLang="zh-CN" dirty="0">
                <a:latin typeface="Tahoma" panose="020B0604030504040204" pitchFamily="34" charset="0"/>
              </a:rPr>
              <a:t>4YA</a:t>
            </a:r>
            <a:r>
              <a:rPr lang="zh-CN" altLang="en-US" dirty="0">
                <a:latin typeface="Tahoma" panose="020B0604030504040204" pitchFamily="34" charset="0"/>
              </a:rPr>
              <a:t>通电，泵</a:t>
            </a:r>
            <a:r>
              <a:rPr lang="en-US" altLang="zh-CN" dirty="0">
                <a:latin typeface="Tahoma" panose="020B0604030504040204" pitchFamily="34" charset="0"/>
              </a:rPr>
              <a:t>1</a:t>
            </a:r>
            <a:r>
              <a:rPr lang="zh-CN" altLang="en-US" dirty="0">
                <a:latin typeface="Tahoma" panose="020B0604030504040204" pitchFamily="34" charset="0"/>
              </a:rPr>
              <a:t>供油，两缸同时工进。</a:t>
            </a:r>
            <a:endParaRPr lang="zh-CN" altLang="en-US" dirty="0">
              <a:latin typeface="Tahoma" panose="020B0604030504040204" pitchFamily="34" charset="0"/>
            </a:endParaRPr>
          </a:p>
          <a:p>
            <a:pPr>
              <a:buClr>
                <a:srgbClr val="0066FF"/>
              </a:buClr>
              <a:buFont typeface="Wingdings" panose="05000000000000000000" pitchFamily="2" charset="2"/>
              <a:buChar char="u"/>
            </a:pPr>
            <a:r>
              <a:rPr lang="zh-CN" altLang="en-US" dirty="0">
                <a:latin typeface="Tahoma" panose="020B0604030504040204" pitchFamily="34" charset="0"/>
              </a:rPr>
              <a:t>若</a:t>
            </a:r>
            <a:r>
              <a:rPr lang="en-US" altLang="zh-CN" dirty="0">
                <a:latin typeface="Tahoma" panose="020B0604030504040204" pitchFamily="34" charset="0"/>
              </a:rPr>
              <a:t>A</a:t>
            </a:r>
            <a:r>
              <a:rPr lang="zh-CN" altLang="en-US" dirty="0">
                <a:latin typeface="Tahoma" panose="020B0604030504040204" pitchFamily="34" charset="0"/>
              </a:rPr>
              <a:t>缸工进完毕，换为油泵</a:t>
            </a:r>
            <a:r>
              <a:rPr lang="en-US" altLang="zh-CN" dirty="0">
                <a:latin typeface="Tahoma" panose="020B0604030504040204" pitchFamily="34" charset="0"/>
              </a:rPr>
              <a:t>2</a:t>
            </a:r>
            <a:r>
              <a:rPr lang="zh-CN" altLang="en-US" dirty="0">
                <a:latin typeface="Tahoma" panose="020B0604030504040204" pitchFamily="34" charset="0"/>
              </a:rPr>
              <a:t>供油转入快退。</a:t>
            </a:r>
            <a:endParaRPr lang="zh-CN" altLang="en-US" dirty="0">
              <a:latin typeface="Tahoma" panose="020B0604030504040204" pitchFamily="34" charset="0"/>
            </a:endParaRPr>
          </a:p>
          <a:p>
            <a:pPr>
              <a:buClr>
                <a:srgbClr val="0066FF"/>
              </a:buClr>
              <a:buFont typeface="Wingdings" panose="05000000000000000000" pitchFamily="2" charset="2"/>
              <a:buChar char="u"/>
            </a:pPr>
            <a:r>
              <a:rPr lang="zh-CN" altLang="en-US" dirty="0">
                <a:latin typeface="Tahoma" panose="020B0604030504040204" pitchFamily="34" charset="0"/>
              </a:rPr>
              <a:t>当</a:t>
            </a:r>
            <a:r>
              <a:rPr lang="en-US" altLang="zh-CN" dirty="0">
                <a:latin typeface="Tahoma" panose="020B0604030504040204" pitchFamily="34" charset="0"/>
              </a:rPr>
              <a:t>B</a:t>
            </a:r>
            <a:r>
              <a:rPr lang="zh-CN" altLang="en-US" dirty="0">
                <a:latin typeface="Tahoma" panose="020B0604030504040204" pitchFamily="34" charset="0"/>
              </a:rPr>
              <a:t>缸工进结束，也由泵</a:t>
            </a:r>
            <a:r>
              <a:rPr lang="en-US" altLang="zh-CN" dirty="0">
                <a:latin typeface="Tahoma" panose="020B0604030504040204" pitchFamily="34" charset="0"/>
              </a:rPr>
              <a:t>2</a:t>
            </a:r>
            <a:r>
              <a:rPr lang="zh-CN" altLang="en-US" dirty="0">
                <a:latin typeface="Tahoma" panose="020B0604030504040204" pitchFamily="34" charset="0"/>
              </a:rPr>
              <a:t>供油实现快退。 </a:t>
            </a:r>
            <a:endParaRPr lang="zh-CN" altLang="en-US" dirty="0">
              <a:latin typeface="Tahoma" panose="020B0604030504040204" pitchFamily="34" charset="0"/>
            </a:endParaRPr>
          </a:p>
        </p:txBody>
      </p:sp>
    </p:spTree>
  </p:cSld>
  <p:clrMapOvr>
    <a:masterClrMapping/>
  </p:clrMapOvr>
  <mc:AlternateContent xmlns:mc="http://schemas.openxmlformats.org/markup-compatibility/2006">
    <mc:Choice xmlns:p14="http://schemas.microsoft.com/office/powerpoint/2010/main" Requires="p14">
      <p:transition p14:dur="9"/>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121859"/>
                                        </p:tgtEl>
                                        <p:attrNameLst>
                                          <p:attrName>style.visibility</p:attrName>
                                        </p:attrNameLst>
                                      </p:cBhvr>
                                      <p:to>
                                        <p:strVal val="visible"/>
                                      </p:to>
                                    </p:set>
                                    <p:animEffect transition="in" filter="wipe(up)">
                                      <p:cBhvr>
                                        <p:cTn id="7" dur="500"/>
                                        <p:tgtEl>
                                          <p:spTgt spid="1218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第一PPT，www.1ppt.com​">
  <a:themeElements>
    <a:clrScheme name="自定义 107">
      <a:dk1>
        <a:sysClr val="windowText" lastClr="000000"/>
      </a:dk1>
      <a:lt1>
        <a:sysClr val="window" lastClr="FFFFFF"/>
      </a:lt1>
      <a:dk2>
        <a:srgbClr val="1F497D"/>
      </a:dk2>
      <a:lt2>
        <a:srgbClr val="EEECE1"/>
      </a:lt2>
      <a:accent1>
        <a:srgbClr val="0070C0"/>
      </a:accent1>
      <a:accent2>
        <a:srgbClr val="FFC000"/>
      </a:accent2>
      <a:accent3>
        <a:srgbClr val="BFBFBF"/>
      </a:accent3>
      <a:accent4>
        <a:srgbClr val="BFBFBF"/>
      </a:accent4>
      <a:accent5>
        <a:srgbClr val="BFBFBF"/>
      </a:accent5>
      <a:accent6>
        <a:srgbClr val="BFBFBF"/>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287</Words>
  <Application>WPS 演示</Application>
  <PresentationFormat>全屏显示(16:9)</PresentationFormat>
  <Paragraphs>24</Paragraphs>
  <Slides>3</Slides>
  <Notes>36</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3</vt:i4>
      </vt:variant>
    </vt:vector>
  </HeadingPairs>
  <TitlesOfParts>
    <vt:vector size="13" baseType="lpstr">
      <vt:lpstr>Arial</vt:lpstr>
      <vt:lpstr>宋体</vt:lpstr>
      <vt:lpstr>Wingdings</vt:lpstr>
      <vt:lpstr>微软雅黑</vt:lpstr>
      <vt:lpstr>Tahoma</vt:lpstr>
      <vt:lpstr>楷体_GB2312</vt:lpstr>
      <vt:lpstr>Arial Unicode MS</vt:lpstr>
      <vt:lpstr>Calibri</vt:lpstr>
      <vt:lpstr>新宋体</vt:lpstr>
      <vt:lpstr>第一PPT，www.1ppt.com​</vt:lpstr>
      <vt:lpstr>PowerPoint 演示文稿</vt:lpstr>
      <vt:lpstr>PowerPoint 演示文稿</vt:lpstr>
      <vt:lpstr>PowerPoint 演示文稿</vt:lpstr>
    </vt:vector>
  </TitlesOfParts>
  <Company>Sky123.Org</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www.1ppt.com</dc:title>
  <dc:creator>www.1ppt.com</dc:creator>
  <cp:keywords>www.1ppt.com</cp:keywords>
  <cp:lastModifiedBy>Faith2</cp:lastModifiedBy>
  <cp:revision>177</cp:revision>
  <dcterms:created xsi:type="dcterms:W3CDTF">2014-08-23T07:50:00Z</dcterms:created>
  <dcterms:modified xsi:type="dcterms:W3CDTF">2017-12-29T02:16:50Z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2052-10.1.0.7022</vt:lpwstr>
  </property>
</Properties>
</file>