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66" r:id="rId5"/>
    <p:sldId id="389" r:id="rId6"/>
    <p:sldId id="390" r:id="rId7"/>
    <p:sldId id="391" r:id="rId8"/>
    <p:sldId id="392" r:id="rId9"/>
    <p:sldId id="360" r:id="rId10"/>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164"/>
        <p:guide pos="2880"/>
        <p:guide pos="192"/>
        <p:guide pos="1512"/>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hyperlink" Target="&#33410;&#27969;&#38400;.sw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41470" y="3115945"/>
            <a:ext cx="4712970" cy="1715770"/>
          </a:xfrm>
          <a:prstGeom prst="rect">
            <a:avLst/>
          </a:prstGeom>
          <a:noFill/>
        </p:spPr>
        <p:txBody>
          <a:bodyPr wrap="square" rtlCol="0" anchor="t">
            <a:spAutoFit/>
          </a:bodyPr>
          <a:p>
            <a:pPr algn="ctr" fontAlgn="auto">
              <a:lnSpc>
                <a:spcPct val="120000"/>
              </a:lnSpc>
            </a:pPr>
            <a:r>
              <a:rPr lang="zh-CN" altLang="zh-CN" sz="4400">
                <a:latin typeface="微软雅黑" panose="020B0503020204020204" pitchFamily="34" charset="-122"/>
                <a:ea typeface="微软雅黑" panose="020B0503020204020204" pitchFamily="34" charset="-122"/>
                <a:sym typeface="+mn-ea"/>
              </a:rPr>
              <a:t>节流阀结构和工作原理</a:t>
            </a:r>
            <a:endParaRPr lang="zh-CN" altLang="zh-CN" sz="4400">
              <a:latin typeface="微软雅黑" panose="020B0503020204020204" pitchFamily="34" charset="-122"/>
              <a:ea typeface="微软雅黑" panose="020B0503020204020204" pitchFamily="34" charset="-122"/>
              <a:sym typeface="+mn-ea"/>
            </a:endParaRPr>
          </a:p>
        </p:txBody>
      </p:sp>
      <p:pic>
        <p:nvPicPr>
          <p:cNvPr id="433155" name="图片 433154" descr="阀1"/>
          <p:cNvPicPr>
            <a:picLocks noChangeAspect="1"/>
          </p:cNvPicPr>
          <p:nvPr/>
        </p:nvPicPr>
        <p:blipFill>
          <a:blip r:embed="rId1"/>
          <a:stretch>
            <a:fillRect/>
          </a:stretch>
        </p:blipFill>
        <p:spPr>
          <a:xfrm>
            <a:off x="1090930" y="2724785"/>
            <a:ext cx="1999615" cy="249809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33155"/>
                                        </p:tgtEl>
                                        <p:attrNameLst>
                                          <p:attrName>style.visibility</p:attrName>
                                        </p:attrNameLst>
                                      </p:cBhvr>
                                      <p:to>
                                        <p:strVal val="visible"/>
                                      </p:to>
                                    </p:set>
                                    <p:animEffect transition="in" filter="blinds(horizontal)">
                                      <p:cBhvr>
                                        <p:cTn id="7" dur="500"/>
                                        <p:tgtEl>
                                          <p:spTgt spid="433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节流阀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39945" name="Rectangle 15"/>
          <p:cNvSpPr/>
          <p:nvPr/>
        </p:nvSpPr>
        <p:spPr>
          <a:xfrm>
            <a:off x="3390900" y="2324100"/>
            <a:ext cx="9144000" cy="0"/>
          </a:xfrm>
          <a:prstGeom prst="rect">
            <a:avLst/>
          </a:prstGeom>
          <a:noFill/>
          <a:ln w="9525">
            <a:noFill/>
          </a:ln>
        </p:spPr>
        <p:txBody>
          <a:bodyPr>
            <a:spAutoFit/>
          </a:bodyPr>
          <a:p>
            <a:endParaRPr lang="zh-CN" altLang="en-US" dirty="0">
              <a:latin typeface="Times New Roman" panose="02020603050405020304" pitchFamily="18" charset="0"/>
            </a:endParaRPr>
          </a:p>
        </p:txBody>
      </p:sp>
      <p:sp>
        <p:nvSpPr>
          <p:cNvPr id="436226" name="文本占位符 436225"/>
          <p:cNvSpPr>
            <a:spLocks noGrp="1"/>
          </p:cNvSpPr>
          <p:nvPr/>
        </p:nvSpPr>
        <p:spPr>
          <a:xfrm>
            <a:off x="385445" y="1228090"/>
            <a:ext cx="8534400" cy="51816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9pPr>
          </a:lstStyle>
          <a:p>
            <a:pPr>
              <a:buNone/>
            </a:pPr>
            <a:r>
              <a:rPr lang="zh-CN" altLang="en-US" b="1" dirty="0">
                <a:latin typeface="+mn-ea"/>
              </a:rPr>
              <a:t>节流阀</a:t>
            </a:r>
            <a:endParaRPr lang="zh-CN" altLang="en-US" b="1" dirty="0">
              <a:latin typeface="+mn-ea"/>
            </a:endParaRPr>
          </a:p>
          <a:p>
            <a:pPr>
              <a:buNone/>
            </a:pPr>
            <a:r>
              <a:rPr lang="zh-CN" altLang="en-US" b="1" dirty="0">
                <a:latin typeface="+mn-ea"/>
              </a:rPr>
              <a:t>      是最简单又最基本的流量控制阀，其本质相当于一个可变节流口，是借助于控制机构使阀心相对于阀体孔运动改变阀口过流面积的阀。</a:t>
            </a:r>
            <a:endParaRPr lang="zh-CN" altLang="en-US" b="1" dirty="0">
              <a:latin typeface="+mn-ea"/>
            </a:endParaRPr>
          </a:p>
          <a:p>
            <a:pPr>
              <a:buNone/>
            </a:pPr>
            <a:r>
              <a:rPr lang="zh-CN" altLang="en-US" b="1" dirty="0">
                <a:latin typeface="+mn-ea"/>
              </a:rPr>
              <a:t>  常用在定量泵节流调速回路实现调速。</a:t>
            </a:r>
            <a:endParaRPr lang="zh-CN" altLang="en-US" b="1" dirty="0">
              <a:latin typeface="+mn-ea"/>
            </a:endParaRPr>
          </a:p>
          <a:p>
            <a:pPr>
              <a:buNone/>
            </a:pPr>
            <a:endParaRPr lang="zh-CN" altLang="en-US" sz="4800" dirty="0">
              <a:latin typeface="+mn-ea"/>
            </a:endParaRPr>
          </a:p>
          <a:p>
            <a:pPr>
              <a:buNone/>
            </a:pPr>
            <a:endParaRPr lang="zh-CN" altLang="en-US" sz="4400" b="1" u="sng" dirty="0">
              <a:solidFill>
                <a:srgbClr val="FF0000"/>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节流阀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39945" name="Rectangle 15"/>
          <p:cNvSpPr/>
          <p:nvPr/>
        </p:nvSpPr>
        <p:spPr>
          <a:xfrm>
            <a:off x="3390900" y="2324100"/>
            <a:ext cx="9144000" cy="0"/>
          </a:xfrm>
          <a:prstGeom prst="rect">
            <a:avLst/>
          </a:prstGeom>
          <a:noFill/>
          <a:ln w="9525">
            <a:noFill/>
          </a:ln>
        </p:spPr>
        <p:txBody>
          <a:bodyPr>
            <a:spAutoFit/>
          </a:bodyPr>
          <a:p>
            <a:endParaRPr lang="zh-CN" altLang="en-US" dirty="0">
              <a:latin typeface="Times New Roman" panose="02020603050405020304" pitchFamily="18" charset="0"/>
            </a:endParaRPr>
          </a:p>
        </p:txBody>
      </p:sp>
      <p:sp>
        <p:nvSpPr>
          <p:cNvPr id="437250" name="文本占位符 437249"/>
          <p:cNvSpPr>
            <a:spLocks noGrp="1"/>
          </p:cNvSpPr>
          <p:nvPr/>
        </p:nvSpPr>
        <p:spPr>
          <a:xfrm>
            <a:off x="313690" y="1299845"/>
            <a:ext cx="8534400" cy="51816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9pPr>
          </a:lstStyle>
          <a:p>
            <a:pPr>
              <a:lnSpc>
                <a:spcPct val="50000"/>
              </a:lnSpc>
              <a:buNone/>
            </a:pPr>
            <a:endParaRPr lang="en-US" altLang="zh-CN" sz="2800" b="1">
              <a:solidFill>
                <a:schemeClr val="tx1"/>
              </a:solidFill>
              <a:latin typeface="+mn-ea"/>
            </a:endParaRPr>
          </a:p>
          <a:p>
            <a:pPr>
              <a:lnSpc>
                <a:spcPct val="80000"/>
              </a:lnSpc>
              <a:buNone/>
            </a:pPr>
            <a:r>
              <a:rPr lang="en-US" altLang="zh-CN" b="1" dirty="0">
                <a:solidFill>
                  <a:schemeClr val="tx1"/>
                </a:solidFill>
                <a:latin typeface="+mn-ea"/>
              </a:rPr>
              <a:t>1</a:t>
            </a:r>
            <a:r>
              <a:rPr lang="zh-CN" altLang="en-US" b="1" dirty="0">
                <a:solidFill>
                  <a:schemeClr val="tx1"/>
                </a:solidFill>
                <a:latin typeface="+mn-ea"/>
              </a:rPr>
              <a:t>、结构组成：</a:t>
            </a:r>
            <a:endParaRPr lang="zh-CN" altLang="en-US" b="1" dirty="0">
              <a:solidFill>
                <a:schemeClr val="tx1"/>
              </a:solidFill>
              <a:latin typeface="+mn-ea"/>
            </a:endParaRPr>
          </a:p>
          <a:p>
            <a:pPr>
              <a:lnSpc>
                <a:spcPct val="80000"/>
              </a:lnSpc>
              <a:buNone/>
            </a:pPr>
            <a:r>
              <a:rPr lang="zh-CN" altLang="en-US" sz="2800" b="1" dirty="0">
                <a:solidFill>
                  <a:schemeClr val="tx1"/>
                </a:solidFill>
                <a:latin typeface="+mn-ea"/>
              </a:rPr>
              <a:t>阀体、阀芯、</a:t>
            </a:r>
            <a:endParaRPr lang="zh-CN" altLang="en-US" sz="2800" b="1" dirty="0">
              <a:solidFill>
                <a:schemeClr val="tx1"/>
              </a:solidFill>
              <a:latin typeface="+mn-ea"/>
            </a:endParaRPr>
          </a:p>
          <a:p>
            <a:pPr>
              <a:lnSpc>
                <a:spcPct val="80000"/>
              </a:lnSpc>
              <a:buNone/>
            </a:pPr>
            <a:r>
              <a:rPr lang="zh-CN" altLang="en-US" sz="2800" b="1" dirty="0">
                <a:solidFill>
                  <a:schemeClr val="tx1"/>
                </a:solidFill>
                <a:latin typeface="+mn-ea"/>
              </a:rPr>
              <a:t>弹簧、调节手轮等</a:t>
            </a:r>
            <a:endParaRPr lang="zh-CN" altLang="en-US" sz="2800" b="1" dirty="0">
              <a:solidFill>
                <a:schemeClr val="tx1"/>
              </a:solidFill>
              <a:latin typeface="+mn-ea"/>
            </a:endParaRPr>
          </a:p>
          <a:p>
            <a:pPr>
              <a:lnSpc>
                <a:spcPct val="80000"/>
              </a:lnSpc>
              <a:buNone/>
            </a:pPr>
            <a:r>
              <a:rPr lang="zh-CN" altLang="en-US" sz="2800" dirty="0">
                <a:solidFill>
                  <a:schemeClr val="tx1"/>
                </a:solidFill>
                <a:latin typeface="+mn-ea"/>
              </a:rPr>
              <a:t> </a:t>
            </a:r>
            <a:endParaRPr lang="zh-CN" altLang="en-US" sz="2800" dirty="0">
              <a:solidFill>
                <a:schemeClr val="tx1"/>
              </a:solidFill>
              <a:latin typeface="+mn-ea"/>
            </a:endParaRPr>
          </a:p>
          <a:p>
            <a:pPr>
              <a:lnSpc>
                <a:spcPct val="80000"/>
              </a:lnSpc>
              <a:buNone/>
            </a:pPr>
            <a:r>
              <a:rPr lang="en-US" altLang="zh-CN" sz="2800" b="1">
                <a:solidFill>
                  <a:schemeClr val="tx1"/>
                </a:solidFill>
                <a:latin typeface="+mn-ea"/>
              </a:rPr>
              <a:t>2.</a:t>
            </a:r>
            <a:r>
              <a:rPr lang="zh-CN" altLang="en-US" sz="2800" b="1" dirty="0">
                <a:solidFill>
                  <a:schemeClr val="tx1"/>
                </a:solidFill>
                <a:latin typeface="+mn-ea"/>
              </a:rPr>
              <a:t>节流阀工作原理</a:t>
            </a:r>
            <a:endParaRPr lang="zh-CN" altLang="en-US" sz="2800" b="1" dirty="0">
              <a:solidFill>
                <a:schemeClr val="tx1"/>
              </a:solidFill>
              <a:latin typeface="+mn-ea"/>
            </a:endParaRPr>
          </a:p>
          <a:p>
            <a:pPr>
              <a:lnSpc>
                <a:spcPct val="80000"/>
              </a:lnSpc>
              <a:buNone/>
            </a:pPr>
            <a:r>
              <a:rPr lang="zh-CN" altLang="en-US" sz="2800" b="1" dirty="0">
                <a:solidFill>
                  <a:schemeClr val="tx1"/>
                </a:solidFill>
                <a:latin typeface="+mn-ea"/>
              </a:rPr>
              <a:t>调节手轮，阀芯移动，</a:t>
            </a:r>
            <a:endParaRPr lang="zh-CN" altLang="en-US" sz="2800" b="1" dirty="0">
              <a:solidFill>
                <a:schemeClr val="tx1"/>
              </a:solidFill>
              <a:latin typeface="+mn-ea"/>
            </a:endParaRPr>
          </a:p>
          <a:p>
            <a:pPr>
              <a:lnSpc>
                <a:spcPct val="80000"/>
              </a:lnSpc>
              <a:buNone/>
            </a:pPr>
            <a:r>
              <a:rPr lang="en-US" altLang="zh-CN" sz="2800" b="1" dirty="0">
                <a:solidFill>
                  <a:schemeClr val="tx1"/>
                </a:solidFill>
                <a:latin typeface="+mn-ea"/>
              </a:rPr>
              <a:t>A</a:t>
            </a:r>
            <a:r>
              <a:rPr lang="zh-CN" altLang="en-US" sz="2800" b="1" dirty="0">
                <a:solidFill>
                  <a:schemeClr val="tx1"/>
                </a:solidFill>
                <a:latin typeface="+mn-ea"/>
              </a:rPr>
              <a:t>变化，</a:t>
            </a:r>
            <a:r>
              <a:rPr lang="en-US" altLang="zh-CN" sz="2800" b="1" dirty="0">
                <a:solidFill>
                  <a:schemeClr val="tx1"/>
                </a:solidFill>
                <a:latin typeface="+mn-ea"/>
              </a:rPr>
              <a:t>q</a:t>
            </a:r>
            <a:r>
              <a:rPr lang="zh-CN" altLang="en-US" sz="2800" b="1" dirty="0">
                <a:solidFill>
                  <a:schemeClr val="tx1"/>
                </a:solidFill>
                <a:latin typeface="+mn-ea"/>
              </a:rPr>
              <a:t>变化</a:t>
            </a:r>
            <a:endParaRPr lang="zh-CN" altLang="en-US" sz="2800" b="1" dirty="0">
              <a:solidFill>
                <a:schemeClr val="tx1"/>
              </a:solidFill>
              <a:latin typeface="+mn-ea"/>
            </a:endParaRPr>
          </a:p>
        </p:txBody>
      </p:sp>
      <p:pic>
        <p:nvPicPr>
          <p:cNvPr id="437251" name="图片 437250" descr="26"/>
          <p:cNvPicPr>
            <a:picLocks noChangeAspect="1"/>
          </p:cNvPicPr>
          <p:nvPr/>
        </p:nvPicPr>
        <p:blipFill>
          <a:blip r:embed="rId1"/>
          <a:srcRect l="77676" t="55884" b="19118"/>
          <a:stretch>
            <a:fillRect/>
          </a:stretch>
        </p:blipFill>
        <p:spPr>
          <a:xfrm>
            <a:off x="6792278" y="2138045"/>
            <a:ext cx="2208212" cy="3200400"/>
          </a:xfrm>
          <a:prstGeom prst="rect">
            <a:avLst/>
          </a:prstGeom>
          <a:noFill/>
          <a:ln w="9525">
            <a:noFill/>
          </a:ln>
        </p:spPr>
      </p:pic>
      <p:pic>
        <p:nvPicPr>
          <p:cNvPr id="437252" name="图片 437251" descr="26"/>
          <p:cNvPicPr>
            <a:picLocks noChangeAspect="1"/>
          </p:cNvPicPr>
          <p:nvPr/>
        </p:nvPicPr>
        <p:blipFill>
          <a:blip r:embed="rId1"/>
          <a:srcRect r="32487"/>
          <a:stretch>
            <a:fillRect/>
          </a:stretch>
        </p:blipFill>
        <p:spPr>
          <a:xfrm>
            <a:off x="3895090" y="1223645"/>
            <a:ext cx="3124200" cy="51816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节流阀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39945" name="Rectangle 15"/>
          <p:cNvSpPr/>
          <p:nvPr/>
        </p:nvSpPr>
        <p:spPr>
          <a:xfrm>
            <a:off x="3390900" y="2324100"/>
            <a:ext cx="9144000" cy="0"/>
          </a:xfrm>
          <a:prstGeom prst="rect">
            <a:avLst/>
          </a:prstGeom>
          <a:noFill/>
          <a:ln w="9525">
            <a:noFill/>
          </a:ln>
        </p:spPr>
        <p:txBody>
          <a:bodyPr>
            <a:spAutoFit/>
          </a:bodyPr>
          <a:p>
            <a:endParaRPr lang="zh-CN" altLang="en-US" dirty="0">
              <a:latin typeface="Times New Roman" panose="02020603050405020304" pitchFamily="18" charset="0"/>
            </a:endParaRPr>
          </a:p>
        </p:txBody>
      </p:sp>
      <p:pic>
        <p:nvPicPr>
          <p:cNvPr id="492548" name="图片 492547">
            <a:hlinkClick r:id="rId1" action="ppaction://hlinkfile"/>
          </p:cNvPr>
          <p:cNvPicPr>
            <a:picLocks noChangeAspect="1"/>
          </p:cNvPicPr>
          <p:nvPr/>
        </p:nvPicPr>
        <p:blipFill>
          <a:blip r:embed="rId2"/>
          <a:stretch>
            <a:fillRect/>
          </a:stretch>
        </p:blipFill>
        <p:spPr>
          <a:xfrm>
            <a:off x="2155825" y="1012825"/>
            <a:ext cx="4541838" cy="5310188"/>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节流阀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39945" name="Rectangle 15"/>
          <p:cNvSpPr/>
          <p:nvPr/>
        </p:nvSpPr>
        <p:spPr>
          <a:xfrm>
            <a:off x="3390900" y="2324100"/>
            <a:ext cx="9144000" cy="0"/>
          </a:xfrm>
          <a:prstGeom prst="rect">
            <a:avLst/>
          </a:prstGeom>
          <a:noFill/>
          <a:ln w="9525">
            <a:noFill/>
          </a:ln>
        </p:spPr>
        <p:txBody>
          <a:bodyPr>
            <a:spAutoFit/>
          </a:bodyPr>
          <a:p>
            <a:endParaRPr lang="zh-CN" altLang="en-US" dirty="0">
              <a:latin typeface="Times New Roman" panose="02020603050405020304" pitchFamily="18" charset="0"/>
            </a:endParaRPr>
          </a:p>
        </p:txBody>
      </p:sp>
      <p:sp>
        <p:nvSpPr>
          <p:cNvPr id="438274" name="文本占位符 438273"/>
          <p:cNvSpPr>
            <a:spLocks noGrp="1"/>
          </p:cNvSpPr>
          <p:nvPr/>
        </p:nvSpPr>
        <p:spPr>
          <a:xfrm>
            <a:off x="385445" y="1371600"/>
            <a:ext cx="8534400" cy="2055495"/>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9pPr>
          </a:lstStyle>
          <a:p>
            <a:pPr>
              <a:lnSpc>
                <a:spcPct val="50000"/>
              </a:lnSpc>
              <a:buNone/>
            </a:pPr>
            <a:endParaRPr lang="en-US" altLang="zh-CN" sz="1000" b="1">
              <a:solidFill>
                <a:schemeClr val="tx1"/>
              </a:solidFill>
              <a:latin typeface="+mn-ea"/>
            </a:endParaRPr>
          </a:p>
          <a:p>
            <a:pPr>
              <a:lnSpc>
                <a:spcPct val="80000"/>
              </a:lnSpc>
              <a:buNone/>
            </a:pPr>
            <a:r>
              <a:rPr lang="en-US" altLang="zh-CN" sz="2800" b="1">
                <a:solidFill>
                  <a:schemeClr val="tx1"/>
                </a:solidFill>
                <a:latin typeface="+mn-ea"/>
              </a:rPr>
              <a:t>3.</a:t>
            </a:r>
            <a:r>
              <a:rPr lang="zh-CN" altLang="en-US" sz="2800" b="1" dirty="0">
                <a:solidFill>
                  <a:schemeClr val="tx1"/>
                </a:solidFill>
                <a:latin typeface="+mn-ea"/>
              </a:rPr>
              <a:t>节流阀的流量特性和刚性：</a:t>
            </a:r>
            <a:endParaRPr lang="zh-CN" altLang="en-US" sz="2800" b="1" dirty="0">
              <a:solidFill>
                <a:schemeClr val="tx1"/>
              </a:solidFill>
              <a:latin typeface="+mn-ea"/>
            </a:endParaRPr>
          </a:p>
          <a:p>
            <a:pPr>
              <a:lnSpc>
                <a:spcPct val="80000"/>
              </a:lnSpc>
              <a:buFont typeface="Wingdings" panose="05000000000000000000" pitchFamily="2" charset="2"/>
              <a:buChar char="p"/>
            </a:pPr>
            <a:r>
              <a:rPr lang="zh-CN" altLang="en-US" sz="2800" b="1" dirty="0">
                <a:solidFill>
                  <a:schemeClr val="tx1"/>
                </a:solidFill>
                <a:latin typeface="+mn-ea"/>
              </a:rPr>
              <a:t>在截流阀用在系统起调速作用时，虽然阀口开度</a:t>
            </a:r>
            <a:r>
              <a:rPr lang="en-US" altLang="zh-CN" sz="2800" b="1" dirty="0">
                <a:solidFill>
                  <a:schemeClr val="tx1"/>
                </a:solidFill>
                <a:latin typeface="+mn-ea"/>
              </a:rPr>
              <a:t>A</a:t>
            </a:r>
            <a:r>
              <a:rPr lang="zh-CN" altLang="en-US" sz="2800" b="1" dirty="0">
                <a:solidFill>
                  <a:schemeClr val="tx1"/>
                </a:solidFill>
                <a:latin typeface="+mn-ea"/>
              </a:rPr>
              <a:t>不变，但是外负载的波动会引起阀前后压力差</a:t>
            </a:r>
            <a:r>
              <a:rPr lang="en-US" altLang="zh-CN" sz="2800">
                <a:solidFill>
                  <a:schemeClr val="tx1"/>
                </a:solidFill>
                <a:latin typeface="+mn-ea"/>
              </a:rPr>
              <a:t>Δp</a:t>
            </a:r>
            <a:r>
              <a:rPr lang="zh-CN" altLang="en-US" sz="2800" b="1" dirty="0">
                <a:solidFill>
                  <a:schemeClr val="tx1"/>
                </a:solidFill>
                <a:latin typeface="+mn-ea"/>
              </a:rPr>
              <a:t>变化，进而引起</a:t>
            </a:r>
            <a:r>
              <a:rPr lang="en-US" altLang="zh-CN" sz="2800" b="1" dirty="0">
                <a:solidFill>
                  <a:schemeClr val="tx1"/>
                </a:solidFill>
                <a:latin typeface="+mn-ea"/>
              </a:rPr>
              <a:t>q</a:t>
            </a:r>
            <a:r>
              <a:rPr lang="zh-CN" altLang="en-US" sz="2800" b="1" dirty="0">
                <a:solidFill>
                  <a:schemeClr val="tx1"/>
                </a:solidFill>
                <a:latin typeface="+mn-ea"/>
              </a:rPr>
              <a:t>变化，导致流量不稳定。</a:t>
            </a:r>
            <a:endParaRPr lang="zh-CN" altLang="en-US" sz="2800" b="1" dirty="0">
              <a:solidFill>
                <a:schemeClr val="tx1"/>
              </a:solidFill>
              <a:latin typeface="+mn-ea"/>
            </a:endParaRPr>
          </a:p>
          <a:p>
            <a:pPr>
              <a:lnSpc>
                <a:spcPct val="80000"/>
              </a:lnSpc>
              <a:buFont typeface="Wingdings" panose="05000000000000000000" pitchFamily="2" charset="2"/>
              <a:buChar char="p"/>
            </a:pPr>
            <a:endParaRPr lang="zh-CN" altLang="en-US" sz="2800" b="1" dirty="0">
              <a:solidFill>
                <a:schemeClr val="tx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节流阀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39945" name="Rectangle 15"/>
          <p:cNvSpPr/>
          <p:nvPr/>
        </p:nvSpPr>
        <p:spPr>
          <a:xfrm>
            <a:off x="3390900" y="2324100"/>
            <a:ext cx="9144000" cy="0"/>
          </a:xfrm>
          <a:prstGeom prst="rect">
            <a:avLst/>
          </a:prstGeom>
          <a:noFill/>
          <a:ln w="9525">
            <a:noFill/>
          </a:ln>
        </p:spPr>
        <p:txBody>
          <a:bodyPr>
            <a:spAutoFit/>
          </a:bodyPr>
          <a:p>
            <a:endParaRPr lang="zh-CN" altLang="en-US" dirty="0">
              <a:latin typeface="Times New Roman" panose="02020603050405020304" pitchFamily="18" charset="0"/>
            </a:endParaRPr>
          </a:p>
        </p:txBody>
      </p:sp>
      <p:sp>
        <p:nvSpPr>
          <p:cNvPr id="439298" name="文本占位符 439297"/>
          <p:cNvSpPr>
            <a:spLocks noGrp="1"/>
          </p:cNvSpPr>
          <p:nvPr/>
        </p:nvSpPr>
        <p:spPr>
          <a:xfrm>
            <a:off x="313690" y="999490"/>
            <a:ext cx="8534400" cy="4343400"/>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9pPr>
          </a:lstStyle>
          <a:p>
            <a:pPr>
              <a:lnSpc>
                <a:spcPct val="50000"/>
              </a:lnSpc>
              <a:buNone/>
            </a:pPr>
            <a:endParaRPr lang="en-US" altLang="zh-CN" sz="700" b="1">
              <a:solidFill>
                <a:schemeClr val="tx1"/>
              </a:solidFill>
              <a:latin typeface="+mn-ea"/>
            </a:endParaRPr>
          </a:p>
          <a:p>
            <a:pPr>
              <a:lnSpc>
                <a:spcPct val="80000"/>
              </a:lnSpc>
              <a:buNone/>
            </a:pPr>
            <a:r>
              <a:rPr lang="en-US" altLang="zh-CN" sz="2400" b="1">
                <a:solidFill>
                  <a:schemeClr val="tx1"/>
                </a:solidFill>
                <a:latin typeface="+mn-ea"/>
              </a:rPr>
              <a:t>4. </a:t>
            </a:r>
            <a:r>
              <a:rPr lang="zh-CN" altLang="en-US" sz="2400" b="1" dirty="0">
                <a:solidFill>
                  <a:schemeClr val="tx1"/>
                </a:solidFill>
                <a:latin typeface="+mn-ea"/>
              </a:rPr>
              <a:t>节流阀的堵塞现象和最小稳定流量</a:t>
            </a:r>
            <a:endParaRPr lang="zh-CN" altLang="en-US" sz="2400" b="1" dirty="0">
              <a:solidFill>
                <a:schemeClr val="tx1"/>
              </a:solidFill>
              <a:latin typeface="+mn-ea"/>
            </a:endParaRPr>
          </a:p>
          <a:p>
            <a:pPr>
              <a:lnSpc>
                <a:spcPct val="80000"/>
              </a:lnSpc>
              <a:buFont typeface="Wingdings" panose="05000000000000000000" pitchFamily="2" charset="2"/>
              <a:buNone/>
            </a:pPr>
            <a:r>
              <a:rPr lang="zh-CN" altLang="en-US" sz="2400" b="1" dirty="0">
                <a:solidFill>
                  <a:schemeClr val="tx1"/>
                </a:solidFill>
                <a:latin typeface="+mn-ea"/>
              </a:rPr>
              <a:t>       节流阀在小开口面积下工作时，虽然</a:t>
            </a:r>
            <a:r>
              <a:rPr lang="en-US" altLang="zh-CN" sz="2400" b="1" dirty="0">
                <a:solidFill>
                  <a:schemeClr val="tx1"/>
                </a:solidFill>
                <a:latin typeface="+mn-ea"/>
              </a:rPr>
              <a:t>Δp</a:t>
            </a:r>
            <a:r>
              <a:rPr lang="zh-CN" altLang="en-US" sz="2400" b="1" dirty="0">
                <a:solidFill>
                  <a:schemeClr val="tx1"/>
                </a:solidFill>
                <a:latin typeface="+mn-ea"/>
              </a:rPr>
              <a:t>和油液粘度均不变，但流经阀的流量</a:t>
            </a:r>
            <a:r>
              <a:rPr lang="en-US" altLang="zh-CN" sz="2400" b="1" dirty="0">
                <a:solidFill>
                  <a:schemeClr val="tx1"/>
                </a:solidFill>
                <a:latin typeface="+mn-ea"/>
              </a:rPr>
              <a:t>q</a:t>
            </a:r>
            <a:r>
              <a:rPr lang="zh-CN" altLang="en-US" sz="2400" b="1" dirty="0">
                <a:solidFill>
                  <a:schemeClr val="tx1"/>
                </a:solidFill>
                <a:latin typeface="+mn-ea"/>
              </a:rPr>
              <a:t>也会出现周期性脉动现象，甚至出现周期性断流，这种现象称为节流阀的堵塞现象。这种堵塞现象使节流阀在很小流量下工作时流量不稳定，以至执行元件出现爬行现象。</a:t>
            </a:r>
            <a:endParaRPr lang="zh-CN" altLang="en-US" sz="2400" b="1" dirty="0">
              <a:solidFill>
                <a:schemeClr val="tx1"/>
              </a:solidFill>
              <a:latin typeface="+mn-ea"/>
            </a:endParaRPr>
          </a:p>
          <a:p>
            <a:pPr>
              <a:lnSpc>
                <a:spcPct val="80000"/>
              </a:lnSpc>
              <a:buFont typeface="Wingdings" panose="05000000000000000000" pitchFamily="2" charset="2"/>
              <a:buNone/>
            </a:pPr>
            <a:r>
              <a:rPr lang="zh-CN" altLang="en-US" sz="2400" b="1" dirty="0">
                <a:solidFill>
                  <a:schemeClr val="tx1"/>
                </a:solidFill>
                <a:latin typeface="+mn-ea"/>
              </a:rPr>
              <a:t>       对节流阀有一个能正常工作的最小流量限制，这个限制值称为节流阀的最小稳定流量，可限制执行元件的最低稳定速度。</a:t>
            </a:r>
            <a:endParaRPr lang="zh-CN" altLang="en-US" sz="2400" b="1" dirty="0">
              <a:solidFill>
                <a:schemeClr val="tx1"/>
              </a:solidFill>
              <a:latin typeface="+mn-ea"/>
            </a:endParaRPr>
          </a:p>
          <a:p>
            <a:pPr>
              <a:lnSpc>
                <a:spcPct val="80000"/>
              </a:lnSpc>
              <a:buFont typeface="Wingdings" panose="05000000000000000000" pitchFamily="2" charset="2"/>
              <a:buNone/>
            </a:pPr>
            <a:r>
              <a:rPr lang="zh-CN" altLang="en-US" sz="2400" b="1" dirty="0">
                <a:solidFill>
                  <a:schemeClr val="tx1"/>
                </a:solidFill>
                <a:latin typeface="+mn-ea"/>
              </a:rPr>
              <a:t>   堵塞现象产生的原因：</a:t>
            </a:r>
            <a:endParaRPr lang="zh-CN" altLang="en-US" sz="2400" b="1" dirty="0">
              <a:solidFill>
                <a:schemeClr val="tx1"/>
              </a:solidFill>
              <a:latin typeface="+mn-ea"/>
            </a:endParaRPr>
          </a:p>
          <a:p>
            <a:pPr>
              <a:lnSpc>
                <a:spcPct val="80000"/>
              </a:lnSpc>
              <a:buFont typeface="Wingdings" panose="05000000000000000000" pitchFamily="2" charset="2"/>
              <a:buChar char="u"/>
            </a:pPr>
            <a:r>
              <a:rPr lang="zh-CN" altLang="en-US" sz="2400" b="1" dirty="0">
                <a:solidFill>
                  <a:schemeClr val="tx1"/>
                </a:solidFill>
                <a:latin typeface="+mn-ea"/>
              </a:rPr>
              <a:t>    油液中的污物堵塞节流口</a:t>
            </a:r>
            <a:endParaRPr lang="zh-CN" altLang="en-US" sz="2400" b="1" dirty="0">
              <a:solidFill>
                <a:schemeClr val="tx1"/>
              </a:solidFill>
              <a:latin typeface="+mn-ea"/>
            </a:endParaRPr>
          </a:p>
          <a:p>
            <a:pPr>
              <a:lnSpc>
                <a:spcPct val="80000"/>
              </a:lnSpc>
              <a:buFont typeface="Wingdings" panose="05000000000000000000" pitchFamily="2" charset="2"/>
              <a:buChar char="u"/>
            </a:pPr>
            <a:r>
              <a:rPr lang="zh-CN" altLang="en-US" sz="2400" b="1" dirty="0">
                <a:solidFill>
                  <a:schemeClr val="tx1"/>
                </a:solidFill>
                <a:latin typeface="+mn-ea"/>
              </a:rPr>
              <a:t>    吸附作用导致节流缝隙表面形成吸附层，使节流口的大小和形状受到破坏</a:t>
            </a:r>
            <a:endParaRPr lang="zh-CN" altLang="en-US" sz="2400" b="1" dirty="0">
              <a:solidFill>
                <a:schemeClr val="tx1"/>
              </a:solidFill>
              <a:latin typeface="+mn-ea"/>
            </a:endParaRPr>
          </a:p>
          <a:p>
            <a:pPr>
              <a:lnSpc>
                <a:spcPct val="80000"/>
              </a:lnSpc>
              <a:buFont typeface="Wingdings" panose="05000000000000000000" pitchFamily="2" charset="2"/>
              <a:buNone/>
            </a:pPr>
            <a:r>
              <a:rPr lang="en-US" altLang="zh-CN" sz="2400" b="1">
                <a:solidFill>
                  <a:schemeClr val="tx1"/>
                </a:solidFill>
                <a:latin typeface="+mn-ea"/>
              </a:rPr>
              <a:t>5.</a:t>
            </a:r>
            <a:r>
              <a:rPr lang="zh-CN" altLang="en-US" sz="2400" b="1" dirty="0">
                <a:solidFill>
                  <a:schemeClr val="tx1"/>
                </a:solidFill>
                <a:latin typeface="+mn-ea"/>
              </a:rPr>
              <a:t>节流阀的应用场合</a:t>
            </a:r>
            <a:endParaRPr lang="zh-CN" altLang="en-US" sz="2400" b="1" dirty="0">
              <a:solidFill>
                <a:schemeClr val="tx1"/>
              </a:solidFill>
              <a:latin typeface="+mn-ea"/>
            </a:endParaRPr>
          </a:p>
          <a:p>
            <a:pPr>
              <a:lnSpc>
                <a:spcPct val="80000"/>
              </a:lnSpc>
              <a:buFont typeface="Wingdings" panose="05000000000000000000" pitchFamily="2" charset="2"/>
              <a:buNone/>
            </a:pPr>
            <a:r>
              <a:rPr lang="zh-CN" altLang="en-US" sz="2400" b="1" dirty="0">
                <a:solidFill>
                  <a:schemeClr val="tx1"/>
                </a:solidFill>
                <a:latin typeface="+mn-ea"/>
              </a:rPr>
              <a:t>  　　因为刚性差，流量随阀口压差变化而波动，所以仅适用于执行元件负载变化不大且对速度稳定性要求不高的场合</a:t>
            </a:r>
            <a:endParaRPr lang="zh-CN" altLang="en-US" sz="2400" b="1" dirty="0">
              <a:solidFill>
                <a:schemeClr val="tx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41470" y="3474720"/>
            <a:ext cx="4712970" cy="903605"/>
          </a:xfrm>
          <a:prstGeom prst="rect">
            <a:avLst/>
          </a:prstGeom>
          <a:noFill/>
        </p:spPr>
        <p:txBody>
          <a:bodyPr wrap="square" rtlCol="0" anchor="t">
            <a:spAutoFit/>
          </a:bodyPr>
          <a:p>
            <a:pPr algn="ctr" fontAlgn="auto">
              <a:lnSpc>
                <a:spcPct val="120000"/>
              </a:lnSpc>
            </a:pPr>
            <a:r>
              <a:rPr lang="zh-CN" altLang="zh-CN" sz="4400">
                <a:latin typeface="微软雅黑" panose="020B0503020204020204" pitchFamily="34" charset="-122"/>
                <a:ea typeface="微软雅黑" panose="020B0503020204020204" pitchFamily="34" charset="-122"/>
                <a:sym typeface="+mn-ea"/>
              </a:rPr>
              <a:t>谢谢！</a:t>
            </a:r>
            <a:endParaRPr lang="zh-CN" altLang="zh-CN" sz="4400">
              <a:latin typeface="微软雅黑" panose="020B0503020204020204" pitchFamily="34" charset="-122"/>
              <a:ea typeface="微软雅黑" panose="020B0503020204020204" pitchFamily="34" charset="-122"/>
              <a:sym typeface="+mn-ea"/>
            </a:endParaRPr>
          </a:p>
        </p:txBody>
      </p:sp>
      <p:pic>
        <p:nvPicPr>
          <p:cNvPr id="433155" name="图片 433154" descr="阀1"/>
          <p:cNvPicPr>
            <a:picLocks noChangeAspect="1"/>
          </p:cNvPicPr>
          <p:nvPr/>
        </p:nvPicPr>
        <p:blipFill>
          <a:blip r:embed="rId1"/>
          <a:stretch>
            <a:fillRect/>
          </a:stretch>
        </p:blipFill>
        <p:spPr>
          <a:xfrm>
            <a:off x="1090930" y="2724785"/>
            <a:ext cx="1999615" cy="249809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33155"/>
                                        </p:tgtEl>
                                        <p:attrNameLst>
                                          <p:attrName>style.visibility</p:attrName>
                                        </p:attrNameLst>
                                      </p:cBhvr>
                                      <p:to>
                                        <p:strVal val="visible"/>
                                      </p:to>
                                    </p:set>
                                    <p:animEffect transition="in" filter="blinds(horizontal)">
                                      <p:cBhvr>
                                        <p:cTn id="7" dur="500"/>
                                        <p:tgtEl>
                                          <p:spTgt spid="433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565</Words>
  <Application>WPS 演示</Application>
  <PresentationFormat>全屏显示(16:9)</PresentationFormat>
  <Paragraphs>41</Paragraphs>
  <Slides>7</Slides>
  <Notes>36</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7</vt:i4>
      </vt:variant>
    </vt:vector>
  </HeadingPairs>
  <TitlesOfParts>
    <vt:vector size="19" baseType="lpstr">
      <vt:lpstr>Arial</vt:lpstr>
      <vt:lpstr>宋体</vt:lpstr>
      <vt:lpstr>Wingdings</vt:lpstr>
      <vt:lpstr>微软雅黑</vt:lpstr>
      <vt:lpstr>Times New Roman</vt:lpstr>
      <vt:lpstr>Arial Unicode MS</vt:lpstr>
      <vt:lpstr>Calibri</vt:lpstr>
      <vt:lpstr>楷体_GB2312</vt:lpstr>
      <vt:lpstr>幼圆</vt:lpstr>
      <vt:lpstr>新宋体</vt:lpstr>
      <vt:lpstr>仿宋</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理工职院</cp:lastModifiedBy>
  <cp:revision>141</cp:revision>
  <dcterms:created xsi:type="dcterms:W3CDTF">2014-08-23T07:50:00Z</dcterms:created>
  <dcterms:modified xsi:type="dcterms:W3CDTF">2017-12-25T12:54:21Z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