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activeX/activeX2.bin" ContentType="application/vnd.ms-office.activeX"/>
  <Override PartName="/ppt/activeX/activeX2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66" r:id="rId5"/>
    <p:sldId id="383" r:id="rId6"/>
    <p:sldId id="384" r:id="rId7"/>
    <p:sldId id="385" r:id="rId8"/>
    <p:sldId id="388" r:id="rId9"/>
    <p:sldId id="389" r:id="rId10"/>
    <p:sldId id="390" r:id="rId11"/>
    <p:sldId id="391" r:id="rId12"/>
    <p:sldId id="360" r:id="rId13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64"/>
        <p:guide pos="2880"/>
        <p:guide pos="181"/>
        <p:guide pos="1512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2.xml"/><Relationship Id="rId7" Type="http://schemas.openxmlformats.org/officeDocument/2006/relationships/hyperlink" Target="&#30452;&#36890;&#21333;&#21521;&#38400;.swf" TargetMode="External"/><Relationship Id="rId6" Type="http://schemas.openxmlformats.org/officeDocument/2006/relationships/image" Target="../media/image7.png"/><Relationship Id="rId5" Type="http://schemas.microsoft.com/office/2007/relationships/media" Target="file:///C:\Documents%20and%20Settings\Administrator\&#26700;&#38754;\&#28082;&#21387;&#19982;&#27668;&#21387;&#20256;&#21160;&#65288;&#27754;&#65289;\&#31532;&#20116;&#31456;%20%20&#28082;&#21387;&#38400;\4-2&#21453;&#21521;.avi" TargetMode="External"/><Relationship Id="rId4" Type="http://schemas.openxmlformats.org/officeDocument/2006/relationships/video" Target="file:///C:\Documents%20and%20Settings\Administrator\&#26700;&#38754;\&#28082;&#21387;&#19982;&#27668;&#21387;&#20256;&#21160;&#65288;&#27754;&#65289;\&#31532;&#20116;&#31456;%20%20&#28082;&#21387;&#38400;\4-2&#21453;&#21521;.avi" TargetMode="External"/><Relationship Id="rId3" Type="http://schemas.openxmlformats.org/officeDocument/2006/relationships/image" Target="../media/image6.png"/><Relationship Id="rId2" Type="http://schemas.microsoft.com/office/2007/relationships/media" Target="file:///C:\Documents%20and%20Settings\Administrator\&#26700;&#38754;\&#28082;&#21387;&#19982;&#27668;&#21387;&#20256;&#21160;&#65288;&#27754;&#65289;\&#31532;&#20116;&#31456;%20%20&#28082;&#21387;&#38400;\4-2.AVI" TargetMode="External"/><Relationship Id="rId1" Type="http://schemas.openxmlformats.org/officeDocument/2006/relationships/video" Target="file:///C:\Documents%20and%20Settings\Administrator\&#26700;&#38754;\&#28082;&#21387;&#19982;&#27668;&#21387;&#20256;&#21160;&#65288;&#27754;&#65289;\&#31532;&#20116;&#31456;%20%20&#28082;&#21387;&#38400;\4-2.AV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wmf"/><Relationship Id="rId1" Type="http://schemas.openxmlformats.org/officeDocument/2006/relationships/control" Target="../activeX/activeX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wmf"/><Relationship Id="rId1" Type="http://schemas.openxmlformats.org/officeDocument/2006/relationships/control" Target="../activeX/activeX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115945"/>
            <a:ext cx="4712970" cy="17157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普通、液控单向阀结构和工作原理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9700" name="组合 29699"/>
          <p:cNvGrpSpPr/>
          <p:nvPr/>
        </p:nvGrpSpPr>
        <p:grpSpPr>
          <a:xfrm>
            <a:off x="114935" y="3029585"/>
            <a:ext cx="3959860" cy="2210301"/>
            <a:chOff x="0" y="0"/>
            <a:chExt cx="2828" cy="1796"/>
          </a:xfrm>
        </p:grpSpPr>
        <p:grpSp>
          <p:nvGrpSpPr>
            <p:cNvPr id="29701" name="组合 29700"/>
            <p:cNvGrpSpPr/>
            <p:nvPr/>
          </p:nvGrpSpPr>
          <p:grpSpPr>
            <a:xfrm>
              <a:off x="0" y="0"/>
              <a:ext cx="2828" cy="1733"/>
              <a:chOff x="0" y="0"/>
              <a:chExt cx="2592" cy="1247"/>
            </a:xfrm>
          </p:grpSpPr>
          <p:sp>
            <p:nvSpPr>
              <p:cNvPr id="29702" name="Rectangle 72"/>
              <p:cNvSpPr/>
              <p:nvPr/>
            </p:nvSpPr>
            <p:spPr>
              <a:xfrm>
                <a:off x="1600" y="48"/>
                <a:ext cx="762" cy="81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03" name="Rectangle 73"/>
              <p:cNvSpPr/>
              <p:nvPr/>
            </p:nvSpPr>
            <p:spPr>
              <a:xfrm>
                <a:off x="176" y="144"/>
                <a:ext cx="1786" cy="81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04" name="Line 74"/>
              <p:cNvSpPr/>
              <p:nvPr/>
            </p:nvSpPr>
            <p:spPr>
              <a:xfrm flipH="1">
                <a:off x="1968" y="912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5" name="Line 75"/>
              <p:cNvSpPr/>
              <p:nvPr/>
            </p:nvSpPr>
            <p:spPr>
              <a:xfrm>
                <a:off x="96" y="960"/>
                <a:ext cx="1872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6" name="Line 76"/>
              <p:cNvSpPr/>
              <p:nvPr/>
            </p:nvSpPr>
            <p:spPr>
              <a:xfrm>
                <a:off x="1968" y="912"/>
                <a:ext cx="0" cy="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7" name="Line 77"/>
              <p:cNvSpPr/>
              <p:nvPr/>
            </p:nvSpPr>
            <p:spPr>
              <a:xfrm flipV="1">
                <a:off x="384" y="384"/>
                <a:ext cx="0" cy="48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8" name="Line 78"/>
              <p:cNvSpPr/>
              <p:nvPr/>
            </p:nvSpPr>
            <p:spPr>
              <a:xfrm flipV="1">
                <a:off x="2496" y="768"/>
                <a:ext cx="0" cy="144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9" name="Line 79"/>
              <p:cNvSpPr/>
              <p:nvPr/>
            </p:nvSpPr>
            <p:spPr>
              <a:xfrm flipV="1">
                <a:off x="1296" y="672"/>
                <a:ext cx="0" cy="33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10" name="Freeform 80"/>
              <p:cNvSpPr/>
              <p:nvPr/>
            </p:nvSpPr>
            <p:spPr>
              <a:xfrm>
                <a:off x="1920" y="720"/>
                <a:ext cx="576" cy="144"/>
              </a:xfrm>
              <a:custGeom>
                <a:avLst/>
                <a:gdLst>
                  <a:gd name="txL" fmla="*/ 0 w 624"/>
                  <a:gd name="txT" fmla="*/ 0 h 144"/>
                  <a:gd name="txR" fmla="*/ 624 w 624"/>
                  <a:gd name="txB" fmla="*/ 144 h 144"/>
                </a:gdLst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18" y="96"/>
                  </a:cxn>
                  <a:cxn ang="0">
                    <a:pos x="18" y="144"/>
                  </a:cxn>
                  <a:cxn ang="0">
                    <a:pos x="37" y="144"/>
                  </a:cxn>
                  <a:cxn ang="0">
                    <a:pos x="37" y="96"/>
                  </a:cxn>
                  <a:cxn ang="0">
                    <a:pos x="221" y="96"/>
                  </a:cxn>
                  <a:cxn ang="0">
                    <a:pos x="239" y="96"/>
                  </a:cxn>
                </a:cxnLst>
                <a:rect l="txL" t="txT" r="txR" b="txB"/>
                <a:pathLst>
                  <a:path w="624" h="144">
                    <a:moveTo>
                      <a:pt x="0" y="0"/>
                    </a:moveTo>
                    <a:lnTo>
                      <a:pt x="0" y="96"/>
                    </a:lnTo>
                    <a:lnTo>
                      <a:pt x="48" y="96"/>
                    </a:lnTo>
                    <a:lnTo>
                      <a:pt x="48" y="144"/>
                    </a:lnTo>
                    <a:lnTo>
                      <a:pt x="96" y="144"/>
                    </a:lnTo>
                    <a:lnTo>
                      <a:pt x="96" y="96"/>
                    </a:lnTo>
                    <a:lnTo>
                      <a:pt x="576" y="96"/>
                    </a:lnTo>
                    <a:lnTo>
                      <a:pt x="624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11" name="Line 81"/>
              <p:cNvSpPr/>
              <p:nvPr/>
            </p:nvSpPr>
            <p:spPr>
              <a:xfrm>
                <a:off x="1968" y="240"/>
                <a:ext cx="0" cy="57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2" name="Line 82"/>
              <p:cNvSpPr/>
              <p:nvPr/>
            </p:nvSpPr>
            <p:spPr>
              <a:xfrm flipH="1">
                <a:off x="1968" y="240"/>
                <a:ext cx="48" cy="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3" name="Line 83"/>
              <p:cNvSpPr/>
              <p:nvPr/>
            </p:nvSpPr>
            <p:spPr>
              <a:xfrm>
                <a:off x="2016" y="816"/>
                <a:ext cx="0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4" name="Line 84"/>
              <p:cNvSpPr/>
              <p:nvPr/>
            </p:nvSpPr>
            <p:spPr>
              <a:xfrm flipH="1" flipV="1">
                <a:off x="1968" y="768"/>
                <a:ext cx="48" cy="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5" name="Line 85"/>
              <p:cNvSpPr/>
              <p:nvPr/>
            </p:nvSpPr>
            <p:spPr>
              <a:xfrm>
                <a:off x="1968" y="384"/>
                <a:ext cx="0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6" name="Freeform 86"/>
              <p:cNvSpPr/>
              <p:nvPr/>
            </p:nvSpPr>
            <p:spPr>
              <a:xfrm>
                <a:off x="1968" y="384"/>
                <a:ext cx="192" cy="288"/>
              </a:xfrm>
              <a:custGeom>
                <a:avLst/>
                <a:gdLst>
                  <a:gd name="txL" fmla="*/ 0 w 192"/>
                  <a:gd name="txT" fmla="*/ 0 h 288"/>
                  <a:gd name="txR" fmla="*/ 192 w 192"/>
                  <a:gd name="txB" fmla="*/ 288 h 288"/>
                </a:gdLst>
                <a:ahLst/>
                <a:cxnLst>
                  <a:cxn ang="0">
                    <a:pos x="0" y="0"/>
                  </a:cxn>
                  <a:cxn ang="0">
                    <a:pos x="192" y="0"/>
                  </a:cxn>
                  <a:cxn ang="0">
                    <a:pos x="192" y="288"/>
                  </a:cxn>
                  <a:cxn ang="0">
                    <a:pos x="0" y="288"/>
                  </a:cxn>
                </a:cxnLst>
                <a:rect l="txL" t="txT" r="txR" b="txB"/>
                <a:pathLst>
                  <a:path w="192" h="288">
                    <a:moveTo>
                      <a:pt x="0" y="0"/>
                    </a:moveTo>
                    <a:lnTo>
                      <a:pt x="192" y="0"/>
                    </a:lnTo>
                    <a:lnTo>
                      <a:pt x="19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17" name="Line 87"/>
              <p:cNvSpPr/>
              <p:nvPr/>
            </p:nvSpPr>
            <p:spPr>
              <a:xfrm>
                <a:off x="1968" y="28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18" name="Line 88"/>
              <p:cNvSpPr/>
              <p:nvPr/>
            </p:nvSpPr>
            <p:spPr>
              <a:xfrm>
                <a:off x="1968" y="76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19" name="Freeform 89"/>
              <p:cNvSpPr/>
              <p:nvPr/>
            </p:nvSpPr>
            <p:spPr>
              <a:xfrm>
                <a:off x="2400" y="624"/>
                <a:ext cx="96" cy="96"/>
              </a:xfrm>
              <a:custGeom>
                <a:avLst/>
                <a:gdLst>
                  <a:gd name="txL" fmla="*/ 0 w 96"/>
                  <a:gd name="txT" fmla="*/ 0 h 96"/>
                  <a:gd name="txR" fmla="*/ 96 w 96"/>
                  <a:gd name="txB" fmla="*/ 96 h 96"/>
                </a:gdLst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96" y="96"/>
                  </a:cxn>
                  <a:cxn ang="0">
                    <a:pos x="96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96" h="96">
                    <a:moveTo>
                      <a:pt x="0" y="0"/>
                    </a:moveTo>
                    <a:lnTo>
                      <a:pt x="0" y="96"/>
                    </a:lnTo>
                    <a:lnTo>
                      <a:pt x="96" y="96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0" name="Freeform 90"/>
              <p:cNvSpPr/>
              <p:nvPr/>
            </p:nvSpPr>
            <p:spPr>
              <a:xfrm>
                <a:off x="2352" y="624"/>
                <a:ext cx="48" cy="96"/>
              </a:xfrm>
              <a:custGeom>
                <a:avLst/>
                <a:gdLst>
                  <a:gd name="txL" fmla="*/ 0 w 48"/>
                  <a:gd name="txT" fmla="*/ 0 h 96"/>
                  <a:gd name="txR" fmla="*/ 48 w 48"/>
                  <a:gd name="txB" fmla="*/ 96 h 96"/>
                </a:gdLst>
                <a:ahLst/>
                <a:cxnLst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</a:cxnLst>
                <a:rect l="txL" t="txT" r="txR" b="txB"/>
                <a:pathLst>
                  <a:path w="48" h="96">
                    <a:moveTo>
                      <a:pt x="48" y="0"/>
                    </a:moveTo>
                    <a:lnTo>
                      <a:pt x="0" y="48"/>
                    </a:lnTo>
                    <a:lnTo>
                      <a:pt x="48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1" name="Freeform 91"/>
              <p:cNvSpPr/>
              <p:nvPr/>
            </p:nvSpPr>
            <p:spPr>
              <a:xfrm>
                <a:off x="2400" y="336"/>
                <a:ext cx="96" cy="96"/>
              </a:xfrm>
              <a:custGeom>
                <a:avLst/>
                <a:gdLst>
                  <a:gd name="txL" fmla="*/ 0 w 96"/>
                  <a:gd name="txT" fmla="*/ 0 h 96"/>
                  <a:gd name="txR" fmla="*/ 96 w 96"/>
                  <a:gd name="txB" fmla="*/ 96 h 96"/>
                </a:gdLst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96" y="96"/>
                  </a:cxn>
                  <a:cxn ang="0">
                    <a:pos x="96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96" h="96">
                    <a:moveTo>
                      <a:pt x="0" y="0"/>
                    </a:moveTo>
                    <a:lnTo>
                      <a:pt x="0" y="96"/>
                    </a:lnTo>
                    <a:lnTo>
                      <a:pt x="96" y="96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2" name="Freeform 92"/>
              <p:cNvSpPr/>
              <p:nvPr/>
            </p:nvSpPr>
            <p:spPr>
              <a:xfrm>
                <a:off x="2352" y="336"/>
                <a:ext cx="48" cy="96"/>
              </a:xfrm>
              <a:custGeom>
                <a:avLst/>
                <a:gdLst>
                  <a:gd name="txL" fmla="*/ 0 w 48"/>
                  <a:gd name="txT" fmla="*/ 0 h 96"/>
                  <a:gd name="txR" fmla="*/ 48 w 48"/>
                  <a:gd name="txB" fmla="*/ 96 h 96"/>
                </a:gdLst>
                <a:ahLst/>
                <a:cxnLst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</a:cxnLst>
                <a:rect l="txL" t="txT" r="txR" b="txB"/>
                <a:pathLst>
                  <a:path w="48" h="96">
                    <a:moveTo>
                      <a:pt x="48" y="0"/>
                    </a:moveTo>
                    <a:lnTo>
                      <a:pt x="0" y="48"/>
                    </a:lnTo>
                    <a:lnTo>
                      <a:pt x="48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3" name="Oval 93"/>
              <p:cNvSpPr/>
              <p:nvPr/>
            </p:nvSpPr>
            <p:spPr>
              <a:xfrm>
                <a:off x="1920" y="24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4" name="Oval 94"/>
              <p:cNvSpPr/>
              <p:nvPr/>
            </p:nvSpPr>
            <p:spPr>
              <a:xfrm>
                <a:off x="1920" y="76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5" name="Freeform 95" descr="浅色上对角线"/>
              <p:cNvSpPr/>
              <p:nvPr/>
            </p:nvSpPr>
            <p:spPr>
              <a:xfrm>
                <a:off x="669" y="672"/>
                <a:ext cx="510" cy="288"/>
              </a:xfrm>
              <a:custGeom>
                <a:avLst/>
                <a:gdLst>
                  <a:gd name="txL" fmla="*/ 0 w 510"/>
                  <a:gd name="txT" fmla="*/ 0 h 288"/>
                  <a:gd name="txR" fmla="*/ 510 w 510"/>
                  <a:gd name="txB" fmla="*/ 288 h 288"/>
                </a:gdLst>
                <a:ahLst/>
                <a:cxnLst>
                  <a:cxn ang="0">
                    <a:pos x="130" y="288"/>
                  </a:cxn>
                  <a:cxn ang="0">
                    <a:pos x="130" y="192"/>
                  </a:cxn>
                  <a:cxn ang="0">
                    <a:pos x="0" y="192"/>
                  </a:cxn>
                  <a:cxn ang="0">
                    <a:pos x="0" y="3"/>
                  </a:cxn>
                  <a:cxn ang="0">
                    <a:pos x="393" y="0"/>
                  </a:cxn>
                  <a:cxn ang="0">
                    <a:pos x="393" y="93"/>
                  </a:cxn>
                  <a:cxn ang="0">
                    <a:pos x="510" y="96"/>
                  </a:cxn>
                  <a:cxn ang="0">
                    <a:pos x="510" y="192"/>
                  </a:cxn>
                  <a:cxn ang="0">
                    <a:pos x="339" y="189"/>
                  </a:cxn>
                  <a:cxn ang="0">
                    <a:pos x="339" y="285"/>
                  </a:cxn>
                  <a:cxn ang="0">
                    <a:pos x="130" y="288"/>
                  </a:cxn>
                </a:cxnLst>
                <a:rect l="txL" t="txT" r="txR" b="txB"/>
                <a:pathLst>
                  <a:path w="510" h="288">
                    <a:moveTo>
                      <a:pt x="130" y="288"/>
                    </a:moveTo>
                    <a:lnTo>
                      <a:pt x="130" y="192"/>
                    </a:lnTo>
                    <a:lnTo>
                      <a:pt x="0" y="192"/>
                    </a:lnTo>
                    <a:lnTo>
                      <a:pt x="0" y="3"/>
                    </a:lnTo>
                    <a:lnTo>
                      <a:pt x="393" y="0"/>
                    </a:lnTo>
                    <a:lnTo>
                      <a:pt x="393" y="93"/>
                    </a:lnTo>
                    <a:lnTo>
                      <a:pt x="510" y="96"/>
                    </a:lnTo>
                    <a:lnTo>
                      <a:pt x="510" y="192"/>
                    </a:lnTo>
                    <a:lnTo>
                      <a:pt x="339" y="189"/>
                    </a:lnTo>
                    <a:lnTo>
                      <a:pt x="339" y="285"/>
                    </a:lnTo>
                    <a:lnTo>
                      <a:pt x="130" y="288"/>
                    </a:lnTo>
                    <a:close/>
                  </a:path>
                </a:pathLst>
              </a:custGeom>
              <a:pattFill prst="ltUp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6" name="Freeform 96" descr="浅色上对角线"/>
              <p:cNvSpPr/>
              <p:nvPr/>
            </p:nvSpPr>
            <p:spPr>
              <a:xfrm>
                <a:off x="1404" y="720"/>
                <a:ext cx="1092" cy="240"/>
              </a:xfrm>
              <a:custGeom>
                <a:avLst/>
                <a:gdLst>
                  <a:gd name="txL" fmla="*/ 0 w 1092"/>
                  <a:gd name="txT" fmla="*/ 0 h 240"/>
                  <a:gd name="txR" fmla="*/ 1092 w 1092"/>
                  <a:gd name="txB" fmla="*/ 240 h 240"/>
                </a:gdLst>
                <a:ahLst/>
                <a:cxnLst>
                  <a:cxn ang="0">
                    <a:pos x="1092" y="192"/>
                  </a:cxn>
                  <a:cxn ang="0">
                    <a:pos x="1092" y="96"/>
                  </a:cxn>
                  <a:cxn ang="0">
                    <a:pos x="612" y="96"/>
                  </a:cxn>
                  <a:cxn ang="0">
                    <a:pos x="612" y="144"/>
                  </a:cxn>
                  <a:cxn ang="0">
                    <a:pos x="564" y="144"/>
                  </a:cxn>
                  <a:cxn ang="0">
                    <a:pos x="564" y="96"/>
                  </a:cxn>
                  <a:cxn ang="0">
                    <a:pos x="516" y="96"/>
                  </a:cxn>
                  <a:cxn ang="0">
                    <a:pos x="516" y="0"/>
                  </a:cxn>
                  <a:cxn ang="0">
                    <a:pos x="99" y="3"/>
                  </a:cxn>
                  <a:cxn ang="0">
                    <a:pos x="99" y="48"/>
                  </a:cxn>
                  <a:cxn ang="0">
                    <a:pos x="0" y="48"/>
                  </a:cxn>
                  <a:cxn ang="0">
                    <a:pos x="0" y="141"/>
                  </a:cxn>
                  <a:cxn ang="0">
                    <a:pos x="180" y="144"/>
                  </a:cxn>
                  <a:cxn ang="0">
                    <a:pos x="180" y="234"/>
                  </a:cxn>
                  <a:cxn ang="0">
                    <a:pos x="564" y="240"/>
                  </a:cxn>
                  <a:cxn ang="0">
                    <a:pos x="564" y="192"/>
                  </a:cxn>
                  <a:cxn ang="0">
                    <a:pos x="1092" y="192"/>
                  </a:cxn>
                </a:cxnLst>
                <a:rect l="txL" t="txT" r="txR" b="txB"/>
                <a:pathLst>
                  <a:path w="1092" h="240">
                    <a:moveTo>
                      <a:pt x="1092" y="192"/>
                    </a:moveTo>
                    <a:lnTo>
                      <a:pt x="1092" y="96"/>
                    </a:lnTo>
                    <a:lnTo>
                      <a:pt x="612" y="96"/>
                    </a:lnTo>
                    <a:lnTo>
                      <a:pt x="612" y="144"/>
                    </a:lnTo>
                    <a:lnTo>
                      <a:pt x="564" y="144"/>
                    </a:lnTo>
                    <a:lnTo>
                      <a:pt x="564" y="96"/>
                    </a:lnTo>
                    <a:lnTo>
                      <a:pt x="516" y="96"/>
                    </a:lnTo>
                    <a:lnTo>
                      <a:pt x="516" y="0"/>
                    </a:lnTo>
                    <a:lnTo>
                      <a:pt x="99" y="3"/>
                    </a:lnTo>
                    <a:lnTo>
                      <a:pt x="99" y="48"/>
                    </a:lnTo>
                    <a:lnTo>
                      <a:pt x="0" y="48"/>
                    </a:lnTo>
                    <a:lnTo>
                      <a:pt x="0" y="141"/>
                    </a:lnTo>
                    <a:lnTo>
                      <a:pt x="180" y="144"/>
                    </a:lnTo>
                    <a:lnTo>
                      <a:pt x="180" y="234"/>
                    </a:lnTo>
                    <a:lnTo>
                      <a:pt x="564" y="240"/>
                    </a:lnTo>
                    <a:lnTo>
                      <a:pt x="564" y="192"/>
                    </a:lnTo>
                    <a:lnTo>
                      <a:pt x="1092" y="192"/>
                    </a:lnTo>
                    <a:close/>
                  </a:path>
                </a:pathLst>
              </a:custGeom>
              <a:pattFill prst="ltUp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7" name="Freeform 97" descr="浅色上对角线"/>
              <p:cNvSpPr/>
              <p:nvPr/>
            </p:nvSpPr>
            <p:spPr>
              <a:xfrm>
                <a:off x="96" y="0"/>
                <a:ext cx="2400" cy="960"/>
              </a:xfrm>
              <a:custGeom>
                <a:avLst/>
                <a:gdLst>
                  <a:gd name="txL" fmla="*/ 0 w 2400"/>
                  <a:gd name="txT" fmla="*/ 0 h 960"/>
                  <a:gd name="txR" fmla="*/ 2400 w 2400"/>
                  <a:gd name="txB" fmla="*/ 960 h 960"/>
                </a:gdLst>
                <a:ahLst/>
                <a:cxnLst>
                  <a:cxn ang="0">
                    <a:pos x="144" y="960"/>
                  </a:cxn>
                  <a:cxn ang="0">
                    <a:pos x="0" y="960"/>
                  </a:cxn>
                  <a:cxn ang="0">
                    <a:pos x="0" y="0"/>
                  </a:cxn>
                  <a:cxn ang="0">
                    <a:pos x="2400" y="0"/>
                  </a:cxn>
                  <a:cxn ang="0">
                    <a:pos x="2400" y="240"/>
                  </a:cxn>
                  <a:cxn ang="0">
                    <a:pos x="1920" y="240"/>
                  </a:cxn>
                  <a:cxn ang="0">
                    <a:pos x="1920" y="192"/>
                  </a:cxn>
                  <a:cxn ang="0">
                    <a:pos x="1872" y="192"/>
                  </a:cxn>
                  <a:cxn ang="0">
                    <a:pos x="1872" y="240"/>
                  </a:cxn>
                  <a:cxn ang="0">
                    <a:pos x="1824" y="240"/>
                  </a:cxn>
                  <a:cxn ang="0">
                    <a:pos x="1824" y="336"/>
                  </a:cxn>
                  <a:cxn ang="0">
                    <a:pos x="1392" y="336"/>
                  </a:cxn>
                  <a:cxn ang="0">
                    <a:pos x="1392" y="270"/>
                  </a:cxn>
                  <a:cxn ang="0">
                    <a:pos x="972" y="270"/>
                  </a:cxn>
                  <a:cxn ang="0">
                    <a:pos x="972" y="378"/>
                  </a:cxn>
                  <a:cxn ang="0">
                    <a:pos x="288" y="378"/>
                  </a:cxn>
                  <a:cxn ang="0">
                    <a:pos x="213" y="522"/>
                  </a:cxn>
                  <a:cxn ang="0">
                    <a:pos x="288" y="672"/>
                  </a:cxn>
                  <a:cxn ang="0">
                    <a:pos x="288" y="864"/>
                  </a:cxn>
                  <a:cxn ang="0">
                    <a:pos x="144" y="864"/>
                  </a:cxn>
                  <a:cxn ang="0">
                    <a:pos x="144" y="960"/>
                  </a:cxn>
                </a:cxnLst>
                <a:rect l="txL" t="txT" r="txR" b="txB"/>
                <a:pathLst>
                  <a:path w="2400" h="960">
                    <a:moveTo>
                      <a:pt x="144" y="960"/>
                    </a:moveTo>
                    <a:lnTo>
                      <a:pt x="0" y="960"/>
                    </a:lnTo>
                    <a:lnTo>
                      <a:pt x="0" y="0"/>
                    </a:lnTo>
                    <a:lnTo>
                      <a:pt x="2400" y="0"/>
                    </a:lnTo>
                    <a:lnTo>
                      <a:pt x="2400" y="240"/>
                    </a:lnTo>
                    <a:lnTo>
                      <a:pt x="1920" y="240"/>
                    </a:lnTo>
                    <a:lnTo>
                      <a:pt x="1920" y="192"/>
                    </a:lnTo>
                    <a:lnTo>
                      <a:pt x="1872" y="192"/>
                    </a:lnTo>
                    <a:lnTo>
                      <a:pt x="1872" y="240"/>
                    </a:lnTo>
                    <a:lnTo>
                      <a:pt x="1824" y="240"/>
                    </a:lnTo>
                    <a:lnTo>
                      <a:pt x="1824" y="336"/>
                    </a:lnTo>
                    <a:lnTo>
                      <a:pt x="1392" y="336"/>
                    </a:lnTo>
                    <a:lnTo>
                      <a:pt x="1392" y="270"/>
                    </a:lnTo>
                    <a:lnTo>
                      <a:pt x="972" y="270"/>
                    </a:lnTo>
                    <a:lnTo>
                      <a:pt x="972" y="378"/>
                    </a:lnTo>
                    <a:lnTo>
                      <a:pt x="288" y="378"/>
                    </a:lnTo>
                    <a:lnTo>
                      <a:pt x="213" y="522"/>
                    </a:lnTo>
                    <a:lnTo>
                      <a:pt x="288" y="672"/>
                    </a:lnTo>
                    <a:lnTo>
                      <a:pt x="288" y="864"/>
                    </a:lnTo>
                    <a:lnTo>
                      <a:pt x="144" y="864"/>
                    </a:lnTo>
                    <a:lnTo>
                      <a:pt x="144" y="960"/>
                    </a:lnTo>
                    <a:close/>
                  </a:path>
                </a:pathLst>
              </a:custGeom>
              <a:pattFill prst="ltUp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8" name="Freeform 98" descr="浅色下对角线"/>
              <p:cNvSpPr/>
              <p:nvPr/>
            </p:nvSpPr>
            <p:spPr>
              <a:xfrm>
                <a:off x="1968" y="240"/>
                <a:ext cx="531" cy="576"/>
              </a:xfrm>
              <a:custGeom>
                <a:avLst/>
                <a:gdLst>
                  <a:gd name="txL" fmla="*/ 0 w 531"/>
                  <a:gd name="txT" fmla="*/ 0 h 576"/>
                  <a:gd name="txR" fmla="*/ 531 w 531"/>
                  <a:gd name="txB" fmla="*/ 576 h 576"/>
                </a:gdLst>
                <a:ahLst/>
                <a:cxnLst>
                  <a:cxn ang="0">
                    <a:pos x="528" y="576"/>
                  </a:cxn>
                  <a:cxn ang="0">
                    <a:pos x="531" y="480"/>
                  </a:cxn>
                  <a:cxn ang="0">
                    <a:pos x="432" y="480"/>
                  </a:cxn>
                  <a:cxn ang="0">
                    <a:pos x="384" y="432"/>
                  </a:cxn>
                  <a:cxn ang="0">
                    <a:pos x="432" y="384"/>
                  </a:cxn>
                  <a:cxn ang="0">
                    <a:pos x="528" y="384"/>
                  </a:cxn>
                  <a:cxn ang="0">
                    <a:pos x="528" y="192"/>
                  </a:cxn>
                  <a:cxn ang="0">
                    <a:pos x="432" y="192"/>
                  </a:cxn>
                  <a:cxn ang="0">
                    <a:pos x="384" y="144"/>
                  </a:cxn>
                  <a:cxn ang="0">
                    <a:pos x="432" y="96"/>
                  </a:cxn>
                  <a:cxn ang="0">
                    <a:pos x="528" y="96"/>
                  </a:cxn>
                  <a:cxn ang="0">
                    <a:pos x="528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44"/>
                  </a:cxn>
                  <a:cxn ang="0">
                    <a:pos x="192" y="144"/>
                  </a:cxn>
                  <a:cxn ang="0">
                    <a:pos x="192" y="240"/>
                  </a:cxn>
                  <a:cxn ang="0">
                    <a:pos x="240" y="288"/>
                  </a:cxn>
                  <a:cxn ang="0">
                    <a:pos x="192" y="336"/>
                  </a:cxn>
                  <a:cxn ang="0">
                    <a:pos x="192" y="432"/>
                  </a:cxn>
                  <a:cxn ang="0">
                    <a:pos x="0" y="432"/>
                  </a:cxn>
                  <a:cxn ang="0">
                    <a:pos x="0" y="528"/>
                  </a:cxn>
                  <a:cxn ang="0">
                    <a:pos x="48" y="576"/>
                  </a:cxn>
                  <a:cxn ang="0">
                    <a:pos x="528" y="576"/>
                  </a:cxn>
                </a:cxnLst>
                <a:rect l="txL" t="txT" r="txR" b="txB"/>
                <a:pathLst>
                  <a:path w="531" h="576">
                    <a:moveTo>
                      <a:pt x="528" y="576"/>
                    </a:moveTo>
                    <a:lnTo>
                      <a:pt x="531" y="480"/>
                    </a:lnTo>
                    <a:lnTo>
                      <a:pt x="432" y="480"/>
                    </a:lnTo>
                    <a:lnTo>
                      <a:pt x="384" y="432"/>
                    </a:lnTo>
                    <a:lnTo>
                      <a:pt x="432" y="384"/>
                    </a:lnTo>
                    <a:lnTo>
                      <a:pt x="528" y="384"/>
                    </a:lnTo>
                    <a:lnTo>
                      <a:pt x="528" y="192"/>
                    </a:lnTo>
                    <a:lnTo>
                      <a:pt x="432" y="192"/>
                    </a:lnTo>
                    <a:lnTo>
                      <a:pt x="384" y="144"/>
                    </a:lnTo>
                    <a:lnTo>
                      <a:pt x="432" y="96"/>
                    </a:lnTo>
                    <a:lnTo>
                      <a:pt x="528" y="96"/>
                    </a:lnTo>
                    <a:lnTo>
                      <a:pt x="528" y="0"/>
                    </a:lnTo>
                    <a:lnTo>
                      <a:pt x="48" y="0"/>
                    </a:lnTo>
                    <a:lnTo>
                      <a:pt x="0" y="48"/>
                    </a:lnTo>
                    <a:lnTo>
                      <a:pt x="0" y="144"/>
                    </a:lnTo>
                    <a:lnTo>
                      <a:pt x="192" y="144"/>
                    </a:lnTo>
                    <a:lnTo>
                      <a:pt x="192" y="240"/>
                    </a:lnTo>
                    <a:lnTo>
                      <a:pt x="240" y="288"/>
                    </a:lnTo>
                    <a:lnTo>
                      <a:pt x="192" y="336"/>
                    </a:lnTo>
                    <a:lnTo>
                      <a:pt x="192" y="432"/>
                    </a:lnTo>
                    <a:lnTo>
                      <a:pt x="0" y="432"/>
                    </a:lnTo>
                    <a:lnTo>
                      <a:pt x="0" y="528"/>
                    </a:lnTo>
                    <a:lnTo>
                      <a:pt x="48" y="576"/>
                    </a:lnTo>
                    <a:lnTo>
                      <a:pt x="528" y="576"/>
                    </a:lnTo>
                    <a:close/>
                  </a:path>
                </a:pathLst>
              </a:custGeom>
              <a:pattFill prst="ltDn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9" name="Text Box 99"/>
              <p:cNvSpPr txBox="1"/>
              <p:nvPr/>
            </p:nvSpPr>
            <p:spPr>
              <a:xfrm>
                <a:off x="470" y="912"/>
                <a:ext cx="224" cy="2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r>
                  <a:rPr lang="en-US" altLang="x-none" sz="2400" b="1" i="1" dirty="0">
                    <a:solidFill>
                      <a:schemeClr val="tx1"/>
                    </a:solidFill>
                    <a:latin typeface="+mn-ea"/>
                  </a:rPr>
                  <a:t>A</a:t>
                </a:r>
                <a:endParaRPr lang="en-US" altLang="x-none" sz="2400" b="1" i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30" name="Text Box 100"/>
              <p:cNvSpPr txBox="1"/>
              <p:nvPr/>
            </p:nvSpPr>
            <p:spPr>
              <a:xfrm>
                <a:off x="1249" y="963"/>
                <a:ext cx="223" cy="2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r>
                  <a:rPr lang="en-US" altLang="x-none" sz="2400" b="1" i="1" dirty="0">
                    <a:solidFill>
                      <a:schemeClr val="tx1"/>
                    </a:solidFill>
                    <a:latin typeface="+mn-ea"/>
                  </a:rPr>
                  <a:t>B</a:t>
                </a:r>
                <a:endParaRPr lang="en-US" altLang="x-none" sz="2400" b="1" i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31" name="Line 101"/>
              <p:cNvSpPr/>
              <p:nvPr/>
            </p:nvSpPr>
            <p:spPr>
              <a:xfrm>
                <a:off x="1968" y="28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32" name="Line 102"/>
              <p:cNvSpPr/>
              <p:nvPr/>
            </p:nvSpPr>
            <p:spPr>
              <a:xfrm>
                <a:off x="1968" y="76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grpSp>
            <p:nvGrpSpPr>
              <p:cNvPr id="29733" name="组合 29732"/>
              <p:cNvGrpSpPr/>
              <p:nvPr/>
            </p:nvGrpSpPr>
            <p:grpSpPr>
              <a:xfrm>
                <a:off x="1008" y="336"/>
                <a:ext cx="816" cy="384"/>
                <a:chOff x="0" y="0"/>
                <a:chExt cx="816" cy="384"/>
              </a:xfrm>
            </p:grpSpPr>
            <p:sp>
              <p:nvSpPr>
                <p:cNvPr id="29734" name="Oval 104"/>
                <p:cNvSpPr/>
                <p:nvPr/>
              </p:nvSpPr>
              <p:spPr>
                <a:xfrm>
                  <a:off x="144" y="96"/>
                  <a:ext cx="192" cy="192"/>
                </a:xfrm>
                <a:prstGeom prst="ellipse">
                  <a:avLst/>
                </a:prstGeom>
                <a:noFill/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735" name="Freeform 105"/>
                <p:cNvSpPr/>
                <p:nvPr/>
              </p:nvSpPr>
              <p:spPr>
                <a:xfrm>
                  <a:off x="0" y="0"/>
                  <a:ext cx="96" cy="384"/>
                </a:xfrm>
                <a:custGeom>
                  <a:avLst/>
                  <a:gdLst>
                    <a:gd name="txL" fmla="*/ 0 w 96"/>
                    <a:gd name="txT" fmla="*/ 0 h 384"/>
                    <a:gd name="txR" fmla="*/ 96 w 96"/>
                    <a:gd name="txB" fmla="*/ 384 h 384"/>
                  </a:gdLst>
                  <a:ahLst/>
                  <a:cxnLst>
                    <a:cxn ang="0">
                      <a:pos x="0" y="288"/>
                    </a:cxn>
                    <a:cxn ang="0">
                      <a:pos x="96" y="384"/>
                    </a:cxn>
                    <a:cxn ang="0">
                      <a:pos x="96" y="240"/>
                    </a:cxn>
                    <a:cxn ang="0">
                      <a:pos x="48" y="192"/>
                    </a:cxn>
                    <a:cxn ang="0">
                      <a:pos x="96" y="144"/>
                    </a:cxn>
                    <a:cxn ang="0">
                      <a:pos x="96" y="0"/>
                    </a:cxn>
                    <a:cxn ang="0">
                      <a:pos x="0" y="96"/>
                    </a:cxn>
                    <a:cxn ang="0">
                      <a:pos x="0" y="288"/>
                    </a:cxn>
                  </a:cxnLst>
                  <a:rect l="txL" t="txT" r="txR" b="txB"/>
                  <a:pathLst>
                    <a:path w="96" h="384">
                      <a:moveTo>
                        <a:pt x="0" y="288"/>
                      </a:moveTo>
                      <a:lnTo>
                        <a:pt x="96" y="384"/>
                      </a:lnTo>
                      <a:lnTo>
                        <a:pt x="96" y="240"/>
                      </a:lnTo>
                      <a:lnTo>
                        <a:pt x="48" y="192"/>
                      </a:lnTo>
                      <a:lnTo>
                        <a:pt x="96" y="144"/>
                      </a:lnTo>
                      <a:lnTo>
                        <a:pt x="96" y="0"/>
                      </a:lnTo>
                      <a:lnTo>
                        <a:pt x="0" y="96"/>
                      </a:lnTo>
                      <a:lnTo>
                        <a:pt x="0" y="288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736" name="组合 29735"/>
                <p:cNvGrpSpPr/>
                <p:nvPr/>
              </p:nvGrpSpPr>
              <p:grpSpPr>
                <a:xfrm>
                  <a:off x="144" y="303"/>
                  <a:ext cx="192" cy="81"/>
                  <a:chOff x="0" y="0"/>
                  <a:chExt cx="163" cy="81"/>
                </a:xfrm>
              </p:grpSpPr>
              <p:sp>
                <p:nvSpPr>
                  <p:cNvPr id="29737" name="Freeform 107"/>
                  <p:cNvSpPr/>
                  <p:nvPr/>
                </p:nvSpPr>
                <p:spPr>
                  <a:xfrm>
                    <a:off x="0" y="40"/>
                    <a:ext cx="163" cy="41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8"/>
                      </a:cxn>
                      <a:cxn ang="0">
                        <a:pos x="14" y="0"/>
                      </a:cxn>
                      <a:cxn ang="0">
                        <a:pos x="26" y="8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  <p:sp>
                <p:nvSpPr>
                  <p:cNvPr id="29738" name="Freeform 108"/>
                  <p:cNvSpPr/>
                  <p:nvPr/>
                </p:nvSpPr>
                <p:spPr>
                  <a:xfrm>
                    <a:off x="0" y="0"/>
                    <a:ext cx="163" cy="40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6"/>
                      </a:cxn>
                      <a:cxn ang="0">
                        <a:pos x="14" y="0"/>
                      </a:cxn>
                      <a:cxn ang="0">
                        <a:pos x="26" y="6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</p:grpSp>
            <p:sp>
              <p:nvSpPr>
                <p:cNvPr id="29739" name="Freeform 109"/>
                <p:cNvSpPr/>
                <p:nvPr/>
              </p:nvSpPr>
              <p:spPr>
                <a:xfrm flipV="1">
                  <a:off x="345" y="336"/>
                  <a:ext cx="471" cy="48"/>
                </a:xfrm>
                <a:custGeom>
                  <a:avLst/>
                  <a:gdLst>
                    <a:gd name="txL" fmla="*/ 0 w 528"/>
                    <a:gd name="txT" fmla="*/ 0 h 48"/>
                    <a:gd name="txR" fmla="*/ 528 w 528"/>
                    <a:gd name="txB" fmla="*/ 48 h 48"/>
                  </a:gdLst>
                  <a:ahLst/>
                  <a:cxnLst>
                    <a:cxn ang="0">
                      <a:pos x="0" y="0"/>
                    </a:cxn>
                    <a:cxn ang="0">
                      <a:pos x="135" y="0"/>
                    </a:cxn>
                    <a:cxn ang="0">
                      <a:pos x="135" y="48"/>
                    </a:cxn>
                    <a:cxn ang="0">
                      <a:pos x="0" y="48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528" h="48">
                      <a:moveTo>
                        <a:pt x="0" y="0"/>
                      </a:moveTo>
                      <a:lnTo>
                        <a:pt x="528" y="0"/>
                      </a:lnTo>
                      <a:lnTo>
                        <a:pt x="528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740" name="Rectangle 110"/>
                <p:cNvSpPr/>
                <p:nvPr/>
              </p:nvSpPr>
              <p:spPr>
                <a:xfrm>
                  <a:off x="96" y="336"/>
                  <a:ext cx="48" cy="48"/>
                </a:xfrm>
                <a:prstGeom prst="rect">
                  <a:avLst/>
                </a:pr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741" name="组合 29740"/>
                <p:cNvGrpSpPr/>
                <p:nvPr/>
              </p:nvGrpSpPr>
              <p:grpSpPr>
                <a:xfrm flipV="1">
                  <a:off x="144" y="0"/>
                  <a:ext cx="192" cy="96"/>
                  <a:chOff x="0" y="0"/>
                  <a:chExt cx="163" cy="81"/>
                </a:xfrm>
              </p:grpSpPr>
              <p:sp>
                <p:nvSpPr>
                  <p:cNvPr id="29742" name="Freeform 112"/>
                  <p:cNvSpPr/>
                  <p:nvPr/>
                </p:nvSpPr>
                <p:spPr>
                  <a:xfrm>
                    <a:off x="0" y="40"/>
                    <a:ext cx="163" cy="41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8"/>
                      </a:cxn>
                      <a:cxn ang="0">
                        <a:pos x="14" y="0"/>
                      </a:cxn>
                      <a:cxn ang="0">
                        <a:pos x="26" y="8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  <p:sp>
                <p:nvSpPr>
                  <p:cNvPr id="29743" name="Freeform 113"/>
                  <p:cNvSpPr/>
                  <p:nvPr/>
                </p:nvSpPr>
                <p:spPr>
                  <a:xfrm>
                    <a:off x="0" y="0"/>
                    <a:ext cx="163" cy="40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6"/>
                      </a:cxn>
                      <a:cxn ang="0">
                        <a:pos x="14" y="0"/>
                      </a:cxn>
                      <a:cxn ang="0">
                        <a:pos x="26" y="6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</p:grpSp>
            <p:sp>
              <p:nvSpPr>
                <p:cNvPr id="29744" name="Freeform 114"/>
                <p:cNvSpPr/>
                <p:nvPr/>
              </p:nvSpPr>
              <p:spPr>
                <a:xfrm>
                  <a:off x="345" y="0"/>
                  <a:ext cx="471" cy="48"/>
                </a:xfrm>
                <a:custGeom>
                  <a:avLst/>
                  <a:gdLst>
                    <a:gd name="txL" fmla="*/ 0 w 528"/>
                    <a:gd name="txT" fmla="*/ 0 h 48"/>
                    <a:gd name="txR" fmla="*/ 528 w 528"/>
                    <a:gd name="txB" fmla="*/ 48 h 48"/>
                  </a:gdLst>
                  <a:ahLst/>
                  <a:cxnLst>
                    <a:cxn ang="0">
                      <a:pos x="0" y="0"/>
                    </a:cxn>
                    <a:cxn ang="0">
                      <a:pos x="135" y="0"/>
                    </a:cxn>
                    <a:cxn ang="0">
                      <a:pos x="135" y="48"/>
                    </a:cxn>
                    <a:cxn ang="0">
                      <a:pos x="0" y="48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528" h="48">
                      <a:moveTo>
                        <a:pt x="0" y="0"/>
                      </a:moveTo>
                      <a:lnTo>
                        <a:pt x="528" y="0"/>
                      </a:lnTo>
                      <a:lnTo>
                        <a:pt x="528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745" name="Rectangle 115"/>
                <p:cNvSpPr/>
                <p:nvPr/>
              </p:nvSpPr>
              <p:spPr>
                <a:xfrm flipV="1">
                  <a:off x="96" y="0"/>
                  <a:ext cx="48" cy="48"/>
                </a:xfrm>
                <a:prstGeom prst="rect">
                  <a:avLst/>
                </a:pr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</p:grpSp>
          <p:sp>
            <p:nvSpPr>
              <p:cNvPr id="29746" name="Freeform 116"/>
              <p:cNvSpPr/>
              <p:nvPr/>
            </p:nvSpPr>
            <p:spPr>
              <a:xfrm>
                <a:off x="1179" y="741"/>
                <a:ext cx="219" cy="27"/>
              </a:xfrm>
              <a:custGeom>
                <a:avLst/>
                <a:gdLst>
                  <a:gd name="txL" fmla="*/ 0 w 219"/>
                  <a:gd name="txT" fmla="*/ 0 h 27"/>
                  <a:gd name="txR" fmla="*/ 219 w 219"/>
                  <a:gd name="txB" fmla="*/ 27 h 27"/>
                </a:gdLst>
                <a:ahLst/>
                <a:cxnLst>
                  <a:cxn ang="0">
                    <a:pos x="0" y="27"/>
                  </a:cxn>
                  <a:cxn ang="0">
                    <a:pos x="108" y="0"/>
                  </a:cxn>
                  <a:cxn ang="0">
                    <a:pos x="219" y="27"/>
                  </a:cxn>
                </a:cxnLst>
                <a:rect l="txL" t="txT" r="txR" b="txB"/>
                <a:pathLst>
                  <a:path w="219" h="27">
                    <a:moveTo>
                      <a:pt x="0" y="27"/>
                    </a:moveTo>
                    <a:cubicBezTo>
                      <a:pt x="18" y="23"/>
                      <a:pt x="72" y="0"/>
                      <a:pt x="108" y="0"/>
                    </a:cubicBezTo>
                    <a:cubicBezTo>
                      <a:pt x="144" y="0"/>
                      <a:pt x="196" y="21"/>
                      <a:pt x="219" y="27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47" name="Freeform 117"/>
              <p:cNvSpPr/>
              <p:nvPr/>
            </p:nvSpPr>
            <p:spPr>
              <a:xfrm>
                <a:off x="384" y="531"/>
                <a:ext cx="285" cy="330"/>
              </a:xfrm>
              <a:custGeom>
                <a:avLst/>
                <a:gdLst>
                  <a:gd name="txL" fmla="*/ 0 w 285"/>
                  <a:gd name="txT" fmla="*/ 0 h 330"/>
                  <a:gd name="txR" fmla="*/ 285 w 285"/>
                  <a:gd name="txB" fmla="*/ 330 h 330"/>
                </a:gdLst>
                <a:ahLst/>
                <a:cxnLst>
                  <a:cxn ang="0">
                    <a:pos x="0" y="327"/>
                  </a:cxn>
                  <a:cxn ang="0">
                    <a:pos x="0" y="141"/>
                  </a:cxn>
                  <a:cxn ang="0">
                    <a:pos x="141" y="0"/>
                  </a:cxn>
                  <a:cxn ang="0">
                    <a:pos x="285" y="144"/>
                  </a:cxn>
                  <a:cxn ang="0">
                    <a:pos x="285" y="330"/>
                  </a:cxn>
                </a:cxnLst>
                <a:rect l="txL" t="txT" r="txR" b="txB"/>
                <a:pathLst>
                  <a:path w="285" h="330">
                    <a:moveTo>
                      <a:pt x="0" y="327"/>
                    </a:moveTo>
                    <a:lnTo>
                      <a:pt x="0" y="141"/>
                    </a:lnTo>
                    <a:lnTo>
                      <a:pt x="141" y="0"/>
                    </a:lnTo>
                    <a:lnTo>
                      <a:pt x="285" y="144"/>
                    </a:lnTo>
                    <a:lnTo>
                      <a:pt x="285" y="330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48" name="Line 118"/>
              <p:cNvSpPr/>
              <p:nvPr/>
            </p:nvSpPr>
            <p:spPr>
              <a:xfrm>
                <a:off x="528" y="480"/>
                <a:ext cx="0" cy="528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grpSp>
            <p:nvGrpSpPr>
              <p:cNvPr id="29749" name="组合 29748"/>
              <p:cNvGrpSpPr/>
              <p:nvPr/>
            </p:nvGrpSpPr>
            <p:grpSpPr>
              <a:xfrm>
                <a:off x="1104" y="432"/>
                <a:ext cx="1104" cy="207"/>
                <a:chOff x="0" y="0"/>
                <a:chExt cx="1104" cy="207"/>
              </a:xfrm>
            </p:grpSpPr>
            <p:sp>
              <p:nvSpPr>
                <p:cNvPr id="29750" name="Freeform 120"/>
                <p:cNvSpPr/>
                <p:nvPr/>
              </p:nvSpPr>
              <p:spPr>
                <a:xfrm>
                  <a:off x="1056" y="48"/>
                  <a:ext cx="48" cy="96"/>
                </a:xfrm>
                <a:custGeom>
                  <a:avLst/>
                  <a:gdLst>
                    <a:gd name="txL" fmla="*/ 0 w 48"/>
                    <a:gd name="txT" fmla="*/ 0 h 96"/>
                    <a:gd name="txR" fmla="*/ 48 w 48"/>
                    <a:gd name="txB" fmla="*/ 96 h 96"/>
                  </a:gdLst>
                  <a:ahLst/>
                  <a:cxnLst>
                    <a:cxn ang="0">
                      <a:pos x="0" y="0"/>
                    </a:cxn>
                    <a:cxn ang="0">
                      <a:pos x="48" y="48"/>
                    </a:cxn>
                    <a:cxn ang="0">
                      <a:pos x="0" y="96"/>
                    </a:cxn>
                  </a:cxnLst>
                  <a:rect l="txL" t="txT" r="txR" b="txB"/>
                  <a:pathLst>
                    <a:path w="48" h="96">
                      <a:moveTo>
                        <a:pt x="0" y="0"/>
                      </a:moveTo>
                      <a:lnTo>
                        <a:pt x="48" y="48"/>
                      </a:lnTo>
                      <a:lnTo>
                        <a:pt x="0" y="96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751" name="组合 29750"/>
                <p:cNvGrpSpPr/>
                <p:nvPr/>
              </p:nvGrpSpPr>
              <p:grpSpPr>
                <a:xfrm>
                  <a:off x="0" y="0"/>
                  <a:ext cx="1056" cy="207"/>
                  <a:chOff x="0" y="0"/>
                  <a:chExt cx="1024" cy="207"/>
                </a:xfrm>
              </p:grpSpPr>
              <p:grpSp>
                <p:nvGrpSpPr>
                  <p:cNvPr id="29752" name="组合 29751"/>
                  <p:cNvGrpSpPr/>
                  <p:nvPr/>
                </p:nvGrpSpPr>
                <p:grpSpPr>
                  <a:xfrm>
                    <a:off x="0" y="0"/>
                    <a:ext cx="384" cy="207"/>
                    <a:chOff x="0" y="0"/>
                    <a:chExt cx="576" cy="144"/>
                  </a:xfrm>
                </p:grpSpPr>
                <p:sp>
                  <p:nvSpPr>
                    <p:cNvPr id="29753" name="Line 123"/>
                    <p:cNvSpPr/>
                    <p:nvPr/>
                  </p:nvSpPr>
                  <p:spPr>
                    <a:xfrm flipH="1">
                      <a:off x="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4" name="Line 124"/>
                    <p:cNvSpPr/>
                    <p:nvPr/>
                  </p:nvSpPr>
                  <p:spPr>
                    <a:xfrm>
                      <a:off x="96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5" name="Line 125"/>
                    <p:cNvSpPr/>
                    <p:nvPr/>
                  </p:nvSpPr>
                  <p:spPr>
                    <a:xfrm flipH="1">
                      <a:off x="192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6" name="Line 126"/>
                    <p:cNvSpPr/>
                    <p:nvPr/>
                  </p:nvSpPr>
                  <p:spPr>
                    <a:xfrm>
                      <a:off x="288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7" name="Line 127"/>
                    <p:cNvSpPr/>
                    <p:nvPr/>
                  </p:nvSpPr>
                  <p:spPr>
                    <a:xfrm flipH="1">
                      <a:off x="384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8" name="Line 128"/>
                    <p:cNvSpPr/>
                    <p:nvPr/>
                  </p:nvSpPr>
                  <p:spPr>
                    <a:xfrm>
                      <a:off x="48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29759" name="Line 129"/>
                  <p:cNvSpPr/>
                  <p:nvPr/>
                </p:nvSpPr>
                <p:spPr>
                  <a:xfrm>
                    <a:off x="0" y="0"/>
                    <a:ext cx="0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grpSp>
                <p:nvGrpSpPr>
                  <p:cNvPr id="29760" name="组合 29759"/>
                  <p:cNvGrpSpPr/>
                  <p:nvPr/>
                </p:nvGrpSpPr>
                <p:grpSpPr>
                  <a:xfrm>
                    <a:off x="384" y="0"/>
                    <a:ext cx="384" cy="207"/>
                    <a:chOff x="0" y="0"/>
                    <a:chExt cx="576" cy="144"/>
                  </a:xfrm>
                </p:grpSpPr>
                <p:sp>
                  <p:nvSpPr>
                    <p:cNvPr id="29761" name="Line 131"/>
                    <p:cNvSpPr/>
                    <p:nvPr/>
                  </p:nvSpPr>
                  <p:spPr>
                    <a:xfrm flipH="1">
                      <a:off x="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2" name="Line 132"/>
                    <p:cNvSpPr/>
                    <p:nvPr/>
                  </p:nvSpPr>
                  <p:spPr>
                    <a:xfrm>
                      <a:off x="96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3" name="Line 133"/>
                    <p:cNvSpPr/>
                    <p:nvPr/>
                  </p:nvSpPr>
                  <p:spPr>
                    <a:xfrm flipH="1">
                      <a:off x="192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4" name="Line 134"/>
                    <p:cNvSpPr/>
                    <p:nvPr/>
                  </p:nvSpPr>
                  <p:spPr>
                    <a:xfrm>
                      <a:off x="288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5" name="Line 135"/>
                    <p:cNvSpPr/>
                    <p:nvPr/>
                  </p:nvSpPr>
                  <p:spPr>
                    <a:xfrm flipH="1">
                      <a:off x="384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6" name="Line 136"/>
                    <p:cNvSpPr/>
                    <p:nvPr/>
                  </p:nvSpPr>
                  <p:spPr>
                    <a:xfrm>
                      <a:off x="48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29767" name="Line 137"/>
                  <p:cNvSpPr/>
                  <p:nvPr/>
                </p:nvSpPr>
                <p:spPr>
                  <a:xfrm flipH="1">
                    <a:off x="768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768" name="Line 138"/>
                  <p:cNvSpPr/>
                  <p:nvPr/>
                </p:nvSpPr>
                <p:spPr>
                  <a:xfrm>
                    <a:off x="832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769" name="Line 139"/>
                  <p:cNvSpPr/>
                  <p:nvPr/>
                </p:nvSpPr>
                <p:spPr>
                  <a:xfrm flipH="1">
                    <a:off x="896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770" name="Line 140"/>
                  <p:cNvSpPr/>
                  <p:nvPr/>
                </p:nvSpPr>
                <p:spPr>
                  <a:xfrm>
                    <a:off x="960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29771" name="Line 141"/>
                <p:cNvSpPr/>
                <p:nvPr/>
              </p:nvSpPr>
              <p:spPr>
                <a:xfrm>
                  <a:off x="1056" y="0"/>
                  <a:ext cx="0" cy="207"/>
                </a:xfrm>
                <a:prstGeom prst="line">
                  <a:avLst/>
                </a:prstGeom>
                <a:ln w="28575" cap="flat" cmpd="sng">
                  <a:solidFill>
                    <a:srgbClr val="660066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29772" name="Line 142"/>
              <p:cNvSpPr/>
              <p:nvPr/>
            </p:nvSpPr>
            <p:spPr>
              <a:xfrm>
                <a:off x="2304" y="384"/>
                <a:ext cx="24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3" name="Line 143"/>
              <p:cNvSpPr/>
              <p:nvPr/>
            </p:nvSpPr>
            <p:spPr>
              <a:xfrm>
                <a:off x="2304" y="672"/>
                <a:ext cx="24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4" name="Line 144"/>
              <p:cNvSpPr/>
              <p:nvPr/>
            </p:nvSpPr>
            <p:spPr>
              <a:xfrm>
                <a:off x="0" y="528"/>
                <a:ext cx="2592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5" name="Line 145"/>
              <p:cNvSpPr/>
              <p:nvPr/>
            </p:nvSpPr>
            <p:spPr>
              <a:xfrm flipV="1">
                <a:off x="1248" y="336"/>
                <a:ext cx="0" cy="384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6" name="Line 146"/>
              <p:cNvSpPr/>
              <p:nvPr/>
            </p:nvSpPr>
            <p:spPr>
              <a:xfrm>
                <a:off x="1152" y="864"/>
                <a:ext cx="34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77" name="Line 147"/>
              <p:cNvSpPr/>
              <p:nvPr/>
            </p:nvSpPr>
            <p:spPr>
              <a:xfrm>
                <a:off x="336" y="864"/>
                <a:ext cx="34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9778" name="Text Box 148"/>
            <p:cNvSpPr txBox="1"/>
            <p:nvPr/>
          </p:nvSpPr>
          <p:spPr>
            <a:xfrm>
              <a:off x="862" y="1497"/>
              <a:ext cx="1814" cy="29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chemeClr val="tx1"/>
                  </a:solidFill>
                  <a:latin typeface="+mn-ea"/>
                </a:rPr>
                <a:t>直角式单向阀</a:t>
              </a:r>
              <a:endParaRPr lang="zh-CN" altLang="en-US" b="1" dirty="0">
                <a:solidFill>
                  <a:schemeClr val="tx1"/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474720"/>
            <a:ext cx="4712970" cy="9036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谢谢！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9700" name="组合 29699"/>
          <p:cNvGrpSpPr/>
          <p:nvPr/>
        </p:nvGrpSpPr>
        <p:grpSpPr>
          <a:xfrm>
            <a:off x="114935" y="3029585"/>
            <a:ext cx="3959860" cy="2210301"/>
            <a:chOff x="0" y="0"/>
            <a:chExt cx="2828" cy="1796"/>
          </a:xfrm>
        </p:grpSpPr>
        <p:grpSp>
          <p:nvGrpSpPr>
            <p:cNvPr id="29701" name="组合 29700"/>
            <p:cNvGrpSpPr/>
            <p:nvPr/>
          </p:nvGrpSpPr>
          <p:grpSpPr>
            <a:xfrm>
              <a:off x="0" y="0"/>
              <a:ext cx="2828" cy="1733"/>
              <a:chOff x="0" y="0"/>
              <a:chExt cx="2592" cy="1247"/>
            </a:xfrm>
          </p:grpSpPr>
          <p:sp>
            <p:nvSpPr>
              <p:cNvPr id="29702" name="Rectangle 72"/>
              <p:cNvSpPr/>
              <p:nvPr/>
            </p:nvSpPr>
            <p:spPr>
              <a:xfrm>
                <a:off x="1600" y="48"/>
                <a:ext cx="762" cy="81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03" name="Rectangle 73"/>
              <p:cNvSpPr/>
              <p:nvPr/>
            </p:nvSpPr>
            <p:spPr>
              <a:xfrm>
                <a:off x="176" y="144"/>
                <a:ext cx="1786" cy="81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04" name="Line 74"/>
              <p:cNvSpPr/>
              <p:nvPr/>
            </p:nvSpPr>
            <p:spPr>
              <a:xfrm flipH="1">
                <a:off x="1968" y="912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5" name="Line 75"/>
              <p:cNvSpPr/>
              <p:nvPr/>
            </p:nvSpPr>
            <p:spPr>
              <a:xfrm>
                <a:off x="96" y="960"/>
                <a:ext cx="1872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6" name="Line 76"/>
              <p:cNvSpPr/>
              <p:nvPr/>
            </p:nvSpPr>
            <p:spPr>
              <a:xfrm>
                <a:off x="1968" y="912"/>
                <a:ext cx="0" cy="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7" name="Line 77"/>
              <p:cNvSpPr/>
              <p:nvPr/>
            </p:nvSpPr>
            <p:spPr>
              <a:xfrm flipV="1">
                <a:off x="384" y="384"/>
                <a:ext cx="0" cy="48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8" name="Line 78"/>
              <p:cNvSpPr/>
              <p:nvPr/>
            </p:nvSpPr>
            <p:spPr>
              <a:xfrm flipV="1">
                <a:off x="2496" y="768"/>
                <a:ext cx="0" cy="144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9" name="Line 79"/>
              <p:cNvSpPr/>
              <p:nvPr/>
            </p:nvSpPr>
            <p:spPr>
              <a:xfrm flipV="1">
                <a:off x="1296" y="672"/>
                <a:ext cx="0" cy="33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10" name="Freeform 80"/>
              <p:cNvSpPr/>
              <p:nvPr/>
            </p:nvSpPr>
            <p:spPr>
              <a:xfrm>
                <a:off x="1920" y="720"/>
                <a:ext cx="576" cy="144"/>
              </a:xfrm>
              <a:custGeom>
                <a:avLst/>
                <a:gdLst>
                  <a:gd name="txL" fmla="*/ 0 w 624"/>
                  <a:gd name="txT" fmla="*/ 0 h 144"/>
                  <a:gd name="txR" fmla="*/ 624 w 624"/>
                  <a:gd name="txB" fmla="*/ 144 h 144"/>
                </a:gdLst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18" y="96"/>
                  </a:cxn>
                  <a:cxn ang="0">
                    <a:pos x="18" y="144"/>
                  </a:cxn>
                  <a:cxn ang="0">
                    <a:pos x="37" y="144"/>
                  </a:cxn>
                  <a:cxn ang="0">
                    <a:pos x="37" y="96"/>
                  </a:cxn>
                  <a:cxn ang="0">
                    <a:pos x="221" y="96"/>
                  </a:cxn>
                  <a:cxn ang="0">
                    <a:pos x="239" y="96"/>
                  </a:cxn>
                </a:cxnLst>
                <a:rect l="txL" t="txT" r="txR" b="txB"/>
                <a:pathLst>
                  <a:path w="624" h="144">
                    <a:moveTo>
                      <a:pt x="0" y="0"/>
                    </a:moveTo>
                    <a:lnTo>
                      <a:pt x="0" y="96"/>
                    </a:lnTo>
                    <a:lnTo>
                      <a:pt x="48" y="96"/>
                    </a:lnTo>
                    <a:lnTo>
                      <a:pt x="48" y="144"/>
                    </a:lnTo>
                    <a:lnTo>
                      <a:pt x="96" y="144"/>
                    </a:lnTo>
                    <a:lnTo>
                      <a:pt x="96" y="96"/>
                    </a:lnTo>
                    <a:lnTo>
                      <a:pt x="576" y="96"/>
                    </a:lnTo>
                    <a:lnTo>
                      <a:pt x="624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11" name="Line 81"/>
              <p:cNvSpPr/>
              <p:nvPr/>
            </p:nvSpPr>
            <p:spPr>
              <a:xfrm>
                <a:off x="1968" y="240"/>
                <a:ext cx="0" cy="57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2" name="Line 82"/>
              <p:cNvSpPr/>
              <p:nvPr/>
            </p:nvSpPr>
            <p:spPr>
              <a:xfrm flipH="1">
                <a:off x="1968" y="240"/>
                <a:ext cx="48" cy="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3" name="Line 83"/>
              <p:cNvSpPr/>
              <p:nvPr/>
            </p:nvSpPr>
            <p:spPr>
              <a:xfrm>
                <a:off x="2016" y="816"/>
                <a:ext cx="0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4" name="Line 84"/>
              <p:cNvSpPr/>
              <p:nvPr/>
            </p:nvSpPr>
            <p:spPr>
              <a:xfrm flipH="1" flipV="1">
                <a:off x="1968" y="768"/>
                <a:ext cx="48" cy="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5" name="Line 85"/>
              <p:cNvSpPr/>
              <p:nvPr/>
            </p:nvSpPr>
            <p:spPr>
              <a:xfrm>
                <a:off x="1968" y="384"/>
                <a:ext cx="0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6" name="Freeform 86"/>
              <p:cNvSpPr/>
              <p:nvPr/>
            </p:nvSpPr>
            <p:spPr>
              <a:xfrm>
                <a:off x="1968" y="384"/>
                <a:ext cx="192" cy="288"/>
              </a:xfrm>
              <a:custGeom>
                <a:avLst/>
                <a:gdLst>
                  <a:gd name="txL" fmla="*/ 0 w 192"/>
                  <a:gd name="txT" fmla="*/ 0 h 288"/>
                  <a:gd name="txR" fmla="*/ 192 w 192"/>
                  <a:gd name="txB" fmla="*/ 288 h 288"/>
                </a:gdLst>
                <a:ahLst/>
                <a:cxnLst>
                  <a:cxn ang="0">
                    <a:pos x="0" y="0"/>
                  </a:cxn>
                  <a:cxn ang="0">
                    <a:pos x="192" y="0"/>
                  </a:cxn>
                  <a:cxn ang="0">
                    <a:pos x="192" y="288"/>
                  </a:cxn>
                  <a:cxn ang="0">
                    <a:pos x="0" y="288"/>
                  </a:cxn>
                </a:cxnLst>
                <a:rect l="txL" t="txT" r="txR" b="txB"/>
                <a:pathLst>
                  <a:path w="192" h="288">
                    <a:moveTo>
                      <a:pt x="0" y="0"/>
                    </a:moveTo>
                    <a:lnTo>
                      <a:pt x="192" y="0"/>
                    </a:lnTo>
                    <a:lnTo>
                      <a:pt x="19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17" name="Line 87"/>
              <p:cNvSpPr/>
              <p:nvPr/>
            </p:nvSpPr>
            <p:spPr>
              <a:xfrm>
                <a:off x="1968" y="28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18" name="Line 88"/>
              <p:cNvSpPr/>
              <p:nvPr/>
            </p:nvSpPr>
            <p:spPr>
              <a:xfrm>
                <a:off x="1968" y="76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19" name="Freeform 89"/>
              <p:cNvSpPr/>
              <p:nvPr/>
            </p:nvSpPr>
            <p:spPr>
              <a:xfrm>
                <a:off x="2400" y="624"/>
                <a:ext cx="96" cy="96"/>
              </a:xfrm>
              <a:custGeom>
                <a:avLst/>
                <a:gdLst>
                  <a:gd name="txL" fmla="*/ 0 w 96"/>
                  <a:gd name="txT" fmla="*/ 0 h 96"/>
                  <a:gd name="txR" fmla="*/ 96 w 96"/>
                  <a:gd name="txB" fmla="*/ 96 h 96"/>
                </a:gdLst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96" y="96"/>
                  </a:cxn>
                  <a:cxn ang="0">
                    <a:pos x="96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96" h="96">
                    <a:moveTo>
                      <a:pt x="0" y="0"/>
                    </a:moveTo>
                    <a:lnTo>
                      <a:pt x="0" y="96"/>
                    </a:lnTo>
                    <a:lnTo>
                      <a:pt x="96" y="96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0" name="Freeform 90"/>
              <p:cNvSpPr/>
              <p:nvPr/>
            </p:nvSpPr>
            <p:spPr>
              <a:xfrm>
                <a:off x="2352" y="624"/>
                <a:ext cx="48" cy="96"/>
              </a:xfrm>
              <a:custGeom>
                <a:avLst/>
                <a:gdLst>
                  <a:gd name="txL" fmla="*/ 0 w 48"/>
                  <a:gd name="txT" fmla="*/ 0 h 96"/>
                  <a:gd name="txR" fmla="*/ 48 w 48"/>
                  <a:gd name="txB" fmla="*/ 96 h 96"/>
                </a:gdLst>
                <a:ahLst/>
                <a:cxnLst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</a:cxnLst>
                <a:rect l="txL" t="txT" r="txR" b="txB"/>
                <a:pathLst>
                  <a:path w="48" h="96">
                    <a:moveTo>
                      <a:pt x="48" y="0"/>
                    </a:moveTo>
                    <a:lnTo>
                      <a:pt x="0" y="48"/>
                    </a:lnTo>
                    <a:lnTo>
                      <a:pt x="48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1" name="Freeform 91"/>
              <p:cNvSpPr/>
              <p:nvPr/>
            </p:nvSpPr>
            <p:spPr>
              <a:xfrm>
                <a:off x="2400" y="336"/>
                <a:ext cx="96" cy="96"/>
              </a:xfrm>
              <a:custGeom>
                <a:avLst/>
                <a:gdLst>
                  <a:gd name="txL" fmla="*/ 0 w 96"/>
                  <a:gd name="txT" fmla="*/ 0 h 96"/>
                  <a:gd name="txR" fmla="*/ 96 w 96"/>
                  <a:gd name="txB" fmla="*/ 96 h 96"/>
                </a:gdLst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96" y="96"/>
                  </a:cxn>
                  <a:cxn ang="0">
                    <a:pos x="96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96" h="96">
                    <a:moveTo>
                      <a:pt x="0" y="0"/>
                    </a:moveTo>
                    <a:lnTo>
                      <a:pt x="0" y="96"/>
                    </a:lnTo>
                    <a:lnTo>
                      <a:pt x="96" y="96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2" name="Freeform 92"/>
              <p:cNvSpPr/>
              <p:nvPr/>
            </p:nvSpPr>
            <p:spPr>
              <a:xfrm>
                <a:off x="2352" y="336"/>
                <a:ext cx="48" cy="96"/>
              </a:xfrm>
              <a:custGeom>
                <a:avLst/>
                <a:gdLst>
                  <a:gd name="txL" fmla="*/ 0 w 48"/>
                  <a:gd name="txT" fmla="*/ 0 h 96"/>
                  <a:gd name="txR" fmla="*/ 48 w 48"/>
                  <a:gd name="txB" fmla="*/ 96 h 96"/>
                </a:gdLst>
                <a:ahLst/>
                <a:cxnLst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</a:cxnLst>
                <a:rect l="txL" t="txT" r="txR" b="txB"/>
                <a:pathLst>
                  <a:path w="48" h="96">
                    <a:moveTo>
                      <a:pt x="48" y="0"/>
                    </a:moveTo>
                    <a:lnTo>
                      <a:pt x="0" y="48"/>
                    </a:lnTo>
                    <a:lnTo>
                      <a:pt x="48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3" name="Oval 93"/>
              <p:cNvSpPr/>
              <p:nvPr/>
            </p:nvSpPr>
            <p:spPr>
              <a:xfrm>
                <a:off x="1920" y="24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4" name="Oval 94"/>
              <p:cNvSpPr/>
              <p:nvPr/>
            </p:nvSpPr>
            <p:spPr>
              <a:xfrm>
                <a:off x="1920" y="76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5" name="Freeform 95" descr="浅色上对角线"/>
              <p:cNvSpPr/>
              <p:nvPr/>
            </p:nvSpPr>
            <p:spPr>
              <a:xfrm>
                <a:off x="669" y="672"/>
                <a:ext cx="510" cy="288"/>
              </a:xfrm>
              <a:custGeom>
                <a:avLst/>
                <a:gdLst>
                  <a:gd name="txL" fmla="*/ 0 w 510"/>
                  <a:gd name="txT" fmla="*/ 0 h 288"/>
                  <a:gd name="txR" fmla="*/ 510 w 510"/>
                  <a:gd name="txB" fmla="*/ 288 h 288"/>
                </a:gdLst>
                <a:ahLst/>
                <a:cxnLst>
                  <a:cxn ang="0">
                    <a:pos x="130" y="288"/>
                  </a:cxn>
                  <a:cxn ang="0">
                    <a:pos x="130" y="192"/>
                  </a:cxn>
                  <a:cxn ang="0">
                    <a:pos x="0" y="192"/>
                  </a:cxn>
                  <a:cxn ang="0">
                    <a:pos x="0" y="3"/>
                  </a:cxn>
                  <a:cxn ang="0">
                    <a:pos x="393" y="0"/>
                  </a:cxn>
                  <a:cxn ang="0">
                    <a:pos x="393" y="93"/>
                  </a:cxn>
                  <a:cxn ang="0">
                    <a:pos x="510" y="96"/>
                  </a:cxn>
                  <a:cxn ang="0">
                    <a:pos x="510" y="192"/>
                  </a:cxn>
                  <a:cxn ang="0">
                    <a:pos x="339" y="189"/>
                  </a:cxn>
                  <a:cxn ang="0">
                    <a:pos x="339" y="285"/>
                  </a:cxn>
                  <a:cxn ang="0">
                    <a:pos x="130" y="288"/>
                  </a:cxn>
                </a:cxnLst>
                <a:rect l="txL" t="txT" r="txR" b="txB"/>
                <a:pathLst>
                  <a:path w="510" h="288">
                    <a:moveTo>
                      <a:pt x="130" y="288"/>
                    </a:moveTo>
                    <a:lnTo>
                      <a:pt x="130" y="192"/>
                    </a:lnTo>
                    <a:lnTo>
                      <a:pt x="0" y="192"/>
                    </a:lnTo>
                    <a:lnTo>
                      <a:pt x="0" y="3"/>
                    </a:lnTo>
                    <a:lnTo>
                      <a:pt x="393" y="0"/>
                    </a:lnTo>
                    <a:lnTo>
                      <a:pt x="393" y="93"/>
                    </a:lnTo>
                    <a:lnTo>
                      <a:pt x="510" y="96"/>
                    </a:lnTo>
                    <a:lnTo>
                      <a:pt x="510" y="192"/>
                    </a:lnTo>
                    <a:lnTo>
                      <a:pt x="339" y="189"/>
                    </a:lnTo>
                    <a:lnTo>
                      <a:pt x="339" y="285"/>
                    </a:lnTo>
                    <a:lnTo>
                      <a:pt x="130" y="288"/>
                    </a:lnTo>
                    <a:close/>
                  </a:path>
                </a:pathLst>
              </a:custGeom>
              <a:pattFill prst="ltUp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6" name="Freeform 96" descr="浅色上对角线"/>
              <p:cNvSpPr/>
              <p:nvPr/>
            </p:nvSpPr>
            <p:spPr>
              <a:xfrm>
                <a:off x="1404" y="720"/>
                <a:ext cx="1092" cy="240"/>
              </a:xfrm>
              <a:custGeom>
                <a:avLst/>
                <a:gdLst>
                  <a:gd name="txL" fmla="*/ 0 w 1092"/>
                  <a:gd name="txT" fmla="*/ 0 h 240"/>
                  <a:gd name="txR" fmla="*/ 1092 w 1092"/>
                  <a:gd name="txB" fmla="*/ 240 h 240"/>
                </a:gdLst>
                <a:ahLst/>
                <a:cxnLst>
                  <a:cxn ang="0">
                    <a:pos x="1092" y="192"/>
                  </a:cxn>
                  <a:cxn ang="0">
                    <a:pos x="1092" y="96"/>
                  </a:cxn>
                  <a:cxn ang="0">
                    <a:pos x="612" y="96"/>
                  </a:cxn>
                  <a:cxn ang="0">
                    <a:pos x="612" y="144"/>
                  </a:cxn>
                  <a:cxn ang="0">
                    <a:pos x="564" y="144"/>
                  </a:cxn>
                  <a:cxn ang="0">
                    <a:pos x="564" y="96"/>
                  </a:cxn>
                  <a:cxn ang="0">
                    <a:pos x="516" y="96"/>
                  </a:cxn>
                  <a:cxn ang="0">
                    <a:pos x="516" y="0"/>
                  </a:cxn>
                  <a:cxn ang="0">
                    <a:pos x="99" y="3"/>
                  </a:cxn>
                  <a:cxn ang="0">
                    <a:pos x="99" y="48"/>
                  </a:cxn>
                  <a:cxn ang="0">
                    <a:pos x="0" y="48"/>
                  </a:cxn>
                  <a:cxn ang="0">
                    <a:pos x="0" y="141"/>
                  </a:cxn>
                  <a:cxn ang="0">
                    <a:pos x="180" y="144"/>
                  </a:cxn>
                  <a:cxn ang="0">
                    <a:pos x="180" y="234"/>
                  </a:cxn>
                  <a:cxn ang="0">
                    <a:pos x="564" y="240"/>
                  </a:cxn>
                  <a:cxn ang="0">
                    <a:pos x="564" y="192"/>
                  </a:cxn>
                  <a:cxn ang="0">
                    <a:pos x="1092" y="192"/>
                  </a:cxn>
                </a:cxnLst>
                <a:rect l="txL" t="txT" r="txR" b="txB"/>
                <a:pathLst>
                  <a:path w="1092" h="240">
                    <a:moveTo>
                      <a:pt x="1092" y="192"/>
                    </a:moveTo>
                    <a:lnTo>
                      <a:pt x="1092" y="96"/>
                    </a:lnTo>
                    <a:lnTo>
                      <a:pt x="612" y="96"/>
                    </a:lnTo>
                    <a:lnTo>
                      <a:pt x="612" y="144"/>
                    </a:lnTo>
                    <a:lnTo>
                      <a:pt x="564" y="144"/>
                    </a:lnTo>
                    <a:lnTo>
                      <a:pt x="564" y="96"/>
                    </a:lnTo>
                    <a:lnTo>
                      <a:pt x="516" y="96"/>
                    </a:lnTo>
                    <a:lnTo>
                      <a:pt x="516" y="0"/>
                    </a:lnTo>
                    <a:lnTo>
                      <a:pt x="99" y="3"/>
                    </a:lnTo>
                    <a:lnTo>
                      <a:pt x="99" y="48"/>
                    </a:lnTo>
                    <a:lnTo>
                      <a:pt x="0" y="48"/>
                    </a:lnTo>
                    <a:lnTo>
                      <a:pt x="0" y="141"/>
                    </a:lnTo>
                    <a:lnTo>
                      <a:pt x="180" y="144"/>
                    </a:lnTo>
                    <a:lnTo>
                      <a:pt x="180" y="234"/>
                    </a:lnTo>
                    <a:lnTo>
                      <a:pt x="564" y="240"/>
                    </a:lnTo>
                    <a:lnTo>
                      <a:pt x="564" y="192"/>
                    </a:lnTo>
                    <a:lnTo>
                      <a:pt x="1092" y="192"/>
                    </a:lnTo>
                    <a:close/>
                  </a:path>
                </a:pathLst>
              </a:custGeom>
              <a:pattFill prst="ltUp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7" name="Freeform 97" descr="浅色上对角线"/>
              <p:cNvSpPr/>
              <p:nvPr/>
            </p:nvSpPr>
            <p:spPr>
              <a:xfrm>
                <a:off x="96" y="0"/>
                <a:ext cx="2400" cy="960"/>
              </a:xfrm>
              <a:custGeom>
                <a:avLst/>
                <a:gdLst>
                  <a:gd name="txL" fmla="*/ 0 w 2400"/>
                  <a:gd name="txT" fmla="*/ 0 h 960"/>
                  <a:gd name="txR" fmla="*/ 2400 w 2400"/>
                  <a:gd name="txB" fmla="*/ 960 h 960"/>
                </a:gdLst>
                <a:ahLst/>
                <a:cxnLst>
                  <a:cxn ang="0">
                    <a:pos x="144" y="960"/>
                  </a:cxn>
                  <a:cxn ang="0">
                    <a:pos x="0" y="960"/>
                  </a:cxn>
                  <a:cxn ang="0">
                    <a:pos x="0" y="0"/>
                  </a:cxn>
                  <a:cxn ang="0">
                    <a:pos x="2400" y="0"/>
                  </a:cxn>
                  <a:cxn ang="0">
                    <a:pos x="2400" y="240"/>
                  </a:cxn>
                  <a:cxn ang="0">
                    <a:pos x="1920" y="240"/>
                  </a:cxn>
                  <a:cxn ang="0">
                    <a:pos x="1920" y="192"/>
                  </a:cxn>
                  <a:cxn ang="0">
                    <a:pos x="1872" y="192"/>
                  </a:cxn>
                  <a:cxn ang="0">
                    <a:pos x="1872" y="240"/>
                  </a:cxn>
                  <a:cxn ang="0">
                    <a:pos x="1824" y="240"/>
                  </a:cxn>
                  <a:cxn ang="0">
                    <a:pos x="1824" y="336"/>
                  </a:cxn>
                  <a:cxn ang="0">
                    <a:pos x="1392" y="336"/>
                  </a:cxn>
                  <a:cxn ang="0">
                    <a:pos x="1392" y="270"/>
                  </a:cxn>
                  <a:cxn ang="0">
                    <a:pos x="972" y="270"/>
                  </a:cxn>
                  <a:cxn ang="0">
                    <a:pos x="972" y="378"/>
                  </a:cxn>
                  <a:cxn ang="0">
                    <a:pos x="288" y="378"/>
                  </a:cxn>
                  <a:cxn ang="0">
                    <a:pos x="213" y="522"/>
                  </a:cxn>
                  <a:cxn ang="0">
                    <a:pos x="288" y="672"/>
                  </a:cxn>
                  <a:cxn ang="0">
                    <a:pos x="288" y="864"/>
                  </a:cxn>
                  <a:cxn ang="0">
                    <a:pos x="144" y="864"/>
                  </a:cxn>
                  <a:cxn ang="0">
                    <a:pos x="144" y="960"/>
                  </a:cxn>
                </a:cxnLst>
                <a:rect l="txL" t="txT" r="txR" b="txB"/>
                <a:pathLst>
                  <a:path w="2400" h="960">
                    <a:moveTo>
                      <a:pt x="144" y="960"/>
                    </a:moveTo>
                    <a:lnTo>
                      <a:pt x="0" y="960"/>
                    </a:lnTo>
                    <a:lnTo>
                      <a:pt x="0" y="0"/>
                    </a:lnTo>
                    <a:lnTo>
                      <a:pt x="2400" y="0"/>
                    </a:lnTo>
                    <a:lnTo>
                      <a:pt x="2400" y="240"/>
                    </a:lnTo>
                    <a:lnTo>
                      <a:pt x="1920" y="240"/>
                    </a:lnTo>
                    <a:lnTo>
                      <a:pt x="1920" y="192"/>
                    </a:lnTo>
                    <a:lnTo>
                      <a:pt x="1872" y="192"/>
                    </a:lnTo>
                    <a:lnTo>
                      <a:pt x="1872" y="240"/>
                    </a:lnTo>
                    <a:lnTo>
                      <a:pt x="1824" y="240"/>
                    </a:lnTo>
                    <a:lnTo>
                      <a:pt x="1824" y="336"/>
                    </a:lnTo>
                    <a:lnTo>
                      <a:pt x="1392" y="336"/>
                    </a:lnTo>
                    <a:lnTo>
                      <a:pt x="1392" y="270"/>
                    </a:lnTo>
                    <a:lnTo>
                      <a:pt x="972" y="270"/>
                    </a:lnTo>
                    <a:lnTo>
                      <a:pt x="972" y="378"/>
                    </a:lnTo>
                    <a:lnTo>
                      <a:pt x="288" y="378"/>
                    </a:lnTo>
                    <a:lnTo>
                      <a:pt x="213" y="522"/>
                    </a:lnTo>
                    <a:lnTo>
                      <a:pt x="288" y="672"/>
                    </a:lnTo>
                    <a:lnTo>
                      <a:pt x="288" y="864"/>
                    </a:lnTo>
                    <a:lnTo>
                      <a:pt x="144" y="864"/>
                    </a:lnTo>
                    <a:lnTo>
                      <a:pt x="144" y="960"/>
                    </a:lnTo>
                    <a:close/>
                  </a:path>
                </a:pathLst>
              </a:custGeom>
              <a:pattFill prst="ltUp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8" name="Freeform 98" descr="浅色下对角线"/>
              <p:cNvSpPr/>
              <p:nvPr/>
            </p:nvSpPr>
            <p:spPr>
              <a:xfrm>
                <a:off x="1968" y="240"/>
                <a:ext cx="531" cy="576"/>
              </a:xfrm>
              <a:custGeom>
                <a:avLst/>
                <a:gdLst>
                  <a:gd name="txL" fmla="*/ 0 w 531"/>
                  <a:gd name="txT" fmla="*/ 0 h 576"/>
                  <a:gd name="txR" fmla="*/ 531 w 531"/>
                  <a:gd name="txB" fmla="*/ 576 h 576"/>
                </a:gdLst>
                <a:ahLst/>
                <a:cxnLst>
                  <a:cxn ang="0">
                    <a:pos x="528" y="576"/>
                  </a:cxn>
                  <a:cxn ang="0">
                    <a:pos x="531" y="480"/>
                  </a:cxn>
                  <a:cxn ang="0">
                    <a:pos x="432" y="480"/>
                  </a:cxn>
                  <a:cxn ang="0">
                    <a:pos x="384" y="432"/>
                  </a:cxn>
                  <a:cxn ang="0">
                    <a:pos x="432" y="384"/>
                  </a:cxn>
                  <a:cxn ang="0">
                    <a:pos x="528" y="384"/>
                  </a:cxn>
                  <a:cxn ang="0">
                    <a:pos x="528" y="192"/>
                  </a:cxn>
                  <a:cxn ang="0">
                    <a:pos x="432" y="192"/>
                  </a:cxn>
                  <a:cxn ang="0">
                    <a:pos x="384" y="144"/>
                  </a:cxn>
                  <a:cxn ang="0">
                    <a:pos x="432" y="96"/>
                  </a:cxn>
                  <a:cxn ang="0">
                    <a:pos x="528" y="96"/>
                  </a:cxn>
                  <a:cxn ang="0">
                    <a:pos x="528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44"/>
                  </a:cxn>
                  <a:cxn ang="0">
                    <a:pos x="192" y="144"/>
                  </a:cxn>
                  <a:cxn ang="0">
                    <a:pos x="192" y="240"/>
                  </a:cxn>
                  <a:cxn ang="0">
                    <a:pos x="240" y="288"/>
                  </a:cxn>
                  <a:cxn ang="0">
                    <a:pos x="192" y="336"/>
                  </a:cxn>
                  <a:cxn ang="0">
                    <a:pos x="192" y="432"/>
                  </a:cxn>
                  <a:cxn ang="0">
                    <a:pos x="0" y="432"/>
                  </a:cxn>
                  <a:cxn ang="0">
                    <a:pos x="0" y="528"/>
                  </a:cxn>
                  <a:cxn ang="0">
                    <a:pos x="48" y="576"/>
                  </a:cxn>
                  <a:cxn ang="0">
                    <a:pos x="528" y="576"/>
                  </a:cxn>
                </a:cxnLst>
                <a:rect l="txL" t="txT" r="txR" b="txB"/>
                <a:pathLst>
                  <a:path w="531" h="576">
                    <a:moveTo>
                      <a:pt x="528" y="576"/>
                    </a:moveTo>
                    <a:lnTo>
                      <a:pt x="531" y="480"/>
                    </a:lnTo>
                    <a:lnTo>
                      <a:pt x="432" y="480"/>
                    </a:lnTo>
                    <a:lnTo>
                      <a:pt x="384" y="432"/>
                    </a:lnTo>
                    <a:lnTo>
                      <a:pt x="432" y="384"/>
                    </a:lnTo>
                    <a:lnTo>
                      <a:pt x="528" y="384"/>
                    </a:lnTo>
                    <a:lnTo>
                      <a:pt x="528" y="192"/>
                    </a:lnTo>
                    <a:lnTo>
                      <a:pt x="432" y="192"/>
                    </a:lnTo>
                    <a:lnTo>
                      <a:pt x="384" y="144"/>
                    </a:lnTo>
                    <a:lnTo>
                      <a:pt x="432" y="96"/>
                    </a:lnTo>
                    <a:lnTo>
                      <a:pt x="528" y="96"/>
                    </a:lnTo>
                    <a:lnTo>
                      <a:pt x="528" y="0"/>
                    </a:lnTo>
                    <a:lnTo>
                      <a:pt x="48" y="0"/>
                    </a:lnTo>
                    <a:lnTo>
                      <a:pt x="0" y="48"/>
                    </a:lnTo>
                    <a:lnTo>
                      <a:pt x="0" y="144"/>
                    </a:lnTo>
                    <a:lnTo>
                      <a:pt x="192" y="144"/>
                    </a:lnTo>
                    <a:lnTo>
                      <a:pt x="192" y="240"/>
                    </a:lnTo>
                    <a:lnTo>
                      <a:pt x="240" y="288"/>
                    </a:lnTo>
                    <a:lnTo>
                      <a:pt x="192" y="336"/>
                    </a:lnTo>
                    <a:lnTo>
                      <a:pt x="192" y="432"/>
                    </a:lnTo>
                    <a:lnTo>
                      <a:pt x="0" y="432"/>
                    </a:lnTo>
                    <a:lnTo>
                      <a:pt x="0" y="528"/>
                    </a:lnTo>
                    <a:lnTo>
                      <a:pt x="48" y="576"/>
                    </a:lnTo>
                    <a:lnTo>
                      <a:pt x="528" y="576"/>
                    </a:lnTo>
                    <a:close/>
                  </a:path>
                </a:pathLst>
              </a:custGeom>
              <a:pattFill prst="ltDn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9" name="Text Box 99"/>
              <p:cNvSpPr txBox="1"/>
              <p:nvPr/>
            </p:nvSpPr>
            <p:spPr>
              <a:xfrm>
                <a:off x="470" y="912"/>
                <a:ext cx="224" cy="2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r>
                  <a:rPr lang="en-US" altLang="x-none" sz="2400" b="1" i="1" dirty="0">
                    <a:solidFill>
                      <a:schemeClr val="tx1"/>
                    </a:solidFill>
                    <a:latin typeface="+mn-ea"/>
                  </a:rPr>
                  <a:t>A</a:t>
                </a:r>
                <a:endParaRPr lang="en-US" altLang="x-none" sz="2400" b="1" i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30" name="Text Box 100"/>
              <p:cNvSpPr txBox="1"/>
              <p:nvPr/>
            </p:nvSpPr>
            <p:spPr>
              <a:xfrm>
                <a:off x="1249" y="963"/>
                <a:ext cx="223" cy="28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r>
                  <a:rPr lang="en-US" altLang="x-none" sz="2400" b="1" i="1" dirty="0">
                    <a:solidFill>
                      <a:schemeClr val="tx1"/>
                    </a:solidFill>
                    <a:latin typeface="+mn-ea"/>
                  </a:rPr>
                  <a:t>B</a:t>
                </a:r>
                <a:endParaRPr lang="en-US" altLang="x-none" sz="2400" b="1" i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31" name="Line 101"/>
              <p:cNvSpPr/>
              <p:nvPr/>
            </p:nvSpPr>
            <p:spPr>
              <a:xfrm>
                <a:off x="1968" y="28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32" name="Line 102"/>
              <p:cNvSpPr/>
              <p:nvPr/>
            </p:nvSpPr>
            <p:spPr>
              <a:xfrm>
                <a:off x="1968" y="76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grpSp>
            <p:nvGrpSpPr>
              <p:cNvPr id="29733" name="组合 29732"/>
              <p:cNvGrpSpPr/>
              <p:nvPr/>
            </p:nvGrpSpPr>
            <p:grpSpPr>
              <a:xfrm>
                <a:off x="1008" y="336"/>
                <a:ext cx="816" cy="384"/>
                <a:chOff x="0" y="0"/>
                <a:chExt cx="816" cy="384"/>
              </a:xfrm>
            </p:grpSpPr>
            <p:sp>
              <p:nvSpPr>
                <p:cNvPr id="29734" name="Oval 104"/>
                <p:cNvSpPr/>
                <p:nvPr/>
              </p:nvSpPr>
              <p:spPr>
                <a:xfrm>
                  <a:off x="144" y="96"/>
                  <a:ext cx="192" cy="192"/>
                </a:xfrm>
                <a:prstGeom prst="ellipse">
                  <a:avLst/>
                </a:prstGeom>
                <a:noFill/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735" name="Freeform 105"/>
                <p:cNvSpPr/>
                <p:nvPr/>
              </p:nvSpPr>
              <p:spPr>
                <a:xfrm>
                  <a:off x="0" y="0"/>
                  <a:ext cx="96" cy="384"/>
                </a:xfrm>
                <a:custGeom>
                  <a:avLst/>
                  <a:gdLst>
                    <a:gd name="txL" fmla="*/ 0 w 96"/>
                    <a:gd name="txT" fmla="*/ 0 h 384"/>
                    <a:gd name="txR" fmla="*/ 96 w 96"/>
                    <a:gd name="txB" fmla="*/ 384 h 384"/>
                  </a:gdLst>
                  <a:ahLst/>
                  <a:cxnLst>
                    <a:cxn ang="0">
                      <a:pos x="0" y="288"/>
                    </a:cxn>
                    <a:cxn ang="0">
                      <a:pos x="96" y="384"/>
                    </a:cxn>
                    <a:cxn ang="0">
                      <a:pos x="96" y="240"/>
                    </a:cxn>
                    <a:cxn ang="0">
                      <a:pos x="48" y="192"/>
                    </a:cxn>
                    <a:cxn ang="0">
                      <a:pos x="96" y="144"/>
                    </a:cxn>
                    <a:cxn ang="0">
                      <a:pos x="96" y="0"/>
                    </a:cxn>
                    <a:cxn ang="0">
                      <a:pos x="0" y="96"/>
                    </a:cxn>
                    <a:cxn ang="0">
                      <a:pos x="0" y="288"/>
                    </a:cxn>
                  </a:cxnLst>
                  <a:rect l="txL" t="txT" r="txR" b="txB"/>
                  <a:pathLst>
                    <a:path w="96" h="384">
                      <a:moveTo>
                        <a:pt x="0" y="288"/>
                      </a:moveTo>
                      <a:lnTo>
                        <a:pt x="96" y="384"/>
                      </a:lnTo>
                      <a:lnTo>
                        <a:pt x="96" y="240"/>
                      </a:lnTo>
                      <a:lnTo>
                        <a:pt x="48" y="192"/>
                      </a:lnTo>
                      <a:lnTo>
                        <a:pt x="96" y="144"/>
                      </a:lnTo>
                      <a:lnTo>
                        <a:pt x="96" y="0"/>
                      </a:lnTo>
                      <a:lnTo>
                        <a:pt x="0" y="96"/>
                      </a:lnTo>
                      <a:lnTo>
                        <a:pt x="0" y="288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736" name="组合 29735"/>
                <p:cNvGrpSpPr/>
                <p:nvPr/>
              </p:nvGrpSpPr>
              <p:grpSpPr>
                <a:xfrm>
                  <a:off x="144" y="303"/>
                  <a:ext cx="192" cy="81"/>
                  <a:chOff x="0" y="0"/>
                  <a:chExt cx="163" cy="81"/>
                </a:xfrm>
              </p:grpSpPr>
              <p:sp>
                <p:nvSpPr>
                  <p:cNvPr id="29737" name="Freeform 107"/>
                  <p:cNvSpPr/>
                  <p:nvPr/>
                </p:nvSpPr>
                <p:spPr>
                  <a:xfrm>
                    <a:off x="0" y="40"/>
                    <a:ext cx="163" cy="41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8"/>
                      </a:cxn>
                      <a:cxn ang="0">
                        <a:pos x="14" y="0"/>
                      </a:cxn>
                      <a:cxn ang="0">
                        <a:pos x="26" y="8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  <p:sp>
                <p:nvSpPr>
                  <p:cNvPr id="29738" name="Freeform 108"/>
                  <p:cNvSpPr/>
                  <p:nvPr/>
                </p:nvSpPr>
                <p:spPr>
                  <a:xfrm>
                    <a:off x="0" y="0"/>
                    <a:ext cx="163" cy="40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6"/>
                      </a:cxn>
                      <a:cxn ang="0">
                        <a:pos x="14" y="0"/>
                      </a:cxn>
                      <a:cxn ang="0">
                        <a:pos x="26" y="6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</p:grpSp>
            <p:sp>
              <p:nvSpPr>
                <p:cNvPr id="29739" name="Freeform 109"/>
                <p:cNvSpPr/>
                <p:nvPr/>
              </p:nvSpPr>
              <p:spPr>
                <a:xfrm flipV="1">
                  <a:off x="345" y="336"/>
                  <a:ext cx="471" cy="48"/>
                </a:xfrm>
                <a:custGeom>
                  <a:avLst/>
                  <a:gdLst>
                    <a:gd name="txL" fmla="*/ 0 w 528"/>
                    <a:gd name="txT" fmla="*/ 0 h 48"/>
                    <a:gd name="txR" fmla="*/ 528 w 528"/>
                    <a:gd name="txB" fmla="*/ 48 h 48"/>
                  </a:gdLst>
                  <a:ahLst/>
                  <a:cxnLst>
                    <a:cxn ang="0">
                      <a:pos x="0" y="0"/>
                    </a:cxn>
                    <a:cxn ang="0">
                      <a:pos x="135" y="0"/>
                    </a:cxn>
                    <a:cxn ang="0">
                      <a:pos x="135" y="48"/>
                    </a:cxn>
                    <a:cxn ang="0">
                      <a:pos x="0" y="48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528" h="48">
                      <a:moveTo>
                        <a:pt x="0" y="0"/>
                      </a:moveTo>
                      <a:lnTo>
                        <a:pt x="528" y="0"/>
                      </a:lnTo>
                      <a:lnTo>
                        <a:pt x="528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740" name="Rectangle 110"/>
                <p:cNvSpPr/>
                <p:nvPr/>
              </p:nvSpPr>
              <p:spPr>
                <a:xfrm>
                  <a:off x="96" y="336"/>
                  <a:ext cx="48" cy="48"/>
                </a:xfrm>
                <a:prstGeom prst="rect">
                  <a:avLst/>
                </a:pr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741" name="组合 29740"/>
                <p:cNvGrpSpPr/>
                <p:nvPr/>
              </p:nvGrpSpPr>
              <p:grpSpPr>
                <a:xfrm flipV="1">
                  <a:off x="144" y="0"/>
                  <a:ext cx="192" cy="96"/>
                  <a:chOff x="0" y="0"/>
                  <a:chExt cx="163" cy="81"/>
                </a:xfrm>
              </p:grpSpPr>
              <p:sp>
                <p:nvSpPr>
                  <p:cNvPr id="29742" name="Freeform 112"/>
                  <p:cNvSpPr/>
                  <p:nvPr/>
                </p:nvSpPr>
                <p:spPr>
                  <a:xfrm>
                    <a:off x="0" y="40"/>
                    <a:ext cx="163" cy="41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8"/>
                      </a:cxn>
                      <a:cxn ang="0">
                        <a:pos x="14" y="0"/>
                      </a:cxn>
                      <a:cxn ang="0">
                        <a:pos x="26" y="8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  <p:sp>
                <p:nvSpPr>
                  <p:cNvPr id="29743" name="Freeform 113"/>
                  <p:cNvSpPr/>
                  <p:nvPr/>
                </p:nvSpPr>
                <p:spPr>
                  <a:xfrm>
                    <a:off x="0" y="0"/>
                    <a:ext cx="163" cy="40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6"/>
                      </a:cxn>
                      <a:cxn ang="0">
                        <a:pos x="14" y="0"/>
                      </a:cxn>
                      <a:cxn ang="0">
                        <a:pos x="26" y="6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</p:grpSp>
            <p:sp>
              <p:nvSpPr>
                <p:cNvPr id="29744" name="Freeform 114"/>
                <p:cNvSpPr/>
                <p:nvPr/>
              </p:nvSpPr>
              <p:spPr>
                <a:xfrm>
                  <a:off x="345" y="0"/>
                  <a:ext cx="471" cy="48"/>
                </a:xfrm>
                <a:custGeom>
                  <a:avLst/>
                  <a:gdLst>
                    <a:gd name="txL" fmla="*/ 0 w 528"/>
                    <a:gd name="txT" fmla="*/ 0 h 48"/>
                    <a:gd name="txR" fmla="*/ 528 w 528"/>
                    <a:gd name="txB" fmla="*/ 48 h 48"/>
                  </a:gdLst>
                  <a:ahLst/>
                  <a:cxnLst>
                    <a:cxn ang="0">
                      <a:pos x="0" y="0"/>
                    </a:cxn>
                    <a:cxn ang="0">
                      <a:pos x="135" y="0"/>
                    </a:cxn>
                    <a:cxn ang="0">
                      <a:pos x="135" y="48"/>
                    </a:cxn>
                    <a:cxn ang="0">
                      <a:pos x="0" y="48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528" h="48">
                      <a:moveTo>
                        <a:pt x="0" y="0"/>
                      </a:moveTo>
                      <a:lnTo>
                        <a:pt x="528" y="0"/>
                      </a:lnTo>
                      <a:lnTo>
                        <a:pt x="528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745" name="Rectangle 115"/>
                <p:cNvSpPr/>
                <p:nvPr/>
              </p:nvSpPr>
              <p:spPr>
                <a:xfrm flipV="1">
                  <a:off x="96" y="0"/>
                  <a:ext cx="48" cy="48"/>
                </a:xfrm>
                <a:prstGeom prst="rect">
                  <a:avLst/>
                </a:pr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</p:grpSp>
          <p:sp>
            <p:nvSpPr>
              <p:cNvPr id="29746" name="Freeform 116"/>
              <p:cNvSpPr/>
              <p:nvPr/>
            </p:nvSpPr>
            <p:spPr>
              <a:xfrm>
                <a:off x="1179" y="741"/>
                <a:ext cx="219" cy="27"/>
              </a:xfrm>
              <a:custGeom>
                <a:avLst/>
                <a:gdLst>
                  <a:gd name="txL" fmla="*/ 0 w 219"/>
                  <a:gd name="txT" fmla="*/ 0 h 27"/>
                  <a:gd name="txR" fmla="*/ 219 w 219"/>
                  <a:gd name="txB" fmla="*/ 27 h 27"/>
                </a:gdLst>
                <a:ahLst/>
                <a:cxnLst>
                  <a:cxn ang="0">
                    <a:pos x="0" y="27"/>
                  </a:cxn>
                  <a:cxn ang="0">
                    <a:pos x="108" y="0"/>
                  </a:cxn>
                  <a:cxn ang="0">
                    <a:pos x="219" y="27"/>
                  </a:cxn>
                </a:cxnLst>
                <a:rect l="txL" t="txT" r="txR" b="txB"/>
                <a:pathLst>
                  <a:path w="219" h="27">
                    <a:moveTo>
                      <a:pt x="0" y="27"/>
                    </a:moveTo>
                    <a:cubicBezTo>
                      <a:pt x="18" y="23"/>
                      <a:pt x="72" y="0"/>
                      <a:pt x="108" y="0"/>
                    </a:cubicBezTo>
                    <a:cubicBezTo>
                      <a:pt x="144" y="0"/>
                      <a:pt x="196" y="21"/>
                      <a:pt x="219" y="27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47" name="Freeform 117"/>
              <p:cNvSpPr/>
              <p:nvPr/>
            </p:nvSpPr>
            <p:spPr>
              <a:xfrm>
                <a:off x="384" y="531"/>
                <a:ext cx="285" cy="330"/>
              </a:xfrm>
              <a:custGeom>
                <a:avLst/>
                <a:gdLst>
                  <a:gd name="txL" fmla="*/ 0 w 285"/>
                  <a:gd name="txT" fmla="*/ 0 h 330"/>
                  <a:gd name="txR" fmla="*/ 285 w 285"/>
                  <a:gd name="txB" fmla="*/ 330 h 330"/>
                </a:gdLst>
                <a:ahLst/>
                <a:cxnLst>
                  <a:cxn ang="0">
                    <a:pos x="0" y="327"/>
                  </a:cxn>
                  <a:cxn ang="0">
                    <a:pos x="0" y="141"/>
                  </a:cxn>
                  <a:cxn ang="0">
                    <a:pos x="141" y="0"/>
                  </a:cxn>
                  <a:cxn ang="0">
                    <a:pos x="285" y="144"/>
                  </a:cxn>
                  <a:cxn ang="0">
                    <a:pos x="285" y="330"/>
                  </a:cxn>
                </a:cxnLst>
                <a:rect l="txL" t="txT" r="txR" b="txB"/>
                <a:pathLst>
                  <a:path w="285" h="330">
                    <a:moveTo>
                      <a:pt x="0" y="327"/>
                    </a:moveTo>
                    <a:lnTo>
                      <a:pt x="0" y="141"/>
                    </a:lnTo>
                    <a:lnTo>
                      <a:pt x="141" y="0"/>
                    </a:lnTo>
                    <a:lnTo>
                      <a:pt x="285" y="144"/>
                    </a:lnTo>
                    <a:lnTo>
                      <a:pt x="285" y="330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48" name="Line 118"/>
              <p:cNvSpPr/>
              <p:nvPr/>
            </p:nvSpPr>
            <p:spPr>
              <a:xfrm>
                <a:off x="528" y="480"/>
                <a:ext cx="0" cy="528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grpSp>
            <p:nvGrpSpPr>
              <p:cNvPr id="29749" name="组合 29748"/>
              <p:cNvGrpSpPr/>
              <p:nvPr/>
            </p:nvGrpSpPr>
            <p:grpSpPr>
              <a:xfrm>
                <a:off x="1104" y="432"/>
                <a:ext cx="1104" cy="207"/>
                <a:chOff x="0" y="0"/>
                <a:chExt cx="1104" cy="207"/>
              </a:xfrm>
            </p:grpSpPr>
            <p:sp>
              <p:nvSpPr>
                <p:cNvPr id="29750" name="Freeform 120"/>
                <p:cNvSpPr/>
                <p:nvPr/>
              </p:nvSpPr>
              <p:spPr>
                <a:xfrm>
                  <a:off x="1056" y="48"/>
                  <a:ext cx="48" cy="96"/>
                </a:xfrm>
                <a:custGeom>
                  <a:avLst/>
                  <a:gdLst>
                    <a:gd name="txL" fmla="*/ 0 w 48"/>
                    <a:gd name="txT" fmla="*/ 0 h 96"/>
                    <a:gd name="txR" fmla="*/ 48 w 48"/>
                    <a:gd name="txB" fmla="*/ 96 h 96"/>
                  </a:gdLst>
                  <a:ahLst/>
                  <a:cxnLst>
                    <a:cxn ang="0">
                      <a:pos x="0" y="0"/>
                    </a:cxn>
                    <a:cxn ang="0">
                      <a:pos x="48" y="48"/>
                    </a:cxn>
                    <a:cxn ang="0">
                      <a:pos x="0" y="96"/>
                    </a:cxn>
                  </a:cxnLst>
                  <a:rect l="txL" t="txT" r="txR" b="txB"/>
                  <a:pathLst>
                    <a:path w="48" h="96">
                      <a:moveTo>
                        <a:pt x="0" y="0"/>
                      </a:moveTo>
                      <a:lnTo>
                        <a:pt x="48" y="48"/>
                      </a:lnTo>
                      <a:lnTo>
                        <a:pt x="0" y="96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751" name="组合 29750"/>
                <p:cNvGrpSpPr/>
                <p:nvPr/>
              </p:nvGrpSpPr>
              <p:grpSpPr>
                <a:xfrm>
                  <a:off x="0" y="0"/>
                  <a:ext cx="1056" cy="207"/>
                  <a:chOff x="0" y="0"/>
                  <a:chExt cx="1024" cy="207"/>
                </a:xfrm>
              </p:grpSpPr>
              <p:grpSp>
                <p:nvGrpSpPr>
                  <p:cNvPr id="29752" name="组合 29751"/>
                  <p:cNvGrpSpPr/>
                  <p:nvPr/>
                </p:nvGrpSpPr>
                <p:grpSpPr>
                  <a:xfrm>
                    <a:off x="0" y="0"/>
                    <a:ext cx="384" cy="207"/>
                    <a:chOff x="0" y="0"/>
                    <a:chExt cx="576" cy="144"/>
                  </a:xfrm>
                </p:grpSpPr>
                <p:sp>
                  <p:nvSpPr>
                    <p:cNvPr id="29753" name="Line 123"/>
                    <p:cNvSpPr/>
                    <p:nvPr/>
                  </p:nvSpPr>
                  <p:spPr>
                    <a:xfrm flipH="1">
                      <a:off x="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4" name="Line 124"/>
                    <p:cNvSpPr/>
                    <p:nvPr/>
                  </p:nvSpPr>
                  <p:spPr>
                    <a:xfrm>
                      <a:off x="96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5" name="Line 125"/>
                    <p:cNvSpPr/>
                    <p:nvPr/>
                  </p:nvSpPr>
                  <p:spPr>
                    <a:xfrm flipH="1">
                      <a:off x="192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6" name="Line 126"/>
                    <p:cNvSpPr/>
                    <p:nvPr/>
                  </p:nvSpPr>
                  <p:spPr>
                    <a:xfrm>
                      <a:off x="288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7" name="Line 127"/>
                    <p:cNvSpPr/>
                    <p:nvPr/>
                  </p:nvSpPr>
                  <p:spPr>
                    <a:xfrm flipH="1">
                      <a:off x="384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8" name="Line 128"/>
                    <p:cNvSpPr/>
                    <p:nvPr/>
                  </p:nvSpPr>
                  <p:spPr>
                    <a:xfrm>
                      <a:off x="48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29759" name="Line 129"/>
                  <p:cNvSpPr/>
                  <p:nvPr/>
                </p:nvSpPr>
                <p:spPr>
                  <a:xfrm>
                    <a:off x="0" y="0"/>
                    <a:ext cx="0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grpSp>
                <p:nvGrpSpPr>
                  <p:cNvPr id="29760" name="组合 29759"/>
                  <p:cNvGrpSpPr/>
                  <p:nvPr/>
                </p:nvGrpSpPr>
                <p:grpSpPr>
                  <a:xfrm>
                    <a:off x="384" y="0"/>
                    <a:ext cx="384" cy="207"/>
                    <a:chOff x="0" y="0"/>
                    <a:chExt cx="576" cy="144"/>
                  </a:xfrm>
                </p:grpSpPr>
                <p:sp>
                  <p:nvSpPr>
                    <p:cNvPr id="29761" name="Line 131"/>
                    <p:cNvSpPr/>
                    <p:nvPr/>
                  </p:nvSpPr>
                  <p:spPr>
                    <a:xfrm flipH="1">
                      <a:off x="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2" name="Line 132"/>
                    <p:cNvSpPr/>
                    <p:nvPr/>
                  </p:nvSpPr>
                  <p:spPr>
                    <a:xfrm>
                      <a:off x="96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3" name="Line 133"/>
                    <p:cNvSpPr/>
                    <p:nvPr/>
                  </p:nvSpPr>
                  <p:spPr>
                    <a:xfrm flipH="1">
                      <a:off x="192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4" name="Line 134"/>
                    <p:cNvSpPr/>
                    <p:nvPr/>
                  </p:nvSpPr>
                  <p:spPr>
                    <a:xfrm>
                      <a:off x="288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5" name="Line 135"/>
                    <p:cNvSpPr/>
                    <p:nvPr/>
                  </p:nvSpPr>
                  <p:spPr>
                    <a:xfrm flipH="1">
                      <a:off x="384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6" name="Line 136"/>
                    <p:cNvSpPr/>
                    <p:nvPr/>
                  </p:nvSpPr>
                  <p:spPr>
                    <a:xfrm>
                      <a:off x="48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29767" name="Line 137"/>
                  <p:cNvSpPr/>
                  <p:nvPr/>
                </p:nvSpPr>
                <p:spPr>
                  <a:xfrm flipH="1">
                    <a:off x="768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768" name="Line 138"/>
                  <p:cNvSpPr/>
                  <p:nvPr/>
                </p:nvSpPr>
                <p:spPr>
                  <a:xfrm>
                    <a:off x="832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769" name="Line 139"/>
                  <p:cNvSpPr/>
                  <p:nvPr/>
                </p:nvSpPr>
                <p:spPr>
                  <a:xfrm flipH="1">
                    <a:off x="896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770" name="Line 140"/>
                  <p:cNvSpPr/>
                  <p:nvPr/>
                </p:nvSpPr>
                <p:spPr>
                  <a:xfrm>
                    <a:off x="960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29771" name="Line 141"/>
                <p:cNvSpPr/>
                <p:nvPr/>
              </p:nvSpPr>
              <p:spPr>
                <a:xfrm>
                  <a:off x="1056" y="0"/>
                  <a:ext cx="0" cy="207"/>
                </a:xfrm>
                <a:prstGeom prst="line">
                  <a:avLst/>
                </a:prstGeom>
                <a:ln w="28575" cap="flat" cmpd="sng">
                  <a:solidFill>
                    <a:srgbClr val="660066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29772" name="Line 142"/>
              <p:cNvSpPr/>
              <p:nvPr/>
            </p:nvSpPr>
            <p:spPr>
              <a:xfrm>
                <a:off x="2304" y="384"/>
                <a:ext cx="24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3" name="Line 143"/>
              <p:cNvSpPr/>
              <p:nvPr/>
            </p:nvSpPr>
            <p:spPr>
              <a:xfrm>
                <a:off x="2304" y="672"/>
                <a:ext cx="24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4" name="Line 144"/>
              <p:cNvSpPr/>
              <p:nvPr/>
            </p:nvSpPr>
            <p:spPr>
              <a:xfrm>
                <a:off x="0" y="528"/>
                <a:ext cx="2592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5" name="Line 145"/>
              <p:cNvSpPr/>
              <p:nvPr/>
            </p:nvSpPr>
            <p:spPr>
              <a:xfrm flipV="1">
                <a:off x="1248" y="336"/>
                <a:ext cx="0" cy="384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6" name="Line 146"/>
              <p:cNvSpPr/>
              <p:nvPr/>
            </p:nvSpPr>
            <p:spPr>
              <a:xfrm>
                <a:off x="1152" y="864"/>
                <a:ext cx="34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77" name="Line 147"/>
              <p:cNvSpPr/>
              <p:nvPr/>
            </p:nvSpPr>
            <p:spPr>
              <a:xfrm>
                <a:off x="336" y="864"/>
                <a:ext cx="34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9778" name="Text Box 148"/>
            <p:cNvSpPr txBox="1"/>
            <p:nvPr/>
          </p:nvSpPr>
          <p:spPr>
            <a:xfrm>
              <a:off x="862" y="1497"/>
              <a:ext cx="1814" cy="29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chemeClr val="tx1"/>
                  </a:solidFill>
                  <a:latin typeface="+mn-ea"/>
                </a:rPr>
                <a:t>直角式单向阀</a:t>
              </a:r>
              <a:endParaRPr lang="zh-CN" altLang="en-US" b="1" dirty="0">
                <a:solidFill>
                  <a:schemeClr val="tx1"/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6627" name="Rectangle 3"/>
          <p:cNvSpPr/>
          <p:nvPr/>
        </p:nvSpPr>
        <p:spPr>
          <a:xfrm>
            <a:off x="395288" y="1196023"/>
            <a:ext cx="8424862" cy="19005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47675" indent="-447675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x-none" sz="2800" b="1" dirty="0">
                <a:latin typeface="+mn-ea"/>
              </a:rPr>
              <a:t>           </a:t>
            </a:r>
            <a:r>
              <a:rPr lang="zh-CN" altLang="en-US" sz="2800" b="1" dirty="0">
                <a:latin typeface="+mn-ea"/>
              </a:rPr>
              <a:t>方向控制阀用在液压系统中控制液流的方向。它包括</a:t>
            </a:r>
            <a:r>
              <a:rPr lang="zh-CN" altLang="en-US" sz="2800" b="1" dirty="0">
                <a:latin typeface="+mn-ea"/>
                <a:hlinkClick r:id="" action="ppaction://noaction"/>
              </a:rPr>
              <a:t>单向阀</a:t>
            </a:r>
            <a:r>
              <a:rPr lang="zh-CN" altLang="en-US" sz="2800" b="1" dirty="0">
                <a:latin typeface="+mn-ea"/>
              </a:rPr>
              <a:t>和</a:t>
            </a:r>
            <a:r>
              <a:rPr lang="zh-CN" altLang="en-US" sz="2800" b="1" dirty="0">
                <a:latin typeface="+mn-ea"/>
                <a:hlinkClick r:id="" action="ppaction://noaction"/>
              </a:rPr>
              <a:t>换向阀</a:t>
            </a:r>
            <a:r>
              <a:rPr lang="zh-CN" altLang="en-US" sz="2800" b="1" dirty="0">
                <a:latin typeface="+mn-ea"/>
              </a:rPr>
              <a:t>。</a:t>
            </a:r>
            <a:endParaRPr lang="zh-CN" altLang="en-US" sz="2800" b="1" dirty="0">
              <a:latin typeface="+mn-ea"/>
            </a:endParaRPr>
          </a:p>
          <a:p>
            <a:pPr lvl="1" eaLnBrk="1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+mn-ea"/>
              </a:rPr>
              <a:t>       换向阀按操作阀芯运动的方式可分为手动、机动、电磁动、液动、电液动等。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6628" name="Picture 4" descr="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3285173"/>
            <a:ext cx="4032250" cy="2727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Picture 5" descr="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38" y="3285173"/>
            <a:ext cx="4321175" cy="2632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charRg st="43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charRg st="43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7651" name="Rectangle 3"/>
          <p:cNvSpPr/>
          <p:nvPr/>
        </p:nvSpPr>
        <p:spPr>
          <a:xfrm>
            <a:off x="288290" y="3357563"/>
            <a:ext cx="8280400" cy="23764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742950" lvl="1" indent="-285750" eaLnBrk="1" hangingPunct="1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en-US" altLang="x-none" sz="3200" b="1" dirty="0">
                <a:latin typeface="+mn-ea"/>
              </a:rPr>
              <a:t>          </a:t>
            </a:r>
            <a:r>
              <a:rPr lang="zh-CN" altLang="en-US" sz="3200" b="1" dirty="0">
                <a:latin typeface="+mn-ea"/>
              </a:rPr>
              <a:t>按其它方式分类，如：</a:t>
            </a:r>
            <a:r>
              <a:rPr lang="zh-CN" altLang="en-US" sz="3200" b="1" dirty="0">
                <a:solidFill>
                  <a:srgbClr val="006600"/>
                </a:solidFill>
                <a:latin typeface="+mn-ea"/>
              </a:rPr>
              <a:t>按阀芯结构分</a:t>
            </a:r>
            <a:r>
              <a:rPr lang="zh-CN" altLang="en-US" sz="3200" b="1" dirty="0">
                <a:latin typeface="+mn-ea"/>
              </a:rPr>
              <a:t>为球芯、柱芯、锥芯；</a:t>
            </a:r>
            <a:r>
              <a:rPr lang="zh-CN" altLang="en-US" sz="3200" b="1" dirty="0">
                <a:solidFill>
                  <a:srgbClr val="006600"/>
                </a:solidFill>
                <a:latin typeface="+mn-ea"/>
              </a:rPr>
              <a:t>按液流方向与阀芯移动方向分</a:t>
            </a:r>
            <a:r>
              <a:rPr lang="zh-CN" altLang="en-US" sz="3200" b="1" dirty="0">
                <a:latin typeface="+mn-ea"/>
              </a:rPr>
              <a:t>为直角式、直通式。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27652" name="Rectangle 4"/>
          <p:cNvSpPr/>
          <p:nvPr/>
        </p:nvSpPr>
        <p:spPr>
          <a:xfrm>
            <a:off x="828040" y="1395413"/>
            <a:ext cx="6964363" cy="18446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20000"/>
              </a:lnSpc>
            </a:pPr>
            <a:r>
              <a:rPr lang="en-US" altLang="x-none" sz="3200" b="1" dirty="0">
                <a:latin typeface="+mn-ea"/>
              </a:rPr>
              <a:t>       </a:t>
            </a:r>
            <a:r>
              <a:rPr lang="zh-CN" altLang="en-US" sz="3200" b="1" dirty="0">
                <a:latin typeface="+mn-ea"/>
              </a:rPr>
              <a:t>单向阀是用以防止液流倒流的元件。按控制方式不同，单向阀可分为</a:t>
            </a:r>
            <a:r>
              <a:rPr lang="zh-CN" altLang="en-US" sz="3200" b="1" dirty="0">
                <a:latin typeface="+mn-ea"/>
                <a:hlinkClick r:id="" action="ppaction://noaction"/>
              </a:rPr>
              <a:t>普通单向阀</a:t>
            </a:r>
            <a:r>
              <a:rPr lang="zh-CN" altLang="en-US" sz="3200" b="1" dirty="0">
                <a:latin typeface="+mn-ea"/>
              </a:rPr>
              <a:t>和</a:t>
            </a:r>
            <a:r>
              <a:rPr lang="zh-CN" altLang="en-US" sz="3200" b="1" dirty="0">
                <a:latin typeface="+mn-ea"/>
                <a:hlinkClick r:id="" action="ppaction://noaction"/>
              </a:rPr>
              <a:t>液控单向阀</a:t>
            </a:r>
            <a:r>
              <a:rPr lang="zh-CN" altLang="en-US" sz="3200" b="1" dirty="0">
                <a:latin typeface="+mn-ea"/>
              </a:rPr>
              <a:t>两类。 </a:t>
            </a:r>
            <a:endParaRPr lang="zh-CN" altLang="en-US" sz="32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8674" name="Rectangle 2"/>
          <p:cNvSpPr>
            <a:spLocks noGrp="1"/>
          </p:cNvSpPr>
          <p:nvPr/>
        </p:nvSpPr>
        <p:spPr>
          <a:xfrm>
            <a:off x="395605" y="906780"/>
            <a:ext cx="3302000" cy="5048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b"/>
          <a:lstStyle>
            <a:lvl1pPr marL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0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1" hangingPunct="1"/>
            <a:r>
              <a:rPr lang="en-US" altLang="zh-CN" sz="2800" b="1">
                <a:solidFill>
                  <a:schemeClr val="tx1"/>
                </a:solidFill>
                <a:latin typeface="+mn-ea"/>
                <a:ea typeface="+mn-ea"/>
              </a:rPr>
              <a:t>1</a:t>
            </a:r>
            <a:r>
              <a:rPr lang="zh-CN" altLang="en-US" sz="2800" b="1">
                <a:solidFill>
                  <a:schemeClr val="tx1"/>
                </a:solidFill>
                <a:latin typeface="+mn-ea"/>
                <a:ea typeface="+mn-ea"/>
              </a:rPr>
              <a:t>、普通单向阀</a:t>
            </a:r>
            <a:endParaRPr lang="zh-CN" altLang="en-US" sz="2800" b="1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28675" name="Rectangle 3"/>
          <p:cNvSpPr>
            <a:spLocks noGrp="1"/>
          </p:cNvSpPr>
          <p:nvPr/>
        </p:nvSpPr>
        <p:spPr>
          <a:xfrm>
            <a:off x="323850" y="1409700"/>
            <a:ext cx="7956550" cy="28082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/>
          <a:lstStyle>
            <a:lvl1pPr lvl="0">
              <a:defRPr sz="2000"/>
            </a:lvl1pPr>
            <a:lvl2pPr lvl="1">
              <a:defRPr sz="2000"/>
            </a:lvl2pPr>
            <a:lvl3pPr lvl="2">
              <a:defRPr sz="18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eaLnBrk="1" hangingPunct="1">
              <a:buNone/>
            </a:pPr>
            <a:r>
              <a:rPr lang="en-US" altLang="x-none" sz="2400" b="1" dirty="0">
                <a:solidFill>
                  <a:schemeClr val="tx1"/>
                </a:solidFill>
                <a:latin typeface="+mn-ea"/>
              </a:rPr>
              <a:t>             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普通单向阀是只允许液流一个方向流动，反向则被截止的方向阀。要求正向液流通过时压力损失小，反向截止时密封性能好。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  <a:p>
            <a:pPr lvl="0" eaLnBrk="1" hangingPunct="1"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             工作原理：左端进油，压力油作用在阀芯左端，克服右端弹簧力使阀芯右移，阀口开启，油液从右端流出；若右端进油，压力油与弹簧同向作用，将阀芯紧压在阀座孔上，阀口关闭，油液被截止不能通过。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28676" name="4-2.AVI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27313" y="4217988"/>
            <a:ext cx="2808287" cy="2105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7" name="Text Box 5"/>
          <p:cNvSpPr txBox="1"/>
          <p:nvPr/>
        </p:nvSpPr>
        <p:spPr>
          <a:xfrm>
            <a:off x="971550" y="5226050"/>
            <a:ext cx="549275" cy="13684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正向导通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8678" name="Text Box 6"/>
          <p:cNvSpPr txBox="1"/>
          <p:nvPr/>
        </p:nvSpPr>
        <p:spPr>
          <a:xfrm>
            <a:off x="5435600" y="4433888"/>
            <a:ext cx="549275" cy="133032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反向截止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28679" name="4-2反向.avi">
            <a:hlinkClick r:id="" action="ppaction://media"/>
          </p:cNvPr>
          <p:cNvPicPr>
            <a:picLocks noRot="1"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67400" y="4217988"/>
            <a:ext cx="2773363" cy="20812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8680" name="组合 28679"/>
          <p:cNvGrpSpPr/>
          <p:nvPr/>
        </p:nvGrpSpPr>
        <p:grpSpPr>
          <a:xfrm>
            <a:off x="395288" y="4217988"/>
            <a:ext cx="2098675" cy="1066800"/>
            <a:chOff x="0" y="0"/>
            <a:chExt cx="768" cy="384"/>
          </a:xfrm>
        </p:grpSpPr>
        <p:grpSp>
          <p:nvGrpSpPr>
            <p:cNvPr id="28681" name="组合 28680"/>
            <p:cNvGrpSpPr/>
            <p:nvPr/>
          </p:nvGrpSpPr>
          <p:grpSpPr>
            <a:xfrm>
              <a:off x="48" y="96"/>
              <a:ext cx="720" cy="288"/>
              <a:chOff x="0" y="0"/>
              <a:chExt cx="720" cy="288"/>
            </a:xfrm>
          </p:grpSpPr>
          <p:sp>
            <p:nvSpPr>
              <p:cNvPr id="28682" name="Oval 11"/>
              <p:cNvSpPr>
                <a:spLocks noChangeAspect="1"/>
              </p:cNvSpPr>
              <p:nvPr/>
            </p:nvSpPr>
            <p:spPr>
              <a:xfrm>
                <a:off x="240" y="48"/>
                <a:ext cx="190" cy="190"/>
              </a:xfrm>
              <a:prstGeom prst="ellipse">
                <a:avLst/>
              </a:prstGeom>
              <a:noFill/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8683" name="Line 12"/>
              <p:cNvSpPr/>
              <p:nvPr/>
            </p:nvSpPr>
            <p:spPr>
              <a:xfrm flipV="1">
                <a:off x="192" y="0"/>
                <a:ext cx="144" cy="144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8684" name="Line 13"/>
              <p:cNvSpPr/>
              <p:nvPr/>
            </p:nvSpPr>
            <p:spPr>
              <a:xfrm>
                <a:off x="192" y="144"/>
                <a:ext cx="144" cy="144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8685" name="Line 14"/>
              <p:cNvSpPr/>
              <p:nvPr/>
            </p:nvSpPr>
            <p:spPr>
              <a:xfrm>
                <a:off x="0" y="144"/>
                <a:ext cx="192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8686" name="Line 15"/>
              <p:cNvSpPr/>
              <p:nvPr/>
            </p:nvSpPr>
            <p:spPr>
              <a:xfrm>
                <a:off x="432" y="144"/>
                <a:ext cx="28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8687" name="Text Box 16"/>
            <p:cNvSpPr txBox="1"/>
            <p:nvPr/>
          </p:nvSpPr>
          <p:spPr>
            <a:xfrm>
              <a:off x="0" y="0"/>
              <a:ext cx="130" cy="1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x-none" sz="2000" b="1" i="1" dirty="0">
                  <a:solidFill>
                    <a:schemeClr val="tx1"/>
                  </a:solidFill>
                  <a:latin typeface="+mn-ea"/>
                </a:rPr>
                <a:t>A</a:t>
              </a:r>
              <a:endParaRPr lang="en-US" altLang="x-none" sz="2000" b="1" i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8688" name="Text Box 17"/>
            <p:cNvSpPr txBox="1"/>
            <p:nvPr/>
          </p:nvSpPr>
          <p:spPr>
            <a:xfrm>
              <a:off x="576" y="0"/>
              <a:ext cx="130" cy="1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x-none" sz="2000" b="1" i="1" dirty="0">
                  <a:solidFill>
                    <a:schemeClr val="tx1"/>
                  </a:solidFill>
                  <a:latin typeface="+mn-ea"/>
                </a:rPr>
                <a:t>B</a:t>
              </a:r>
              <a:endParaRPr lang="en-US" altLang="x-none" sz="2000" b="1" i="1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28689" name="Text Box 19"/>
          <p:cNvSpPr txBox="1"/>
          <p:nvPr/>
        </p:nvSpPr>
        <p:spPr>
          <a:xfrm>
            <a:off x="3348038" y="6451600"/>
            <a:ext cx="26638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tx1"/>
                </a:solidFill>
                <a:latin typeface="+mn-ea"/>
                <a:hlinkClick r:id="rId7" action="ppaction://hlinkfile"/>
              </a:rPr>
              <a:t>直通单向阀</a:t>
            </a:r>
            <a:r>
              <a:rPr lang="en-US" altLang="x-none" dirty="0">
                <a:solidFill>
                  <a:schemeClr val="tx1"/>
                </a:solidFill>
                <a:latin typeface="+mn-ea"/>
                <a:hlinkClick r:id="rId7" action="ppaction://hlinkfile"/>
              </a:rPr>
              <a:t>.swf</a:t>
            </a:r>
            <a:endParaRPr lang="en-US" altLang="x-none" dirty="0">
              <a:solidFill>
                <a:schemeClr val="tx1"/>
              </a:solidFill>
              <a:latin typeface="+mn-ea"/>
              <a:hlinkClick r:id="rId7" action="ppaction://hlinkfil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676"/>
                </p:tgtEl>
              </p:cMediaNode>
            </p:video>
            <p:vide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679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pic>
        <p:nvPicPr>
          <p:cNvPr id="29698" name="Picture 3" descr="5-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3800" y="906463"/>
            <a:ext cx="3641725" cy="511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Text Box 7"/>
          <p:cNvSpPr txBox="1"/>
          <p:nvPr/>
        </p:nvSpPr>
        <p:spPr>
          <a:xfrm>
            <a:off x="107950" y="977900"/>
            <a:ext cx="1439863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1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结构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29700" name="组合 29699"/>
          <p:cNvGrpSpPr/>
          <p:nvPr/>
        </p:nvGrpSpPr>
        <p:grpSpPr>
          <a:xfrm>
            <a:off x="250825" y="4146550"/>
            <a:ext cx="4489450" cy="2743200"/>
            <a:chOff x="0" y="0"/>
            <a:chExt cx="2828" cy="1728"/>
          </a:xfrm>
        </p:grpSpPr>
        <p:grpSp>
          <p:nvGrpSpPr>
            <p:cNvPr id="29701" name="组合 29700"/>
            <p:cNvGrpSpPr/>
            <p:nvPr/>
          </p:nvGrpSpPr>
          <p:grpSpPr>
            <a:xfrm>
              <a:off x="0" y="0"/>
              <a:ext cx="2828" cy="1555"/>
              <a:chOff x="0" y="0"/>
              <a:chExt cx="2592" cy="1119"/>
            </a:xfrm>
          </p:grpSpPr>
          <p:sp>
            <p:nvSpPr>
              <p:cNvPr id="29702" name="Rectangle 72"/>
              <p:cNvSpPr/>
              <p:nvPr/>
            </p:nvSpPr>
            <p:spPr>
              <a:xfrm>
                <a:off x="1600" y="48"/>
                <a:ext cx="762" cy="81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03" name="Rectangle 73"/>
              <p:cNvSpPr/>
              <p:nvPr/>
            </p:nvSpPr>
            <p:spPr>
              <a:xfrm>
                <a:off x="176" y="144"/>
                <a:ext cx="1786" cy="816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04" name="Line 74"/>
              <p:cNvSpPr/>
              <p:nvPr/>
            </p:nvSpPr>
            <p:spPr>
              <a:xfrm flipH="1">
                <a:off x="1968" y="912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5" name="Line 75"/>
              <p:cNvSpPr/>
              <p:nvPr/>
            </p:nvSpPr>
            <p:spPr>
              <a:xfrm>
                <a:off x="96" y="960"/>
                <a:ext cx="1872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6" name="Line 76"/>
              <p:cNvSpPr/>
              <p:nvPr/>
            </p:nvSpPr>
            <p:spPr>
              <a:xfrm>
                <a:off x="1968" y="912"/>
                <a:ext cx="0" cy="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7" name="Line 77"/>
              <p:cNvSpPr/>
              <p:nvPr/>
            </p:nvSpPr>
            <p:spPr>
              <a:xfrm flipV="1">
                <a:off x="384" y="384"/>
                <a:ext cx="0" cy="48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8" name="Line 78"/>
              <p:cNvSpPr/>
              <p:nvPr/>
            </p:nvSpPr>
            <p:spPr>
              <a:xfrm flipV="1">
                <a:off x="2496" y="768"/>
                <a:ext cx="0" cy="144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09" name="Line 79"/>
              <p:cNvSpPr/>
              <p:nvPr/>
            </p:nvSpPr>
            <p:spPr>
              <a:xfrm flipV="1">
                <a:off x="1296" y="672"/>
                <a:ext cx="0" cy="33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10" name="Freeform 80"/>
              <p:cNvSpPr/>
              <p:nvPr/>
            </p:nvSpPr>
            <p:spPr>
              <a:xfrm>
                <a:off x="1920" y="720"/>
                <a:ext cx="576" cy="144"/>
              </a:xfrm>
              <a:custGeom>
                <a:avLst/>
                <a:gdLst>
                  <a:gd name="txL" fmla="*/ 0 w 624"/>
                  <a:gd name="txT" fmla="*/ 0 h 144"/>
                  <a:gd name="txR" fmla="*/ 624 w 624"/>
                  <a:gd name="txB" fmla="*/ 144 h 144"/>
                </a:gdLst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18" y="96"/>
                  </a:cxn>
                  <a:cxn ang="0">
                    <a:pos x="18" y="144"/>
                  </a:cxn>
                  <a:cxn ang="0">
                    <a:pos x="37" y="144"/>
                  </a:cxn>
                  <a:cxn ang="0">
                    <a:pos x="37" y="96"/>
                  </a:cxn>
                  <a:cxn ang="0">
                    <a:pos x="221" y="96"/>
                  </a:cxn>
                  <a:cxn ang="0">
                    <a:pos x="239" y="96"/>
                  </a:cxn>
                </a:cxnLst>
                <a:rect l="txL" t="txT" r="txR" b="txB"/>
                <a:pathLst>
                  <a:path w="624" h="144">
                    <a:moveTo>
                      <a:pt x="0" y="0"/>
                    </a:moveTo>
                    <a:lnTo>
                      <a:pt x="0" y="96"/>
                    </a:lnTo>
                    <a:lnTo>
                      <a:pt x="48" y="96"/>
                    </a:lnTo>
                    <a:lnTo>
                      <a:pt x="48" y="144"/>
                    </a:lnTo>
                    <a:lnTo>
                      <a:pt x="96" y="144"/>
                    </a:lnTo>
                    <a:lnTo>
                      <a:pt x="96" y="96"/>
                    </a:lnTo>
                    <a:lnTo>
                      <a:pt x="576" y="96"/>
                    </a:lnTo>
                    <a:lnTo>
                      <a:pt x="624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11" name="Line 81"/>
              <p:cNvSpPr/>
              <p:nvPr/>
            </p:nvSpPr>
            <p:spPr>
              <a:xfrm>
                <a:off x="1968" y="240"/>
                <a:ext cx="0" cy="57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2" name="Line 82"/>
              <p:cNvSpPr/>
              <p:nvPr/>
            </p:nvSpPr>
            <p:spPr>
              <a:xfrm flipH="1">
                <a:off x="1968" y="240"/>
                <a:ext cx="48" cy="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3" name="Line 83"/>
              <p:cNvSpPr/>
              <p:nvPr/>
            </p:nvSpPr>
            <p:spPr>
              <a:xfrm>
                <a:off x="2016" y="816"/>
                <a:ext cx="0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4" name="Line 84"/>
              <p:cNvSpPr/>
              <p:nvPr/>
            </p:nvSpPr>
            <p:spPr>
              <a:xfrm flipH="1" flipV="1">
                <a:off x="1968" y="768"/>
                <a:ext cx="48" cy="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5" name="Line 85"/>
              <p:cNvSpPr/>
              <p:nvPr/>
            </p:nvSpPr>
            <p:spPr>
              <a:xfrm>
                <a:off x="1968" y="384"/>
                <a:ext cx="0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16" name="Freeform 86"/>
              <p:cNvSpPr/>
              <p:nvPr/>
            </p:nvSpPr>
            <p:spPr>
              <a:xfrm>
                <a:off x="1968" y="384"/>
                <a:ext cx="192" cy="288"/>
              </a:xfrm>
              <a:custGeom>
                <a:avLst/>
                <a:gdLst>
                  <a:gd name="txL" fmla="*/ 0 w 192"/>
                  <a:gd name="txT" fmla="*/ 0 h 288"/>
                  <a:gd name="txR" fmla="*/ 192 w 192"/>
                  <a:gd name="txB" fmla="*/ 288 h 288"/>
                </a:gdLst>
                <a:ahLst/>
                <a:cxnLst>
                  <a:cxn ang="0">
                    <a:pos x="0" y="0"/>
                  </a:cxn>
                  <a:cxn ang="0">
                    <a:pos x="192" y="0"/>
                  </a:cxn>
                  <a:cxn ang="0">
                    <a:pos x="192" y="288"/>
                  </a:cxn>
                  <a:cxn ang="0">
                    <a:pos x="0" y="288"/>
                  </a:cxn>
                </a:cxnLst>
                <a:rect l="txL" t="txT" r="txR" b="txB"/>
                <a:pathLst>
                  <a:path w="192" h="288">
                    <a:moveTo>
                      <a:pt x="0" y="0"/>
                    </a:moveTo>
                    <a:lnTo>
                      <a:pt x="192" y="0"/>
                    </a:lnTo>
                    <a:lnTo>
                      <a:pt x="192" y="288"/>
                    </a:lnTo>
                    <a:lnTo>
                      <a:pt x="0" y="288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17" name="Line 87"/>
              <p:cNvSpPr/>
              <p:nvPr/>
            </p:nvSpPr>
            <p:spPr>
              <a:xfrm>
                <a:off x="1968" y="28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18" name="Line 88"/>
              <p:cNvSpPr/>
              <p:nvPr/>
            </p:nvSpPr>
            <p:spPr>
              <a:xfrm>
                <a:off x="1968" y="76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19" name="Freeform 89"/>
              <p:cNvSpPr/>
              <p:nvPr/>
            </p:nvSpPr>
            <p:spPr>
              <a:xfrm>
                <a:off x="2400" y="624"/>
                <a:ext cx="96" cy="96"/>
              </a:xfrm>
              <a:custGeom>
                <a:avLst/>
                <a:gdLst>
                  <a:gd name="txL" fmla="*/ 0 w 96"/>
                  <a:gd name="txT" fmla="*/ 0 h 96"/>
                  <a:gd name="txR" fmla="*/ 96 w 96"/>
                  <a:gd name="txB" fmla="*/ 96 h 96"/>
                </a:gdLst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96" y="96"/>
                  </a:cxn>
                  <a:cxn ang="0">
                    <a:pos x="96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96" h="96">
                    <a:moveTo>
                      <a:pt x="0" y="0"/>
                    </a:moveTo>
                    <a:lnTo>
                      <a:pt x="0" y="96"/>
                    </a:lnTo>
                    <a:lnTo>
                      <a:pt x="96" y="96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0" name="Freeform 90"/>
              <p:cNvSpPr/>
              <p:nvPr/>
            </p:nvSpPr>
            <p:spPr>
              <a:xfrm>
                <a:off x="2352" y="624"/>
                <a:ext cx="48" cy="96"/>
              </a:xfrm>
              <a:custGeom>
                <a:avLst/>
                <a:gdLst>
                  <a:gd name="txL" fmla="*/ 0 w 48"/>
                  <a:gd name="txT" fmla="*/ 0 h 96"/>
                  <a:gd name="txR" fmla="*/ 48 w 48"/>
                  <a:gd name="txB" fmla="*/ 96 h 96"/>
                </a:gdLst>
                <a:ahLst/>
                <a:cxnLst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</a:cxnLst>
                <a:rect l="txL" t="txT" r="txR" b="txB"/>
                <a:pathLst>
                  <a:path w="48" h="96">
                    <a:moveTo>
                      <a:pt x="48" y="0"/>
                    </a:moveTo>
                    <a:lnTo>
                      <a:pt x="0" y="48"/>
                    </a:lnTo>
                    <a:lnTo>
                      <a:pt x="48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1" name="Freeform 91"/>
              <p:cNvSpPr/>
              <p:nvPr/>
            </p:nvSpPr>
            <p:spPr>
              <a:xfrm>
                <a:off x="2400" y="336"/>
                <a:ext cx="96" cy="96"/>
              </a:xfrm>
              <a:custGeom>
                <a:avLst/>
                <a:gdLst>
                  <a:gd name="txL" fmla="*/ 0 w 96"/>
                  <a:gd name="txT" fmla="*/ 0 h 96"/>
                  <a:gd name="txR" fmla="*/ 96 w 96"/>
                  <a:gd name="txB" fmla="*/ 96 h 96"/>
                </a:gdLst>
                <a:ahLst/>
                <a:cxnLst>
                  <a:cxn ang="0">
                    <a:pos x="0" y="0"/>
                  </a:cxn>
                  <a:cxn ang="0">
                    <a:pos x="0" y="96"/>
                  </a:cxn>
                  <a:cxn ang="0">
                    <a:pos x="96" y="96"/>
                  </a:cxn>
                  <a:cxn ang="0">
                    <a:pos x="96" y="0"/>
                  </a:cxn>
                  <a:cxn ang="0">
                    <a:pos x="0" y="0"/>
                  </a:cxn>
                </a:cxnLst>
                <a:rect l="txL" t="txT" r="txR" b="txB"/>
                <a:pathLst>
                  <a:path w="96" h="96">
                    <a:moveTo>
                      <a:pt x="0" y="0"/>
                    </a:moveTo>
                    <a:lnTo>
                      <a:pt x="0" y="96"/>
                    </a:lnTo>
                    <a:lnTo>
                      <a:pt x="96" y="96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2" name="Freeform 92"/>
              <p:cNvSpPr/>
              <p:nvPr/>
            </p:nvSpPr>
            <p:spPr>
              <a:xfrm>
                <a:off x="2352" y="336"/>
                <a:ext cx="48" cy="96"/>
              </a:xfrm>
              <a:custGeom>
                <a:avLst/>
                <a:gdLst>
                  <a:gd name="txL" fmla="*/ 0 w 48"/>
                  <a:gd name="txT" fmla="*/ 0 h 96"/>
                  <a:gd name="txR" fmla="*/ 48 w 48"/>
                  <a:gd name="txB" fmla="*/ 96 h 96"/>
                </a:gdLst>
                <a:ahLst/>
                <a:cxnLst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</a:cxnLst>
                <a:rect l="txL" t="txT" r="txR" b="txB"/>
                <a:pathLst>
                  <a:path w="48" h="96">
                    <a:moveTo>
                      <a:pt x="48" y="0"/>
                    </a:moveTo>
                    <a:lnTo>
                      <a:pt x="0" y="48"/>
                    </a:lnTo>
                    <a:lnTo>
                      <a:pt x="48" y="96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3" name="Oval 93"/>
              <p:cNvSpPr/>
              <p:nvPr/>
            </p:nvSpPr>
            <p:spPr>
              <a:xfrm>
                <a:off x="1920" y="240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4" name="Oval 94"/>
              <p:cNvSpPr/>
              <p:nvPr/>
            </p:nvSpPr>
            <p:spPr>
              <a:xfrm>
                <a:off x="1920" y="768"/>
                <a:ext cx="48" cy="48"/>
              </a:xfrm>
              <a:prstGeom prst="ellipse">
                <a:avLst/>
              </a:prstGeom>
              <a:solidFill>
                <a:schemeClr val="accent1"/>
              </a:solidFill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5" name="Freeform 95" descr="浅色上对角线"/>
              <p:cNvSpPr/>
              <p:nvPr/>
            </p:nvSpPr>
            <p:spPr>
              <a:xfrm>
                <a:off x="669" y="672"/>
                <a:ext cx="510" cy="288"/>
              </a:xfrm>
              <a:custGeom>
                <a:avLst/>
                <a:gdLst>
                  <a:gd name="txL" fmla="*/ 0 w 510"/>
                  <a:gd name="txT" fmla="*/ 0 h 288"/>
                  <a:gd name="txR" fmla="*/ 510 w 510"/>
                  <a:gd name="txB" fmla="*/ 288 h 288"/>
                </a:gdLst>
                <a:ahLst/>
                <a:cxnLst>
                  <a:cxn ang="0">
                    <a:pos x="130" y="288"/>
                  </a:cxn>
                  <a:cxn ang="0">
                    <a:pos x="130" y="192"/>
                  </a:cxn>
                  <a:cxn ang="0">
                    <a:pos x="0" y="192"/>
                  </a:cxn>
                  <a:cxn ang="0">
                    <a:pos x="0" y="3"/>
                  </a:cxn>
                  <a:cxn ang="0">
                    <a:pos x="393" y="0"/>
                  </a:cxn>
                  <a:cxn ang="0">
                    <a:pos x="393" y="93"/>
                  </a:cxn>
                  <a:cxn ang="0">
                    <a:pos x="510" y="96"/>
                  </a:cxn>
                  <a:cxn ang="0">
                    <a:pos x="510" y="192"/>
                  </a:cxn>
                  <a:cxn ang="0">
                    <a:pos x="339" y="189"/>
                  </a:cxn>
                  <a:cxn ang="0">
                    <a:pos x="339" y="285"/>
                  </a:cxn>
                  <a:cxn ang="0">
                    <a:pos x="130" y="288"/>
                  </a:cxn>
                </a:cxnLst>
                <a:rect l="txL" t="txT" r="txR" b="txB"/>
                <a:pathLst>
                  <a:path w="510" h="288">
                    <a:moveTo>
                      <a:pt x="130" y="288"/>
                    </a:moveTo>
                    <a:lnTo>
                      <a:pt x="130" y="192"/>
                    </a:lnTo>
                    <a:lnTo>
                      <a:pt x="0" y="192"/>
                    </a:lnTo>
                    <a:lnTo>
                      <a:pt x="0" y="3"/>
                    </a:lnTo>
                    <a:lnTo>
                      <a:pt x="393" y="0"/>
                    </a:lnTo>
                    <a:lnTo>
                      <a:pt x="393" y="93"/>
                    </a:lnTo>
                    <a:lnTo>
                      <a:pt x="510" y="96"/>
                    </a:lnTo>
                    <a:lnTo>
                      <a:pt x="510" y="192"/>
                    </a:lnTo>
                    <a:lnTo>
                      <a:pt x="339" y="189"/>
                    </a:lnTo>
                    <a:lnTo>
                      <a:pt x="339" y="285"/>
                    </a:lnTo>
                    <a:lnTo>
                      <a:pt x="130" y="288"/>
                    </a:lnTo>
                    <a:close/>
                  </a:path>
                </a:pathLst>
              </a:custGeom>
              <a:pattFill prst="ltUp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6" name="Freeform 96" descr="浅色上对角线"/>
              <p:cNvSpPr/>
              <p:nvPr/>
            </p:nvSpPr>
            <p:spPr>
              <a:xfrm>
                <a:off x="1404" y="720"/>
                <a:ext cx="1092" cy="240"/>
              </a:xfrm>
              <a:custGeom>
                <a:avLst/>
                <a:gdLst>
                  <a:gd name="txL" fmla="*/ 0 w 1092"/>
                  <a:gd name="txT" fmla="*/ 0 h 240"/>
                  <a:gd name="txR" fmla="*/ 1092 w 1092"/>
                  <a:gd name="txB" fmla="*/ 240 h 240"/>
                </a:gdLst>
                <a:ahLst/>
                <a:cxnLst>
                  <a:cxn ang="0">
                    <a:pos x="1092" y="192"/>
                  </a:cxn>
                  <a:cxn ang="0">
                    <a:pos x="1092" y="96"/>
                  </a:cxn>
                  <a:cxn ang="0">
                    <a:pos x="612" y="96"/>
                  </a:cxn>
                  <a:cxn ang="0">
                    <a:pos x="612" y="144"/>
                  </a:cxn>
                  <a:cxn ang="0">
                    <a:pos x="564" y="144"/>
                  </a:cxn>
                  <a:cxn ang="0">
                    <a:pos x="564" y="96"/>
                  </a:cxn>
                  <a:cxn ang="0">
                    <a:pos x="516" y="96"/>
                  </a:cxn>
                  <a:cxn ang="0">
                    <a:pos x="516" y="0"/>
                  </a:cxn>
                  <a:cxn ang="0">
                    <a:pos x="99" y="3"/>
                  </a:cxn>
                  <a:cxn ang="0">
                    <a:pos x="99" y="48"/>
                  </a:cxn>
                  <a:cxn ang="0">
                    <a:pos x="0" y="48"/>
                  </a:cxn>
                  <a:cxn ang="0">
                    <a:pos x="0" y="141"/>
                  </a:cxn>
                  <a:cxn ang="0">
                    <a:pos x="180" y="144"/>
                  </a:cxn>
                  <a:cxn ang="0">
                    <a:pos x="180" y="234"/>
                  </a:cxn>
                  <a:cxn ang="0">
                    <a:pos x="564" y="240"/>
                  </a:cxn>
                  <a:cxn ang="0">
                    <a:pos x="564" y="192"/>
                  </a:cxn>
                  <a:cxn ang="0">
                    <a:pos x="1092" y="192"/>
                  </a:cxn>
                </a:cxnLst>
                <a:rect l="txL" t="txT" r="txR" b="txB"/>
                <a:pathLst>
                  <a:path w="1092" h="240">
                    <a:moveTo>
                      <a:pt x="1092" y="192"/>
                    </a:moveTo>
                    <a:lnTo>
                      <a:pt x="1092" y="96"/>
                    </a:lnTo>
                    <a:lnTo>
                      <a:pt x="612" y="96"/>
                    </a:lnTo>
                    <a:lnTo>
                      <a:pt x="612" y="144"/>
                    </a:lnTo>
                    <a:lnTo>
                      <a:pt x="564" y="144"/>
                    </a:lnTo>
                    <a:lnTo>
                      <a:pt x="564" y="96"/>
                    </a:lnTo>
                    <a:lnTo>
                      <a:pt x="516" y="96"/>
                    </a:lnTo>
                    <a:lnTo>
                      <a:pt x="516" y="0"/>
                    </a:lnTo>
                    <a:lnTo>
                      <a:pt x="99" y="3"/>
                    </a:lnTo>
                    <a:lnTo>
                      <a:pt x="99" y="48"/>
                    </a:lnTo>
                    <a:lnTo>
                      <a:pt x="0" y="48"/>
                    </a:lnTo>
                    <a:lnTo>
                      <a:pt x="0" y="141"/>
                    </a:lnTo>
                    <a:lnTo>
                      <a:pt x="180" y="144"/>
                    </a:lnTo>
                    <a:lnTo>
                      <a:pt x="180" y="234"/>
                    </a:lnTo>
                    <a:lnTo>
                      <a:pt x="564" y="240"/>
                    </a:lnTo>
                    <a:lnTo>
                      <a:pt x="564" y="192"/>
                    </a:lnTo>
                    <a:lnTo>
                      <a:pt x="1092" y="192"/>
                    </a:lnTo>
                    <a:close/>
                  </a:path>
                </a:pathLst>
              </a:custGeom>
              <a:pattFill prst="ltUp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7" name="Freeform 97" descr="浅色上对角线"/>
              <p:cNvSpPr/>
              <p:nvPr/>
            </p:nvSpPr>
            <p:spPr>
              <a:xfrm>
                <a:off x="96" y="0"/>
                <a:ext cx="2400" cy="960"/>
              </a:xfrm>
              <a:custGeom>
                <a:avLst/>
                <a:gdLst>
                  <a:gd name="txL" fmla="*/ 0 w 2400"/>
                  <a:gd name="txT" fmla="*/ 0 h 960"/>
                  <a:gd name="txR" fmla="*/ 2400 w 2400"/>
                  <a:gd name="txB" fmla="*/ 960 h 960"/>
                </a:gdLst>
                <a:ahLst/>
                <a:cxnLst>
                  <a:cxn ang="0">
                    <a:pos x="144" y="960"/>
                  </a:cxn>
                  <a:cxn ang="0">
                    <a:pos x="0" y="960"/>
                  </a:cxn>
                  <a:cxn ang="0">
                    <a:pos x="0" y="0"/>
                  </a:cxn>
                  <a:cxn ang="0">
                    <a:pos x="2400" y="0"/>
                  </a:cxn>
                  <a:cxn ang="0">
                    <a:pos x="2400" y="240"/>
                  </a:cxn>
                  <a:cxn ang="0">
                    <a:pos x="1920" y="240"/>
                  </a:cxn>
                  <a:cxn ang="0">
                    <a:pos x="1920" y="192"/>
                  </a:cxn>
                  <a:cxn ang="0">
                    <a:pos x="1872" y="192"/>
                  </a:cxn>
                  <a:cxn ang="0">
                    <a:pos x="1872" y="240"/>
                  </a:cxn>
                  <a:cxn ang="0">
                    <a:pos x="1824" y="240"/>
                  </a:cxn>
                  <a:cxn ang="0">
                    <a:pos x="1824" y="336"/>
                  </a:cxn>
                  <a:cxn ang="0">
                    <a:pos x="1392" y="336"/>
                  </a:cxn>
                  <a:cxn ang="0">
                    <a:pos x="1392" y="270"/>
                  </a:cxn>
                  <a:cxn ang="0">
                    <a:pos x="972" y="270"/>
                  </a:cxn>
                  <a:cxn ang="0">
                    <a:pos x="972" y="378"/>
                  </a:cxn>
                  <a:cxn ang="0">
                    <a:pos x="288" y="378"/>
                  </a:cxn>
                  <a:cxn ang="0">
                    <a:pos x="213" y="522"/>
                  </a:cxn>
                  <a:cxn ang="0">
                    <a:pos x="288" y="672"/>
                  </a:cxn>
                  <a:cxn ang="0">
                    <a:pos x="288" y="864"/>
                  </a:cxn>
                  <a:cxn ang="0">
                    <a:pos x="144" y="864"/>
                  </a:cxn>
                  <a:cxn ang="0">
                    <a:pos x="144" y="960"/>
                  </a:cxn>
                </a:cxnLst>
                <a:rect l="txL" t="txT" r="txR" b="txB"/>
                <a:pathLst>
                  <a:path w="2400" h="960">
                    <a:moveTo>
                      <a:pt x="144" y="960"/>
                    </a:moveTo>
                    <a:lnTo>
                      <a:pt x="0" y="960"/>
                    </a:lnTo>
                    <a:lnTo>
                      <a:pt x="0" y="0"/>
                    </a:lnTo>
                    <a:lnTo>
                      <a:pt x="2400" y="0"/>
                    </a:lnTo>
                    <a:lnTo>
                      <a:pt x="2400" y="240"/>
                    </a:lnTo>
                    <a:lnTo>
                      <a:pt x="1920" y="240"/>
                    </a:lnTo>
                    <a:lnTo>
                      <a:pt x="1920" y="192"/>
                    </a:lnTo>
                    <a:lnTo>
                      <a:pt x="1872" y="192"/>
                    </a:lnTo>
                    <a:lnTo>
                      <a:pt x="1872" y="240"/>
                    </a:lnTo>
                    <a:lnTo>
                      <a:pt x="1824" y="240"/>
                    </a:lnTo>
                    <a:lnTo>
                      <a:pt x="1824" y="336"/>
                    </a:lnTo>
                    <a:lnTo>
                      <a:pt x="1392" y="336"/>
                    </a:lnTo>
                    <a:lnTo>
                      <a:pt x="1392" y="270"/>
                    </a:lnTo>
                    <a:lnTo>
                      <a:pt x="972" y="270"/>
                    </a:lnTo>
                    <a:lnTo>
                      <a:pt x="972" y="378"/>
                    </a:lnTo>
                    <a:lnTo>
                      <a:pt x="288" y="378"/>
                    </a:lnTo>
                    <a:lnTo>
                      <a:pt x="213" y="522"/>
                    </a:lnTo>
                    <a:lnTo>
                      <a:pt x="288" y="672"/>
                    </a:lnTo>
                    <a:lnTo>
                      <a:pt x="288" y="864"/>
                    </a:lnTo>
                    <a:lnTo>
                      <a:pt x="144" y="864"/>
                    </a:lnTo>
                    <a:lnTo>
                      <a:pt x="144" y="960"/>
                    </a:lnTo>
                    <a:close/>
                  </a:path>
                </a:pathLst>
              </a:custGeom>
              <a:pattFill prst="ltUp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8" name="Freeform 98" descr="浅色下对角线"/>
              <p:cNvSpPr/>
              <p:nvPr/>
            </p:nvSpPr>
            <p:spPr>
              <a:xfrm>
                <a:off x="1968" y="240"/>
                <a:ext cx="531" cy="576"/>
              </a:xfrm>
              <a:custGeom>
                <a:avLst/>
                <a:gdLst>
                  <a:gd name="txL" fmla="*/ 0 w 531"/>
                  <a:gd name="txT" fmla="*/ 0 h 576"/>
                  <a:gd name="txR" fmla="*/ 531 w 531"/>
                  <a:gd name="txB" fmla="*/ 576 h 576"/>
                </a:gdLst>
                <a:ahLst/>
                <a:cxnLst>
                  <a:cxn ang="0">
                    <a:pos x="528" y="576"/>
                  </a:cxn>
                  <a:cxn ang="0">
                    <a:pos x="531" y="480"/>
                  </a:cxn>
                  <a:cxn ang="0">
                    <a:pos x="432" y="480"/>
                  </a:cxn>
                  <a:cxn ang="0">
                    <a:pos x="384" y="432"/>
                  </a:cxn>
                  <a:cxn ang="0">
                    <a:pos x="432" y="384"/>
                  </a:cxn>
                  <a:cxn ang="0">
                    <a:pos x="528" y="384"/>
                  </a:cxn>
                  <a:cxn ang="0">
                    <a:pos x="528" y="192"/>
                  </a:cxn>
                  <a:cxn ang="0">
                    <a:pos x="432" y="192"/>
                  </a:cxn>
                  <a:cxn ang="0">
                    <a:pos x="384" y="144"/>
                  </a:cxn>
                  <a:cxn ang="0">
                    <a:pos x="432" y="96"/>
                  </a:cxn>
                  <a:cxn ang="0">
                    <a:pos x="528" y="96"/>
                  </a:cxn>
                  <a:cxn ang="0">
                    <a:pos x="528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44"/>
                  </a:cxn>
                  <a:cxn ang="0">
                    <a:pos x="192" y="144"/>
                  </a:cxn>
                  <a:cxn ang="0">
                    <a:pos x="192" y="240"/>
                  </a:cxn>
                  <a:cxn ang="0">
                    <a:pos x="240" y="288"/>
                  </a:cxn>
                  <a:cxn ang="0">
                    <a:pos x="192" y="336"/>
                  </a:cxn>
                  <a:cxn ang="0">
                    <a:pos x="192" y="432"/>
                  </a:cxn>
                  <a:cxn ang="0">
                    <a:pos x="0" y="432"/>
                  </a:cxn>
                  <a:cxn ang="0">
                    <a:pos x="0" y="528"/>
                  </a:cxn>
                  <a:cxn ang="0">
                    <a:pos x="48" y="576"/>
                  </a:cxn>
                  <a:cxn ang="0">
                    <a:pos x="528" y="576"/>
                  </a:cxn>
                </a:cxnLst>
                <a:rect l="txL" t="txT" r="txR" b="txB"/>
                <a:pathLst>
                  <a:path w="531" h="576">
                    <a:moveTo>
                      <a:pt x="528" y="576"/>
                    </a:moveTo>
                    <a:lnTo>
                      <a:pt x="531" y="480"/>
                    </a:lnTo>
                    <a:lnTo>
                      <a:pt x="432" y="480"/>
                    </a:lnTo>
                    <a:lnTo>
                      <a:pt x="384" y="432"/>
                    </a:lnTo>
                    <a:lnTo>
                      <a:pt x="432" y="384"/>
                    </a:lnTo>
                    <a:lnTo>
                      <a:pt x="528" y="384"/>
                    </a:lnTo>
                    <a:lnTo>
                      <a:pt x="528" y="192"/>
                    </a:lnTo>
                    <a:lnTo>
                      <a:pt x="432" y="192"/>
                    </a:lnTo>
                    <a:lnTo>
                      <a:pt x="384" y="144"/>
                    </a:lnTo>
                    <a:lnTo>
                      <a:pt x="432" y="96"/>
                    </a:lnTo>
                    <a:lnTo>
                      <a:pt x="528" y="96"/>
                    </a:lnTo>
                    <a:lnTo>
                      <a:pt x="528" y="0"/>
                    </a:lnTo>
                    <a:lnTo>
                      <a:pt x="48" y="0"/>
                    </a:lnTo>
                    <a:lnTo>
                      <a:pt x="0" y="48"/>
                    </a:lnTo>
                    <a:lnTo>
                      <a:pt x="0" y="144"/>
                    </a:lnTo>
                    <a:lnTo>
                      <a:pt x="192" y="144"/>
                    </a:lnTo>
                    <a:lnTo>
                      <a:pt x="192" y="240"/>
                    </a:lnTo>
                    <a:lnTo>
                      <a:pt x="240" y="288"/>
                    </a:lnTo>
                    <a:lnTo>
                      <a:pt x="192" y="336"/>
                    </a:lnTo>
                    <a:lnTo>
                      <a:pt x="192" y="432"/>
                    </a:lnTo>
                    <a:lnTo>
                      <a:pt x="0" y="432"/>
                    </a:lnTo>
                    <a:lnTo>
                      <a:pt x="0" y="528"/>
                    </a:lnTo>
                    <a:lnTo>
                      <a:pt x="48" y="576"/>
                    </a:lnTo>
                    <a:lnTo>
                      <a:pt x="528" y="576"/>
                    </a:lnTo>
                    <a:close/>
                  </a:path>
                </a:pathLst>
              </a:custGeom>
              <a:pattFill prst="ltDnDiag">
                <a:fgClr>
                  <a:srgbClr val="000000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29" name="Text Box 99"/>
              <p:cNvSpPr txBox="1"/>
              <p:nvPr/>
            </p:nvSpPr>
            <p:spPr>
              <a:xfrm>
                <a:off x="470" y="912"/>
                <a:ext cx="224" cy="20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x-none" sz="2400" b="1" i="1" dirty="0">
                    <a:solidFill>
                      <a:schemeClr val="tx1"/>
                    </a:solidFill>
                    <a:latin typeface="+mn-ea"/>
                  </a:rPr>
                  <a:t>A</a:t>
                </a:r>
                <a:endParaRPr lang="en-US" altLang="x-none" sz="2400" b="1" i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30" name="Text Box 100"/>
              <p:cNvSpPr txBox="1"/>
              <p:nvPr/>
            </p:nvSpPr>
            <p:spPr>
              <a:xfrm>
                <a:off x="1249" y="912"/>
                <a:ext cx="223" cy="20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x-none" sz="2400" b="1" i="1" dirty="0">
                    <a:solidFill>
                      <a:schemeClr val="tx1"/>
                    </a:solidFill>
                    <a:latin typeface="+mn-ea"/>
                  </a:rPr>
                  <a:t>B</a:t>
                </a:r>
                <a:endParaRPr lang="en-US" altLang="x-none" sz="2400" b="1" i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31" name="Line 101"/>
              <p:cNvSpPr/>
              <p:nvPr/>
            </p:nvSpPr>
            <p:spPr>
              <a:xfrm>
                <a:off x="1968" y="28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32" name="Line 102"/>
              <p:cNvSpPr/>
              <p:nvPr/>
            </p:nvSpPr>
            <p:spPr>
              <a:xfrm>
                <a:off x="1968" y="768"/>
                <a:ext cx="52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grpSp>
            <p:nvGrpSpPr>
              <p:cNvPr id="29733" name="组合 29732"/>
              <p:cNvGrpSpPr/>
              <p:nvPr/>
            </p:nvGrpSpPr>
            <p:grpSpPr>
              <a:xfrm>
                <a:off x="1008" y="336"/>
                <a:ext cx="816" cy="384"/>
                <a:chOff x="0" y="0"/>
                <a:chExt cx="816" cy="384"/>
              </a:xfrm>
            </p:grpSpPr>
            <p:sp>
              <p:nvSpPr>
                <p:cNvPr id="29734" name="Oval 104"/>
                <p:cNvSpPr/>
                <p:nvPr/>
              </p:nvSpPr>
              <p:spPr>
                <a:xfrm>
                  <a:off x="144" y="96"/>
                  <a:ext cx="192" cy="192"/>
                </a:xfrm>
                <a:prstGeom prst="ellipse">
                  <a:avLst/>
                </a:prstGeom>
                <a:noFill/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735" name="Freeform 105"/>
                <p:cNvSpPr/>
                <p:nvPr/>
              </p:nvSpPr>
              <p:spPr>
                <a:xfrm>
                  <a:off x="0" y="0"/>
                  <a:ext cx="96" cy="384"/>
                </a:xfrm>
                <a:custGeom>
                  <a:avLst/>
                  <a:gdLst>
                    <a:gd name="txL" fmla="*/ 0 w 96"/>
                    <a:gd name="txT" fmla="*/ 0 h 384"/>
                    <a:gd name="txR" fmla="*/ 96 w 96"/>
                    <a:gd name="txB" fmla="*/ 384 h 384"/>
                  </a:gdLst>
                  <a:ahLst/>
                  <a:cxnLst>
                    <a:cxn ang="0">
                      <a:pos x="0" y="288"/>
                    </a:cxn>
                    <a:cxn ang="0">
                      <a:pos x="96" y="384"/>
                    </a:cxn>
                    <a:cxn ang="0">
                      <a:pos x="96" y="240"/>
                    </a:cxn>
                    <a:cxn ang="0">
                      <a:pos x="48" y="192"/>
                    </a:cxn>
                    <a:cxn ang="0">
                      <a:pos x="96" y="144"/>
                    </a:cxn>
                    <a:cxn ang="0">
                      <a:pos x="96" y="0"/>
                    </a:cxn>
                    <a:cxn ang="0">
                      <a:pos x="0" y="96"/>
                    </a:cxn>
                    <a:cxn ang="0">
                      <a:pos x="0" y="288"/>
                    </a:cxn>
                  </a:cxnLst>
                  <a:rect l="txL" t="txT" r="txR" b="txB"/>
                  <a:pathLst>
                    <a:path w="96" h="384">
                      <a:moveTo>
                        <a:pt x="0" y="288"/>
                      </a:moveTo>
                      <a:lnTo>
                        <a:pt x="96" y="384"/>
                      </a:lnTo>
                      <a:lnTo>
                        <a:pt x="96" y="240"/>
                      </a:lnTo>
                      <a:lnTo>
                        <a:pt x="48" y="192"/>
                      </a:lnTo>
                      <a:lnTo>
                        <a:pt x="96" y="144"/>
                      </a:lnTo>
                      <a:lnTo>
                        <a:pt x="96" y="0"/>
                      </a:lnTo>
                      <a:lnTo>
                        <a:pt x="0" y="96"/>
                      </a:lnTo>
                      <a:lnTo>
                        <a:pt x="0" y="288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736" name="组合 29735"/>
                <p:cNvGrpSpPr/>
                <p:nvPr/>
              </p:nvGrpSpPr>
              <p:grpSpPr>
                <a:xfrm>
                  <a:off x="144" y="303"/>
                  <a:ext cx="192" cy="81"/>
                  <a:chOff x="0" y="0"/>
                  <a:chExt cx="163" cy="81"/>
                </a:xfrm>
              </p:grpSpPr>
              <p:sp>
                <p:nvSpPr>
                  <p:cNvPr id="29737" name="Freeform 107"/>
                  <p:cNvSpPr/>
                  <p:nvPr/>
                </p:nvSpPr>
                <p:spPr>
                  <a:xfrm>
                    <a:off x="0" y="40"/>
                    <a:ext cx="163" cy="41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8"/>
                      </a:cxn>
                      <a:cxn ang="0">
                        <a:pos x="14" y="0"/>
                      </a:cxn>
                      <a:cxn ang="0">
                        <a:pos x="26" y="8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  <p:sp>
                <p:nvSpPr>
                  <p:cNvPr id="29738" name="Freeform 108"/>
                  <p:cNvSpPr/>
                  <p:nvPr/>
                </p:nvSpPr>
                <p:spPr>
                  <a:xfrm>
                    <a:off x="0" y="0"/>
                    <a:ext cx="163" cy="40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6"/>
                      </a:cxn>
                      <a:cxn ang="0">
                        <a:pos x="14" y="0"/>
                      </a:cxn>
                      <a:cxn ang="0">
                        <a:pos x="26" y="6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</p:grpSp>
            <p:sp>
              <p:nvSpPr>
                <p:cNvPr id="29739" name="Freeform 109"/>
                <p:cNvSpPr/>
                <p:nvPr/>
              </p:nvSpPr>
              <p:spPr>
                <a:xfrm flipV="1">
                  <a:off x="345" y="336"/>
                  <a:ext cx="471" cy="48"/>
                </a:xfrm>
                <a:custGeom>
                  <a:avLst/>
                  <a:gdLst>
                    <a:gd name="txL" fmla="*/ 0 w 528"/>
                    <a:gd name="txT" fmla="*/ 0 h 48"/>
                    <a:gd name="txR" fmla="*/ 528 w 528"/>
                    <a:gd name="txB" fmla="*/ 48 h 48"/>
                  </a:gdLst>
                  <a:ahLst/>
                  <a:cxnLst>
                    <a:cxn ang="0">
                      <a:pos x="0" y="0"/>
                    </a:cxn>
                    <a:cxn ang="0">
                      <a:pos x="135" y="0"/>
                    </a:cxn>
                    <a:cxn ang="0">
                      <a:pos x="135" y="48"/>
                    </a:cxn>
                    <a:cxn ang="0">
                      <a:pos x="0" y="48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528" h="48">
                      <a:moveTo>
                        <a:pt x="0" y="0"/>
                      </a:moveTo>
                      <a:lnTo>
                        <a:pt x="528" y="0"/>
                      </a:lnTo>
                      <a:lnTo>
                        <a:pt x="528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740" name="Rectangle 110"/>
                <p:cNvSpPr/>
                <p:nvPr/>
              </p:nvSpPr>
              <p:spPr>
                <a:xfrm>
                  <a:off x="96" y="336"/>
                  <a:ext cx="48" cy="48"/>
                </a:xfrm>
                <a:prstGeom prst="rect">
                  <a:avLst/>
                </a:pr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741" name="组合 29740"/>
                <p:cNvGrpSpPr/>
                <p:nvPr/>
              </p:nvGrpSpPr>
              <p:grpSpPr>
                <a:xfrm flipV="1">
                  <a:off x="144" y="0"/>
                  <a:ext cx="192" cy="96"/>
                  <a:chOff x="0" y="0"/>
                  <a:chExt cx="163" cy="81"/>
                </a:xfrm>
              </p:grpSpPr>
              <p:sp>
                <p:nvSpPr>
                  <p:cNvPr id="29742" name="Freeform 112"/>
                  <p:cNvSpPr/>
                  <p:nvPr/>
                </p:nvSpPr>
                <p:spPr>
                  <a:xfrm>
                    <a:off x="0" y="40"/>
                    <a:ext cx="163" cy="41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8"/>
                      </a:cxn>
                      <a:cxn ang="0">
                        <a:pos x="14" y="0"/>
                      </a:cxn>
                      <a:cxn ang="0">
                        <a:pos x="26" y="8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  <p:sp>
                <p:nvSpPr>
                  <p:cNvPr id="29743" name="Freeform 113"/>
                  <p:cNvSpPr/>
                  <p:nvPr/>
                </p:nvSpPr>
                <p:spPr>
                  <a:xfrm>
                    <a:off x="0" y="0"/>
                    <a:ext cx="163" cy="40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6"/>
                      </a:cxn>
                      <a:cxn ang="0">
                        <a:pos x="14" y="0"/>
                      </a:cxn>
                      <a:cxn ang="0">
                        <a:pos x="26" y="6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</p:grpSp>
            <p:sp>
              <p:nvSpPr>
                <p:cNvPr id="29744" name="Freeform 114"/>
                <p:cNvSpPr/>
                <p:nvPr/>
              </p:nvSpPr>
              <p:spPr>
                <a:xfrm>
                  <a:off x="345" y="0"/>
                  <a:ext cx="471" cy="48"/>
                </a:xfrm>
                <a:custGeom>
                  <a:avLst/>
                  <a:gdLst>
                    <a:gd name="txL" fmla="*/ 0 w 528"/>
                    <a:gd name="txT" fmla="*/ 0 h 48"/>
                    <a:gd name="txR" fmla="*/ 528 w 528"/>
                    <a:gd name="txB" fmla="*/ 48 h 48"/>
                  </a:gdLst>
                  <a:ahLst/>
                  <a:cxnLst>
                    <a:cxn ang="0">
                      <a:pos x="0" y="0"/>
                    </a:cxn>
                    <a:cxn ang="0">
                      <a:pos x="135" y="0"/>
                    </a:cxn>
                    <a:cxn ang="0">
                      <a:pos x="135" y="48"/>
                    </a:cxn>
                    <a:cxn ang="0">
                      <a:pos x="0" y="48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528" h="48">
                      <a:moveTo>
                        <a:pt x="0" y="0"/>
                      </a:moveTo>
                      <a:lnTo>
                        <a:pt x="528" y="0"/>
                      </a:lnTo>
                      <a:lnTo>
                        <a:pt x="528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745" name="Rectangle 115"/>
                <p:cNvSpPr/>
                <p:nvPr/>
              </p:nvSpPr>
              <p:spPr>
                <a:xfrm flipV="1">
                  <a:off x="96" y="0"/>
                  <a:ext cx="48" cy="48"/>
                </a:xfrm>
                <a:prstGeom prst="rect">
                  <a:avLst/>
                </a:pr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</p:grpSp>
          <p:sp>
            <p:nvSpPr>
              <p:cNvPr id="29746" name="Freeform 116"/>
              <p:cNvSpPr/>
              <p:nvPr/>
            </p:nvSpPr>
            <p:spPr>
              <a:xfrm>
                <a:off x="1179" y="741"/>
                <a:ext cx="219" cy="27"/>
              </a:xfrm>
              <a:custGeom>
                <a:avLst/>
                <a:gdLst>
                  <a:gd name="txL" fmla="*/ 0 w 219"/>
                  <a:gd name="txT" fmla="*/ 0 h 27"/>
                  <a:gd name="txR" fmla="*/ 219 w 219"/>
                  <a:gd name="txB" fmla="*/ 27 h 27"/>
                </a:gdLst>
                <a:ahLst/>
                <a:cxnLst>
                  <a:cxn ang="0">
                    <a:pos x="0" y="27"/>
                  </a:cxn>
                  <a:cxn ang="0">
                    <a:pos x="108" y="0"/>
                  </a:cxn>
                  <a:cxn ang="0">
                    <a:pos x="219" y="27"/>
                  </a:cxn>
                </a:cxnLst>
                <a:rect l="txL" t="txT" r="txR" b="txB"/>
                <a:pathLst>
                  <a:path w="219" h="27">
                    <a:moveTo>
                      <a:pt x="0" y="27"/>
                    </a:moveTo>
                    <a:cubicBezTo>
                      <a:pt x="18" y="23"/>
                      <a:pt x="72" y="0"/>
                      <a:pt x="108" y="0"/>
                    </a:cubicBezTo>
                    <a:cubicBezTo>
                      <a:pt x="144" y="0"/>
                      <a:pt x="196" y="21"/>
                      <a:pt x="219" y="27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47" name="Freeform 117"/>
              <p:cNvSpPr/>
              <p:nvPr/>
            </p:nvSpPr>
            <p:spPr>
              <a:xfrm>
                <a:off x="384" y="531"/>
                <a:ext cx="285" cy="330"/>
              </a:xfrm>
              <a:custGeom>
                <a:avLst/>
                <a:gdLst>
                  <a:gd name="txL" fmla="*/ 0 w 285"/>
                  <a:gd name="txT" fmla="*/ 0 h 330"/>
                  <a:gd name="txR" fmla="*/ 285 w 285"/>
                  <a:gd name="txB" fmla="*/ 330 h 330"/>
                </a:gdLst>
                <a:ahLst/>
                <a:cxnLst>
                  <a:cxn ang="0">
                    <a:pos x="0" y="327"/>
                  </a:cxn>
                  <a:cxn ang="0">
                    <a:pos x="0" y="141"/>
                  </a:cxn>
                  <a:cxn ang="0">
                    <a:pos x="141" y="0"/>
                  </a:cxn>
                  <a:cxn ang="0">
                    <a:pos x="285" y="144"/>
                  </a:cxn>
                  <a:cxn ang="0">
                    <a:pos x="285" y="330"/>
                  </a:cxn>
                </a:cxnLst>
                <a:rect l="txL" t="txT" r="txR" b="txB"/>
                <a:pathLst>
                  <a:path w="285" h="330">
                    <a:moveTo>
                      <a:pt x="0" y="327"/>
                    </a:moveTo>
                    <a:lnTo>
                      <a:pt x="0" y="141"/>
                    </a:lnTo>
                    <a:lnTo>
                      <a:pt x="141" y="0"/>
                    </a:lnTo>
                    <a:lnTo>
                      <a:pt x="285" y="144"/>
                    </a:lnTo>
                    <a:lnTo>
                      <a:pt x="285" y="330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48" name="Line 118"/>
              <p:cNvSpPr/>
              <p:nvPr/>
            </p:nvSpPr>
            <p:spPr>
              <a:xfrm>
                <a:off x="528" y="480"/>
                <a:ext cx="0" cy="528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grpSp>
            <p:nvGrpSpPr>
              <p:cNvPr id="29749" name="组合 29748"/>
              <p:cNvGrpSpPr/>
              <p:nvPr/>
            </p:nvGrpSpPr>
            <p:grpSpPr>
              <a:xfrm>
                <a:off x="1104" y="432"/>
                <a:ext cx="1104" cy="207"/>
                <a:chOff x="0" y="0"/>
                <a:chExt cx="1104" cy="207"/>
              </a:xfrm>
            </p:grpSpPr>
            <p:sp>
              <p:nvSpPr>
                <p:cNvPr id="29750" name="Freeform 120"/>
                <p:cNvSpPr/>
                <p:nvPr/>
              </p:nvSpPr>
              <p:spPr>
                <a:xfrm>
                  <a:off x="1056" y="48"/>
                  <a:ext cx="48" cy="96"/>
                </a:xfrm>
                <a:custGeom>
                  <a:avLst/>
                  <a:gdLst>
                    <a:gd name="txL" fmla="*/ 0 w 48"/>
                    <a:gd name="txT" fmla="*/ 0 h 96"/>
                    <a:gd name="txR" fmla="*/ 48 w 48"/>
                    <a:gd name="txB" fmla="*/ 96 h 96"/>
                  </a:gdLst>
                  <a:ahLst/>
                  <a:cxnLst>
                    <a:cxn ang="0">
                      <a:pos x="0" y="0"/>
                    </a:cxn>
                    <a:cxn ang="0">
                      <a:pos x="48" y="48"/>
                    </a:cxn>
                    <a:cxn ang="0">
                      <a:pos x="0" y="96"/>
                    </a:cxn>
                  </a:cxnLst>
                  <a:rect l="txL" t="txT" r="txR" b="txB"/>
                  <a:pathLst>
                    <a:path w="48" h="96">
                      <a:moveTo>
                        <a:pt x="0" y="0"/>
                      </a:moveTo>
                      <a:lnTo>
                        <a:pt x="48" y="48"/>
                      </a:lnTo>
                      <a:lnTo>
                        <a:pt x="0" y="96"/>
                      </a:ln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751" name="组合 29750"/>
                <p:cNvGrpSpPr/>
                <p:nvPr/>
              </p:nvGrpSpPr>
              <p:grpSpPr>
                <a:xfrm>
                  <a:off x="0" y="0"/>
                  <a:ext cx="1056" cy="207"/>
                  <a:chOff x="0" y="0"/>
                  <a:chExt cx="1024" cy="207"/>
                </a:xfrm>
              </p:grpSpPr>
              <p:grpSp>
                <p:nvGrpSpPr>
                  <p:cNvPr id="29752" name="组合 29751"/>
                  <p:cNvGrpSpPr/>
                  <p:nvPr/>
                </p:nvGrpSpPr>
                <p:grpSpPr>
                  <a:xfrm>
                    <a:off x="0" y="0"/>
                    <a:ext cx="384" cy="207"/>
                    <a:chOff x="0" y="0"/>
                    <a:chExt cx="576" cy="144"/>
                  </a:xfrm>
                </p:grpSpPr>
                <p:sp>
                  <p:nvSpPr>
                    <p:cNvPr id="29753" name="Line 123"/>
                    <p:cNvSpPr/>
                    <p:nvPr/>
                  </p:nvSpPr>
                  <p:spPr>
                    <a:xfrm flipH="1">
                      <a:off x="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4" name="Line 124"/>
                    <p:cNvSpPr/>
                    <p:nvPr/>
                  </p:nvSpPr>
                  <p:spPr>
                    <a:xfrm>
                      <a:off x="96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5" name="Line 125"/>
                    <p:cNvSpPr/>
                    <p:nvPr/>
                  </p:nvSpPr>
                  <p:spPr>
                    <a:xfrm flipH="1">
                      <a:off x="192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6" name="Line 126"/>
                    <p:cNvSpPr/>
                    <p:nvPr/>
                  </p:nvSpPr>
                  <p:spPr>
                    <a:xfrm>
                      <a:off x="288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7" name="Line 127"/>
                    <p:cNvSpPr/>
                    <p:nvPr/>
                  </p:nvSpPr>
                  <p:spPr>
                    <a:xfrm flipH="1">
                      <a:off x="384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58" name="Line 128"/>
                    <p:cNvSpPr/>
                    <p:nvPr/>
                  </p:nvSpPr>
                  <p:spPr>
                    <a:xfrm>
                      <a:off x="48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29759" name="Line 129"/>
                  <p:cNvSpPr/>
                  <p:nvPr/>
                </p:nvSpPr>
                <p:spPr>
                  <a:xfrm>
                    <a:off x="0" y="0"/>
                    <a:ext cx="0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grpSp>
                <p:nvGrpSpPr>
                  <p:cNvPr id="29760" name="组合 29759"/>
                  <p:cNvGrpSpPr/>
                  <p:nvPr/>
                </p:nvGrpSpPr>
                <p:grpSpPr>
                  <a:xfrm>
                    <a:off x="384" y="0"/>
                    <a:ext cx="384" cy="207"/>
                    <a:chOff x="0" y="0"/>
                    <a:chExt cx="576" cy="144"/>
                  </a:xfrm>
                </p:grpSpPr>
                <p:sp>
                  <p:nvSpPr>
                    <p:cNvPr id="29761" name="Line 131"/>
                    <p:cNvSpPr/>
                    <p:nvPr/>
                  </p:nvSpPr>
                  <p:spPr>
                    <a:xfrm flipH="1">
                      <a:off x="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2" name="Line 132"/>
                    <p:cNvSpPr/>
                    <p:nvPr/>
                  </p:nvSpPr>
                  <p:spPr>
                    <a:xfrm>
                      <a:off x="96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3" name="Line 133"/>
                    <p:cNvSpPr/>
                    <p:nvPr/>
                  </p:nvSpPr>
                  <p:spPr>
                    <a:xfrm flipH="1">
                      <a:off x="192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4" name="Line 134"/>
                    <p:cNvSpPr/>
                    <p:nvPr/>
                  </p:nvSpPr>
                  <p:spPr>
                    <a:xfrm>
                      <a:off x="288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5" name="Line 135"/>
                    <p:cNvSpPr/>
                    <p:nvPr/>
                  </p:nvSpPr>
                  <p:spPr>
                    <a:xfrm flipH="1">
                      <a:off x="384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766" name="Line 136"/>
                    <p:cNvSpPr/>
                    <p:nvPr/>
                  </p:nvSpPr>
                  <p:spPr>
                    <a:xfrm>
                      <a:off x="48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29767" name="Line 137"/>
                  <p:cNvSpPr/>
                  <p:nvPr/>
                </p:nvSpPr>
                <p:spPr>
                  <a:xfrm flipH="1">
                    <a:off x="768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768" name="Line 138"/>
                  <p:cNvSpPr/>
                  <p:nvPr/>
                </p:nvSpPr>
                <p:spPr>
                  <a:xfrm>
                    <a:off x="832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769" name="Line 139"/>
                  <p:cNvSpPr/>
                  <p:nvPr/>
                </p:nvSpPr>
                <p:spPr>
                  <a:xfrm flipH="1">
                    <a:off x="896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9770" name="Line 140"/>
                  <p:cNvSpPr/>
                  <p:nvPr/>
                </p:nvSpPr>
                <p:spPr>
                  <a:xfrm>
                    <a:off x="960" y="0"/>
                    <a:ext cx="64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29771" name="Line 141"/>
                <p:cNvSpPr/>
                <p:nvPr/>
              </p:nvSpPr>
              <p:spPr>
                <a:xfrm>
                  <a:off x="1056" y="0"/>
                  <a:ext cx="0" cy="207"/>
                </a:xfrm>
                <a:prstGeom prst="line">
                  <a:avLst/>
                </a:prstGeom>
                <a:ln w="28575" cap="flat" cmpd="sng">
                  <a:solidFill>
                    <a:srgbClr val="660066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29772" name="Line 142"/>
              <p:cNvSpPr/>
              <p:nvPr/>
            </p:nvSpPr>
            <p:spPr>
              <a:xfrm>
                <a:off x="2304" y="384"/>
                <a:ext cx="24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3" name="Line 143"/>
              <p:cNvSpPr/>
              <p:nvPr/>
            </p:nvSpPr>
            <p:spPr>
              <a:xfrm>
                <a:off x="2304" y="672"/>
                <a:ext cx="24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4" name="Line 144"/>
              <p:cNvSpPr/>
              <p:nvPr/>
            </p:nvSpPr>
            <p:spPr>
              <a:xfrm>
                <a:off x="0" y="528"/>
                <a:ext cx="2592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5" name="Line 145"/>
              <p:cNvSpPr/>
              <p:nvPr/>
            </p:nvSpPr>
            <p:spPr>
              <a:xfrm flipV="1">
                <a:off x="1248" y="336"/>
                <a:ext cx="0" cy="384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76" name="Line 146"/>
              <p:cNvSpPr/>
              <p:nvPr/>
            </p:nvSpPr>
            <p:spPr>
              <a:xfrm>
                <a:off x="1152" y="864"/>
                <a:ext cx="34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77" name="Line 147"/>
              <p:cNvSpPr/>
              <p:nvPr/>
            </p:nvSpPr>
            <p:spPr>
              <a:xfrm>
                <a:off x="336" y="864"/>
                <a:ext cx="34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9778" name="Text Box 148"/>
            <p:cNvSpPr txBox="1"/>
            <p:nvPr/>
          </p:nvSpPr>
          <p:spPr>
            <a:xfrm>
              <a:off x="862" y="1497"/>
              <a:ext cx="1814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chemeClr val="tx1"/>
                  </a:solidFill>
                  <a:latin typeface="+mn-ea"/>
                </a:rPr>
                <a:t>直角式单向阀</a:t>
              </a:r>
              <a:endParaRPr lang="zh-CN" altLang="en-US" b="1" dirty="0">
                <a:solidFill>
                  <a:schemeClr val="tx1"/>
                </a:solidFill>
                <a:latin typeface="+mn-ea"/>
              </a:endParaRPr>
            </a:p>
          </p:txBody>
        </p:sp>
      </p:grpSp>
      <p:grpSp>
        <p:nvGrpSpPr>
          <p:cNvPr id="29779" name="组合 29778"/>
          <p:cNvGrpSpPr/>
          <p:nvPr/>
        </p:nvGrpSpPr>
        <p:grpSpPr>
          <a:xfrm>
            <a:off x="0" y="1193800"/>
            <a:ext cx="4349750" cy="3114675"/>
            <a:chOff x="0" y="0"/>
            <a:chExt cx="2740" cy="1962"/>
          </a:xfrm>
        </p:grpSpPr>
        <p:grpSp>
          <p:nvGrpSpPr>
            <p:cNvPr id="29780" name="组合 29779"/>
            <p:cNvGrpSpPr/>
            <p:nvPr/>
          </p:nvGrpSpPr>
          <p:grpSpPr>
            <a:xfrm>
              <a:off x="0" y="0"/>
              <a:ext cx="2740" cy="1962"/>
              <a:chOff x="0" y="0"/>
              <a:chExt cx="2422" cy="1562"/>
            </a:xfrm>
          </p:grpSpPr>
          <p:sp>
            <p:nvSpPr>
              <p:cNvPr id="29781" name="Text Box 13"/>
              <p:cNvSpPr txBox="1"/>
              <p:nvPr/>
            </p:nvSpPr>
            <p:spPr>
              <a:xfrm>
                <a:off x="976" y="1333"/>
                <a:ext cx="102" cy="2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endParaRPr lang="zh-CN" altLang="en-US" sz="2400" b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82" name="Rectangle 14"/>
              <p:cNvSpPr/>
              <p:nvPr/>
            </p:nvSpPr>
            <p:spPr>
              <a:xfrm>
                <a:off x="288" y="528"/>
                <a:ext cx="1920" cy="576"/>
              </a:xfrm>
              <a:prstGeom prst="rect">
                <a:avLst/>
              </a:prstGeom>
              <a:solidFill>
                <a:schemeClr val="hlink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83" name="Text Box 15"/>
              <p:cNvSpPr txBox="1"/>
              <p:nvPr/>
            </p:nvSpPr>
            <p:spPr>
              <a:xfrm>
                <a:off x="0" y="672"/>
                <a:ext cx="216" cy="2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x-none" sz="2400" b="1" i="1" dirty="0">
                    <a:solidFill>
                      <a:schemeClr val="tx1"/>
                    </a:solidFill>
                    <a:latin typeface="+mn-ea"/>
                  </a:rPr>
                  <a:t>A</a:t>
                </a:r>
                <a:endParaRPr lang="en-US" altLang="x-none" sz="2400" b="1" i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84" name="Line 16"/>
              <p:cNvSpPr/>
              <p:nvPr/>
            </p:nvSpPr>
            <p:spPr>
              <a:xfrm>
                <a:off x="672" y="623"/>
                <a:ext cx="0" cy="40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85" name="Line 17"/>
              <p:cNvSpPr/>
              <p:nvPr/>
            </p:nvSpPr>
            <p:spPr>
              <a:xfrm flipH="1">
                <a:off x="319" y="623"/>
                <a:ext cx="326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</p:sp>
          <p:sp>
            <p:nvSpPr>
              <p:cNvPr id="29786" name="Line 18"/>
              <p:cNvSpPr/>
              <p:nvPr/>
            </p:nvSpPr>
            <p:spPr>
              <a:xfrm>
                <a:off x="720" y="672"/>
                <a:ext cx="0" cy="28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87" name="Line 19"/>
              <p:cNvSpPr/>
              <p:nvPr/>
            </p:nvSpPr>
            <p:spPr>
              <a:xfrm>
                <a:off x="2160" y="528"/>
                <a:ext cx="0" cy="57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88" name="Line 20"/>
              <p:cNvSpPr/>
              <p:nvPr/>
            </p:nvSpPr>
            <p:spPr>
              <a:xfrm flipH="1">
                <a:off x="319" y="623"/>
                <a:ext cx="285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29789" name="Line 21"/>
              <p:cNvSpPr/>
              <p:nvPr/>
            </p:nvSpPr>
            <p:spPr>
              <a:xfrm>
                <a:off x="240" y="816"/>
                <a:ext cx="1968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lgDashDot"/>
                <a:headEnd type="none" w="med" len="med"/>
                <a:tailEnd type="none" w="med" len="med"/>
              </a:ln>
            </p:spPr>
          </p:sp>
          <p:sp>
            <p:nvSpPr>
              <p:cNvPr id="29790" name="Text Box 22"/>
              <p:cNvSpPr txBox="1"/>
              <p:nvPr/>
            </p:nvSpPr>
            <p:spPr>
              <a:xfrm>
                <a:off x="2206" y="672"/>
                <a:ext cx="216" cy="22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x-none" sz="2400" b="1" i="1" dirty="0">
                    <a:solidFill>
                      <a:schemeClr val="tx1"/>
                    </a:solidFill>
                    <a:latin typeface="+mn-ea"/>
                  </a:rPr>
                  <a:t>B</a:t>
                </a:r>
                <a:endParaRPr lang="en-US" altLang="x-none" sz="2400" b="1" i="1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91" name="Freeform 23" descr="深色上对角线"/>
              <p:cNvSpPr/>
              <p:nvPr/>
            </p:nvSpPr>
            <p:spPr>
              <a:xfrm>
                <a:off x="288" y="960"/>
                <a:ext cx="1915" cy="288"/>
              </a:xfrm>
              <a:custGeom>
                <a:avLst/>
                <a:gdLst>
                  <a:gd name="txL" fmla="*/ 0 w 1915"/>
                  <a:gd name="txT" fmla="*/ 0 h 288"/>
                  <a:gd name="txR" fmla="*/ 1915 w 1915"/>
                  <a:gd name="txB" fmla="*/ 288 h 288"/>
                </a:gdLst>
                <a:ahLst/>
                <a:cxnLst>
                  <a:cxn ang="0">
                    <a:pos x="0" y="82"/>
                  </a:cxn>
                  <a:cxn ang="0">
                    <a:pos x="41" y="41"/>
                  </a:cxn>
                  <a:cxn ang="0">
                    <a:pos x="367" y="41"/>
                  </a:cxn>
                  <a:cxn ang="0">
                    <a:pos x="448" y="0"/>
                  </a:cxn>
                  <a:cxn ang="0">
                    <a:pos x="530" y="0"/>
                  </a:cxn>
                  <a:cxn ang="0">
                    <a:pos x="530" y="123"/>
                  </a:cxn>
                  <a:cxn ang="0">
                    <a:pos x="937" y="123"/>
                  </a:cxn>
                  <a:cxn ang="0">
                    <a:pos x="936" y="52"/>
                  </a:cxn>
                  <a:cxn ang="0">
                    <a:pos x="1388" y="52"/>
                  </a:cxn>
                  <a:cxn ang="0">
                    <a:pos x="1385" y="165"/>
                  </a:cxn>
                  <a:cxn ang="0">
                    <a:pos x="1467" y="165"/>
                  </a:cxn>
                  <a:cxn ang="0">
                    <a:pos x="1467" y="123"/>
                  </a:cxn>
                  <a:cxn ang="0">
                    <a:pos x="1874" y="123"/>
                  </a:cxn>
                  <a:cxn ang="0">
                    <a:pos x="1915" y="165"/>
                  </a:cxn>
                  <a:cxn ang="0">
                    <a:pos x="1915" y="206"/>
                  </a:cxn>
                  <a:cxn ang="0">
                    <a:pos x="1834" y="288"/>
                  </a:cxn>
                  <a:cxn ang="0">
                    <a:pos x="1508" y="288"/>
                  </a:cxn>
                  <a:cxn ang="0">
                    <a:pos x="1467" y="247"/>
                  </a:cxn>
                  <a:cxn ang="0">
                    <a:pos x="407" y="247"/>
                  </a:cxn>
                  <a:cxn ang="0">
                    <a:pos x="326" y="288"/>
                  </a:cxn>
                  <a:cxn ang="0">
                    <a:pos x="41" y="288"/>
                  </a:cxn>
                  <a:cxn ang="0">
                    <a:pos x="0" y="247"/>
                  </a:cxn>
                  <a:cxn ang="0">
                    <a:pos x="0" y="82"/>
                  </a:cxn>
                </a:cxnLst>
                <a:rect l="txL" t="txT" r="txR" b="txB"/>
                <a:pathLst>
                  <a:path w="1915" h="288">
                    <a:moveTo>
                      <a:pt x="0" y="82"/>
                    </a:moveTo>
                    <a:lnTo>
                      <a:pt x="41" y="41"/>
                    </a:lnTo>
                    <a:lnTo>
                      <a:pt x="367" y="41"/>
                    </a:lnTo>
                    <a:lnTo>
                      <a:pt x="448" y="0"/>
                    </a:lnTo>
                    <a:lnTo>
                      <a:pt x="530" y="0"/>
                    </a:lnTo>
                    <a:lnTo>
                      <a:pt x="530" y="123"/>
                    </a:lnTo>
                    <a:lnTo>
                      <a:pt x="937" y="123"/>
                    </a:lnTo>
                    <a:lnTo>
                      <a:pt x="936" y="52"/>
                    </a:lnTo>
                    <a:lnTo>
                      <a:pt x="1388" y="52"/>
                    </a:lnTo>
                    <a:lnTo>
                      <a:pt x="1385" y="165"/>
                    </a:lnTo>
                    <a:lnTo>
                      <a:pt x="1467" y="165"/>
                    </a:lnTo>
                    <a:lnTo>
                      <a:pt x="1467" y="123"/>
                    </a:lnTo>
                    <a:lnTo>
                      <a:pt x="1874" y="123"/>
                    </a:lnTo>
                    <a:lnTo>
                      <a:pt x="1915" y="165"/>
                    </a:lnTo>
                    <a:lnTo>
                      <a:pt x="1915" y="206"/>
                    </a:lnTo>
                    <a:lnTo>
                      <a:pt x="1834" y="288"/>
                    </a:lnTo>
                    <a:lnTo>
                      <a:pt x="1508" y="288"/>
                    </a:lnTo>
                    <a:lnTo>
                      <a:pt x="1467" y="247"/>
                    </a:lnTo>
                    <a:lnTo>
                      <a:pt x="407" y="247"/>
                    </a:lnTo>
                    <a:lnTo>
                      <a:pt x="326" y="288"/>
                    </a:lnTo>
                    <a:lnTo>
                      <a:pt x="41" y="288"/>
                    </a:lnTo>
                    <a:lnTo>
                      <a:pt x="0" y="247"/>
                    </a:lnTo>
                    <a:lnTo>
                      <a:pt x="0" y="82"/>
                    </a:lnTo>
                    <a:close/>
                  </a:path>
                </a:pathLst>
              </a:custGeom>
              <a:pattFill prst="dkUpDiag">
                <a:fgClr>
                  <a:schemeClr val="bg2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92" name="Freeform 24" descr="深色上对角线"/>
              <p:cNvSpPr/>
              <p:nvPr/>
            </p:nvSpPr>
            <p:spPr>
              <a:xfrm>
                <a:off x="1632" y="900"/>
                <a:ext cx="122" cy="252"/>
              </a:xfrm>
              <a:custGeom>
                <a:avLst/>
                <a:gdLst>
                  <a:gd name="txL" fmla="*/ 0 w 144"/>
                  <a:gd name="txT" fmla="*/ 0 h 240"/>
                  <a:gd name="txR" fmla="*/ 144 w 144"/>
                  <a:gd name="txB" fmla="*/ 240 h 240"/>
                </a:gdLst>
                <a:ahLst/>
                <a:cxnLst>
                  <a:cxn ang="0">
                    <a:pos x="0" y="0"/>
                  </a:cxn>
                  <a:cxn ang="0">
                    <a:pos x="19" y="0"/>
                  </a:cxn>
                  <a:cxn ang="0">
                    <a:pos x="19" y="433"/>
                  </a:cxn>
                  <a:cxn ang="0">
                    <a:pos x="7" y="433"/>
                  </a:cxn>
                  <a:cxn ang="0">
                    <a:pos x="7" y="87"/>
                  </a:cxn>
                  <a:cxn ang="0">
                    <a:pos x="0" y="87"/>
                  </a:cxn>
                  <a:cxn ang="0">
                    <a:pos x="0" y="0"/>
                  </a:cxn>
                </a:cxnLst>
                <a:rect l="txL" t="txT" r="txR" b="txB"/>
                <a:pathLst>
                  <a:path w="144" h="240">
                    <a:moveTo>
                      <a:pt x="0" y="0"/>
                    </a:moveTo>
                    <a:lnTo>
                      <a:pt x="144" y="0"/>
                    </a:lnTo>
                    <a:lnTo>
                      <a:pt x="144" y="240"/>
                    </a:lnTo>
                    <a:lnTo>
                      <a:pt x="48" y="240"/>
                    </a:lnTo>
                    <a:lnTo>
                      <a:pt x="48" y="48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chemeClr val="bg2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93" name="Line 25" descr="深色上对角线"/>
              <p:cNvSpPr/>
              <p:nvPr/>
            </p:nvSpPr>
            <p:spPr>
              <a:xfrm>
                <a:off x="1760" y="1152"/>
                <a:ext cx="448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94" name="Line 26" descr="深色上对角线"/>
              <p:cNvSpPr/>
              <p:nvPr/>
            </p:nvSpPr>
            <p:spPr>
              <a:xfrm flipH="1">
                <a:off x="288" y="1056"/>
                <a:ext cx="336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95" name="Freeform 27" descr="深色上对角线"/>
              <p:cNvSpPr/>
              <p:nvPr/>
            </p:nvSpPr>
            <p:spPr>
              <a:xfrm flipV="1">
                <a:off x="288" y="384"/>
                <a:ext cx="1915" cy="288"/>
              </a:xfrm>
              <a:custGeom>
                <a:avLst/>
                <a:gdLst>
                  <a:gd name="txL" fmla="*/ 0 w 1915"/>
                  <a:gd name="txT" fmla="*/ 0 h 288"/>
                  <a:gd name="txR" fmla="*/ 1915 w 1915"/>
                  <a:gd name="txB" fmla="*/ 288 h 288"/>
                </a:gdLst>
                <a:ahLst/>
                <a:cxnLst>
                  <a:cxn ang="0">
                    <a:pos x="0" y="82"/>
                  </a:cxn>
                  <a:cxn ang="0">
                    <a:pos x="41" y="41"/>
                  </a:cxn>
                  <a:cxn ang="0">
                    <a:pos x="367" y="41"/>
                  </a:cxn>
                  <a:cxn ang="0">
                    <a:pos x="448" y="0"/>
                  </a:cxn>
                  <a:cxn ang="0">
                    <a:pos x="530" y="0"/>
                  </a:cxn>
                  <a:cxn ang="0">
                    <a:pos x="530" y="123"/>
                  </a:cxn>
                  <a:cxn ang="0">
                    <a:pos x="937" y="123"/>
                  </a:cxn>
                  <a:cxn ang="0">
                    <a:pos x="936" y="52"/>
                  </a:cxn>
                  <a:cxn ang="0">
                    <a:pos x="1388" y="52"/>
                  </a:cxn>
                  <a:cxn ang="0">
                    <a:pos x="1385" y="165"/>
                  </a:cxn>
                  <a:cxn ang="0">
                    <a:pos x="1467" y="165"/>
                  </a:cxn>
                  <a:cxn ang="0">
                    <a:pos x="1467" y="123"/>
                  </a:cxn>
                  <a:cxn ang="0">
                    <a:pos x="1874" y="123"/>
                  </a:cxn>
                  <a:cxn ang="0">
                    <a:pos x="1915" y="165"/>
                  </a:cxn>
                  <a:cxn ang="0">
                    <a:pos x="1915" y="206"/>
                  </a:cxn>
                  <a:cxn ang="0">
                    <a:pos x="1834" y="288"/>
                  </a:cxn>
                  <a:cxn ang="0">
                    <a:pos x="1508" y="288"/>
                  </a:cxn>
                  <a:cxn ang="0">
                    <a:pos x="1467" y="247"/>
                  </a:cxn>
                  <a:cxn ang="0">
                    <a:pos x="407" y="247"/>
                  </a:cxn>
                  <a:cxn ang="0">
                    <a:pos x="326" y="288"/>
                  </a:cxn>
                  <a:cxn ang="0">
                    <a:pos x="41" y="288"/>
                  </a:cxn>
                  <a:cxn ang="0">
                    <a:pos x="0" y="247"/>
                  </a:cxn>
                  <a:cxn ang="0">
                    <a:pos x="0" y="82"/>
                  </a:cxn>
                </a:cxnLst>
                <a:rect l="txL" t="txT" r="txR" b="txB"/>
                <a:pathLst>
                  <a:path w="1915" h="288">
                    <a:moveTo>
                      <a:pt x="0" y="82"/>
                    </a:moveTo>
                    <a:lnTo>
                      <a:pt x="41" y="41"/>
                    </a:lnTo>
                    <a:lnTo>
                      <a:pt x="367" y="41"/>
                    </a:lnTo>
                    <a:lnTo>
                      <a:pt x="448" y="0"/>
                    </a:lnTo>
                    <a:lnTo>
                      <a:pt x="530" y="0"/>
                    </a:lnTo>
                    <a:lnTo>
                      <a:pt x="530" y="123"/>
                    </a:lnTo>
                    <a:lnTo>
                      <a:pt x="937" y="123"/>
                    </a:lnTo>
                    <a:lnTo>
                      <a:pt x="936" y="52"/>
                    </a:lnTo>
                    <a:lnTo>
                      <a:pt x="1388" y="52"/>
                    </a:lnTo>
                    <a:lnTo>
                      <a:pt x="1385" y="165"/>
                    </a:lnTo>
                    <a:lnTo>
                      <a:pt x="1467" y="165"/>
                    </a:lnTo>
                    <a:lnTo>
                      <a:pt x="1467" y="123"/>
                    </a:lnTo>
                    <a:lnTo>
                      <a:pt x="1874" y="123"/>
                    </a:lnTo>
                    <a:lnTo>
                      <a:pt x="1915" y="165"/>
                    </a:lnTo>
                    <a:lnTo>
                      <a:pt x="1915" y="206"/>
                    </a:lnTo>
                    <a:lnTo>
                      <a:pt x="1834" y="288"/>
                    </a:lnTo>
                    <a:lnTo>
                      <a:pt x="1508" y="288"/>
                    </a:lnTo>
                    <a:lnTo>
                      <a:pt x="1467" y="247"/>
                    </a:lnTo>
                    <a:lnTo>
                      <a:pt x="407" y="247"/>
                    </a:lnTo>
                    <a:lnTo>
                      <a:pt x="326" y="288"/>
                    </a:lnTo>
                    <a:lnTo>
                      <a:pt x="41" y="288"/>
                    </a:lnTo>
                    <a:lnTo>
                      <a:pt x="0" y="247"/>
                    </a:lnTo>
                    <a:lnTo>
                      <a:pt x="0" y="82"/>
                    </a:lnTo>
                    <a:close/>
                  </a:path>
                </a:pathLst>
              </a:custGeom>
              <a:pattFill prst="dkUpDiag">
                <a:fgClr>
                  <a:schemeClr val="bg2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796" name="Line 28"/>
              <p:cNvSpPr/>
              <p:nvPr/>
            </p:nvSpPr>
            <p:spPr>
              <a:xfrm flipV="1">
                <a:off x="1760" y="480"/>
                <a:ext cx="448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797" name="Line 29"/>
              <p:cNvSpPr/>
              <p:nvPr/>
            </p:nvSpPr>
            <p:spPr>
              <a:xfrm flipH="1" flipV="1">
                <a:off x="288" y="576"/>
                <a:ext cx="336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29798" name="组合 29797"/>
              <p:cNvGrpSpPr/>
              <p:nvPr/>
            </p:nvGrpSpPr>
            <p:grpSpPr>
              <a:xfrm>
                <a:off x="768" y="624"/>
                <a:ext cx="816" cy="384"/>
                <a:chOff x="0" y="0"/>
                <a:chExt cx="816" cy="384"/>
              </a:xfrm>
            </p:grpSpPr>
            <p:sp>
              <p:nvSpPr>
                <p:cNvPr id="29799" name="Oval 31"/>
                <p:cNvSpPr/>
                <p:nvPr/>
              </p:nvSpPr>
              <p:spPr>
                <a:xfrm>
                  <a:off x="144" y="96"/>
                  <a:ext cx="192" cy="192"/>
                </a:xfrm>
                <a:prstGeom prst="ellipse">
                  <a:avLst/>
                </a:prstGeom>
                <a:noFill/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800" name="Freeform 32"/>
                <p:cNvSpPr/>
                <p:nvPr/>
              </p:nvSpPr>
              <p:spPr>
                <a:xfrm>
                  <a:off x="0" y="0"/>
                  <a:ext cx="96" cy="384"/>
                </a:xfrm>
                <a:custGeom>
                  <a:avLst/>
                  <a:gdLst>
                    <a:gd name="txL" fmla="*/ 0 w 96"/>
                    <a:gd name="txT" fmla="*/ 0 h 384"/>
                    <a:gd name="txR" fmla="*/ 96 w 96"/>
                    <a:gd name="txB" fmla="*/ 384 h 384"/>
                  </a:gdLst>
                  <a:ahLst/>
                  <a:cxnLst>
                    <a:cxn ang="0">
                      <a:pos x="0" y="288"/>
                    </a:cxn>
                    <a:cxn ang="0">
                      <a:pos x="96" y="384"/>
                    </a:cxn>
                    <a:cxn ang="0">
                      <a:pos x="96" y="240"/>
                    </a:cxn>
                    <a:cxn ang="0">
                      <a:pos x="48" y="192"/>
                    </a:cxn>
                    <a:cxn ang="0">
                      <a:pos x="96" y="144"/>
                    </a:cxn>
                    <a:cxn ang="0">
                      <a:pos x="96" y="0"/>
                    </a:cxn>
                    <a:cxn ang="0">
                      <a:pos x="0" y="96"/>
                    </a:cxn>
                    <a:cxn ang="0">
                      <a:pos x="0" y="288"/>
                    </a:cxn>
                  </a:cxnLst>
                  <a:rect l="txL" t="txT" r="txR" b="txB"/>
                  <a:pathLst>
                    <a:path w="96" h="384">
                      <a:moveTo>
                        <a:pt x="0" y="288"/>
                      </a:moveTo>
                      <a:lnTo>
                        <a:pt x="96" y="384"/>
                      </a:lnTo>
                      <a:lnTo>
                        <a:pt x="96" y="240"/>
                      </a:lnTo>
                      <a:lnTo>
                        <a:pt x="48" y="192"/>
                      </a:lnTo>
                      <a:lnTo>
                        <a:pt x="96" y="144"/>
                      </a:lnTo>
                      <a:lnTo>
                        <a:pt x="96" y="0"/>
                      </a:lnTo>
                      <a:lnTo>
                        <a:pt x="0" y="96"/>
                      </a:lnTo>
                      <a:lnTo>
                        <a:pt x="0" y="288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801" name="组合 29800"/>
                <p:cNvGrpSpPr/>
                <p:nvPr/>
              </p:nvGrpSpPr>
              <p:grpSpPr>
                <a:xfrm>
                  <a:off x="144" y="303"/>
                  <a:ext cx="192" cy="81"/>
                  <a:chOff x="0" y="0"/>
                  <a:chExt cx="163" cy="81"/>
                </a:xfrm>
              </p:grpSpPr>
              <p:sp>
                <p:nvSpPr>
                  <p:cNvPr id="29802" name="Freeform 34"/>
                  <p:cNvSpPr/>
                  <p:nvPr/>
                </p:nvSpPr>
                <p:spPr>
                  <a:xfrm>
                    <a:off x="0" y="40"/>
                    <a:ext cx="163" cy="41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8"/>
                      </a:cxn>
                      <a:cxn ang="0">
                        <a:pos x="14" y="0"/>
                      </a:cxn>
                      <a:cxn ang="0">
                        <a:pos x="26" y="8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  <p:sp>
                <p:nvSpPr>
                  <p:cNvPr id="29803" name="Freeform 35"/>
                  <p:cNvSpPr/>
                  <p:nvPr/>
                </p:nvSpPr>
                <p:spPr>
                  <a:xfrm>
                    <a:off x="0" y="0"/>
                    <a:ext cx="163" cy="40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6"/>
                      </a:cxn>
                      <a:cxn ang="0">
                        <a:pos x="14" y="0"/>
                      </a:cxn>
                      <a:cxn ang="0">
                        <a:pos x="26" y="6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</p:grpSp>
            <p:sp>
              <p:nvSpPr>
                <p:cNvPr id="29804" name="Freeform 36"/>
                <p:cNvSpPr/>
                <p:nvPr/>
              </p:nvSpPr>
              <p:spPr>
                <a:xfrm flipV="1">
                  <a:off x="345" y="336"/>
                  <a:ext cx="471" cy="48"/>
                </a:xfrm>
                <a:custGeom>
                  <a:avLst/>
                  <a:gdLst>
                    <a:gd name="txL" fmla="*/ 0 w 528"/>
                    <a:gd name="txT" fmla="*/ 0 h 48"/>
                    <a:gd name="txR" fmla="*/ 528 w 528"/>
                    <a:gd name="txB" fmla="*/ 48 h 48"/>
                  </a:gdLst>
                  <a:ahLst/>
                  <a:cxnLst>
                    <a:cxn ang="0">
                      <a:pos x="0" y="0"/>
                    </a:cxn>
                    <a:cxn ang="0">
                      <a:pos x="135" y="0"/>
                    </a:cxn>
                    <a:cxn ang="0">
                      <a:pos x="135" y="48"/>
                    </a:cxn>
                    <a:cxn ang="0">
                      <a:pos x="0" y="48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528" h="48">
                      <a:moveTo>
                        <a:pt x="0" y="0"/>
                      </a:moveTo>
                      <a:lnTo>
                        <a:pt x="528" y="0"/>
                      </a:lnTo>
                      <a:lnTo>
                        <a:pt x="528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805" name="Rectangle 37"/>
                <p:cNvSpPr/>
                <p:nvPr/>
              </p:nvSpPr>
              <p:spPr>
                <a:xfrm>
                  <a:off x="96" y="336"/>
                  <a:ext cx="48" cy="48"/>
                </a:xfrm>
                <a:prstGeom prst="rect">
                  <a:avLst/>
                </a:pr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806" name="组合 29805"/>
                <p:cNvGrpSpPr/>
                <p:nvPr/>
              </p:nvGrpSpPr>
              <p:grpSpPr>
                <a:xfrm flipV="1">
                  <a:off x="144" y="0"/>
                  <a:ext cx="192" cy="96"/>
                  <a:chOff x="0" y="0"/>
                  <a:chExt cx="163" cy="81"/>
                </a:xfrm>
              </p:grpSpPr>
              <p:sp>
                <p:nvSpPr>
                  <p:cNvPr id="29807" name="Freeform 39"/>
                  <p:cNvSpPr/>
                  <p:nvPr/>
                </p:nvSpPr>
                <p:spPr>
                  <a:xfrm>
                    <a:off x="0" y="40"/>
                    <a:ext cx="163" cy="41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8"/>
                      </a:cxn>
                      <a:cxn ang="0">
                        <a:pos x="14" y="0"/>
                      </a:cxn>
                      <a:cxn ang="0">
                        <a:pos x="26" y="8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  <p:sp>
                <p:nvSpPr>
                  <p:cNvPr id="29808" name="Freeform 40"/>
                  <p:cNvSpPr/>
                  <p:nvPr/>
                </p:nvSpPr>
                <p:spPr>
                  <a:xfrm>
                    <a:off x="0" y="0"/>
                    <a:ext cx="163" cy="40"/>
                  </a:xfrm>
                  <a:custGeom>
                    <a:avLst/>
                    <a:gdLst>
                      <a:gd name="txL" fmla="*/ 0 w 192"/>
                      <a:gd name="txT" fmla="*/ 0 h 48"/>
                      <a:gd name="txR" fmla="*/ 192 w 192"/>
                      <a:gd name="txB" fmla="*/ 48 h 48"/>
                    </a:gdLst>
                    <a:ahLst/>
                    <a:cxnLst>
                      <a:cxn ang="0">
                        <a:pos x="0" y="6"/>
                      </a:cxn>
                      <a:cxn ang="0">
                        <a:pos x="14" y="0"/>
                      </a:cxn>
                      <a:cxn ang="0">
                        <a:pos x="26" y="6"/>
                      </a:cxn>
                    </a:cxnLst>
                    <a:rect l="txL" t="txT" r="txR" b="txB"/>
                    <a:pathLst>
                      <a:path w="192" h="48">
                        <a:moveTo>
                          <a:pt x="0" y="48"/>
                        </a:moveTo>
                        <a:cubicBezTo>
                          <a:pt x="32" y="24"/>
                          <a:pt x="64" y="0"/>
                          <a:pt x="96" y="0"/>
                        </a:cubicBezTo>
                        <a:cubicBezTo>
                          <a:pt x="128" y="0"/>
                          <a:pt x="176" y="40"/>
                          <a:pt x="192" y="48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solidFill>
                        <a:schemeClr val="tx1"/>
                      </a:solidFill>
                      <a:latin typeface="+mn-ea"/>
                    </a:endParaRPr>
                  </a:p>
                </p:txBody>
              </p:sp>
            </p:grpSp>
            <p:sp>
              <p:nvSpPr>
                <p:cNvPr id="29809" name="Freeform 41"/>
                <p:cNvSpPr/>
                <p:nvPr/>
              </p:nvSpPr>
              <p:spPr>
                <a:xfrm>
                  <a:off x="345" y="0"/>
                  <a:ext cx="471" cy="48"/>
                </a:xfrm>
                <a:custGeom>
                  <a:avLst/>
                  <a:gdLst>
                    <a:gd name="txL" fmla="*/ 0 w 528"/>
                    <a:gd name="txT" fmla="*/ 0 h 48"/>
                    <a:gd name="txR" fmla="*/ 528 w 528"/>
                    <a:gd name="txB" fmla="*/ 48 h 48"/>
                  </a:gdLst>
                  <a:ahLst/>
                  <a:cxnLst>
                    <a:cxn ang="0">
                      <a:pos x="0" y="0"/>
                    </a:cxn>
                    <a:cxn ang="0">
                      <a:pos x="135" y="0"/>
                    </a:cxn>
                    <a:cxn ang="0">
                      <a:pos x="135" y="48"/>
                    </a:cxn>
                    <a:cxn ang="0">
                      <a:pos x="0" y="48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528" h="48">
                      <a:moveTo>
                        <a:pt x="0" y="0"/>
                      </a:moveTo>
                      <a:lnTo>
                        <a:pt x="528" y="0"/>
                      </a:lnTo>
                      <a:lnTo>
                        <a:pt x="528" y="48"/>
                      </a:lnTo>
                      <a:lnTo>
                        <a:pt x="0" y="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810" name="Rectangle 42"/>
                <p:cNvSpPr/>
                <p:nvPr/>
              </p:nvSpPr>
              <p:spPr>
                <a:xfrm flipV="1">
                  <a:off x="96" y="0"/>
                  <a:ext cx="48" cy="48"/>
                </a:xfrm>
                <a:prstGeom prst="rect">
                  <a:avLst/>
                </a:prstGeom>
                <a:solidFill>
                  <a:srgbClr val="FF9900"/>
                </a:solidFill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</p:grpSp>
          <p:sp>
            <p:nvSpPr>
              <p:cNvPr id="29811" name="Line 43"/>
              <p:cNvSpPr/>
              <p:nvPr/>
            </p:nvSpPr>
            <p:spPr>
              <a:xfrm>
                <a:off x="624" y="576"/>
                <a:ext cx="0" cy="48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812" name="Line 44"/>
              <p:cNvSpPr/>
              <p:nvPr/>
            </p:nvSpPr>
            <p:spPr>
              <a:xfrm>
                <a:off x="336" y="624"/>
                <a:ext cx="0" cy="384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813" name="Freeform 45" descr="深色上对角线"/>
              <p:cNvSpPr/>
              <p:nvPr/>
            </p:nvSpPr>
            <p:spPr>
              <a:xfrm flipV="1">
                <a:off x="1632" y="480"/>
                <a:ext cx="122" cy="252"/>
              </a:xfrm>
              <a:custGeom>
                <a:avLst/>
                <a:gdLst>
                  <a:gd name="txL" fmla="*/ 0 w 144"/>
                  <a:gd name="txT" fmla="*/ 0 h 240"/>
                  <a:gd name="txR" fmla="*/ 144 w 144"/>
                  <a:gd name="txB" fmla="*/ 240 h 240"/>
                </a:gdLst>
                <a:ahLst/>
                <a:cxnLst>
                  <a:cxn ang="0">
                    <a:pos x="0" y="0"/>
                  </a:cxn>
                  <a:cxn ang="0">
                    <a:pos x="19" y="0"/>
                  </a:cxn>
                  <a:cxn ang="0">
                    <a:pos x="19" y="433"/>
                  </a:cxn>
                  <a:cxn ang="0">
                    <a:pos x="7" y="433"/>
                  </a:cxn>
                  <a:cxn ang="0">
                    <a:pos x="7" y="87"/>
                  </a:cxn>
                  <a:cxn ang="0">
                    <a:pos x="0" y="87"/>
                  </a:cxn>
                  <a:cxn ang="0">
                    <a:pos x="0" y="0"/>
                  </a:cxn>
                </a:cxnLst>
                <a:rect l="txL" t="txT" r="txR" b="txB"/>
                <a:pathLst>
                  <a:path w="144" h="240">
                    <a:moveTo>
                      <a:pt x="0" y="0"/>
                    </a:moveTo>
                    <a:lnTo>
                      <a:pt x="144" y="0"/>
                    </a:lnTo>
                    <a:lnTo>
                      <a:pt x="144" y="240"/>
                    </a:lnTo>
                    <a:lnTo>
                      <a:pt x="48" y="240"/>
                    </a:lnTo>
                    <a:lnTo>
                      <a:pt x="48" y="48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chemeClr val="bg2"/>
                </a:fgClr>
                <a:bgClr>
                  <a:schemeClr val="bg1"/>
                </a:bgClr>
              </a:patt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9814" name="Line 46"/>
              <p:cNvSpPr/>
              <p:nvPr/>
            </p:nvSpPr>
            <p:spPr>
              <a:xfrm flipV="1">
                <a:off x="720" y="240"/>
                <a:ext cx="144" cy="288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815" name="Line 47"/>
              <p:cNvSpPr/>
              <p:nvPr/>
            </p:nvSpPr>
            <p:spPr>
              <a:xfrm flipV="1">
                <a:off x="1152" y="240"/>
                <a:ext cx="192" cy="379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9816" name="Line 48"/>
              <p:cNvSpPr/>
              <p:nvPr/>
            </p:nvSpPr>
            <p:spPr>
              <a:xfrm flipV="1">
                <a:off x="1440" y="240"/>
                <a:ext cx="240" cy="482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29817" name="组合 29816"/>
              <p:cNvGrpSpPr/>
              <p:nvPr/>
            </p:nvGrpSpPr>
            <p:grpSpPr>
              <a:xfrm>
                <a:off x="759" y="0"/>
                <a:ext cx="1107" cy="927"/>
                <a:chOff x="0" y="0"/>
                <a:chExt cx="1107" cy="927"/>
              </a:xfrm>
            </p:grpSpPr>
            <p:sp>
              <p:nvSpPr>
                <p:cNvPr id="29818" name="Text Box 50"/>
                <p:cNvSpPr txBox="1"/>
                <p:nvPr/>
              </p:nvSpPr>
              <p:spPr>
                <a:xfrm>
                  <a:off x="919" y="0"/>
                  <a:ext cx="188" cy="22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p>
                  <a:r>
                    <a:rPr lang="en-US" altLang="x-none" sz="2400" b="1" dirty="0">
                      <a:solidFill>
                        <a:schemeClr val="tx1"/>
                      </a:solidFill>
                      <a:latin typeface="+mn-ea"/>
                    </a:rPr>
                    <a:t>3</a:t>
                  </a:r>
                  <a:endParaRPr lang="en-US" altLang="x-none" sz="2400" b="1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819" name="Text Box 51"/>
                <p:cNvSpPr txBox="1"/>
                <p:nvPr/>
              </p:nvSpPr>
              <p:spPr>
                <a:xfrm>
                  <a:off x="455" y="0"/>
                  <a:ext cx="188" cy="22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p>
                  <a:r>
                    <a:rPr lang="en-US" altLang="x-none" sz="2400" b="1" dirty="0">
                      <a:solidFill>
                        <a:schemeClr val="tx1"/>
                      </a:solidFill>
                      <a:latin typeface="+mn-ea"/>
                    </a:rPr>
                    <a:t>2</a:t>
                  </a:r>
                  <a:endParaRPr lang="en-US" altLang="x-none" sz="2400" b="1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sp>
              <p:nvSpPr>
                <p:cNvPr id="29820" name="Text Box 52"/>
                <p:cNvSpPr txBox="1"/>
                <p:nvPr/>
              </p:nvSpPr>
              <p:spPr>
                <a:xfrm>
                  <a:off x="0" y="0"/>
                  <a:ext cx="188" cy="22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p>
                  <a:r>
                    <a:rPr lang="en-US" altLang="x-none" sz="2400" b="1" dirty="0">
                      <a:solidFill>
                        <a:schemeClr val="tx1"/>
                      </a:solidFill>
                      <a:latin typeface="+mn-ea"/>
                    </a:rPr>
                    <a:t>1</a:t>
                  </a:r>
                  <a:endParaRPr lang="en-US" altLang="x-none" sz="2400" b="1" dirty="0">
                    <a:solidFill>
                      <a:schemeClr val="tx1"/>
                    </a:solidFill>
                    <a:latin typeface="+mn-ea"/>
                  </a:endParaRPr>
                </a:p>
              </p:txBody>
            </p:sp>
            <p:grpSp>
              <p:nvGrpSpPr>
                <p:cNvPr id="29821" name="组合 29820"/>
                <p:cNvGrpSpPr/>
                <p:nvPr/>
              </p:nvGrpSpPr>
              <p:grpSpPr>
                <a:xfrm>
                  <a:off x="121" y="720"/>
                  <a:ext cx="768" cy="207"/>
                  <a:chOff x="0" y="0"/>
                  <a:chExt cx="768" cy="207"/>
                </a:xfrm>
              </p:grpSpPr>
              <p:grpSp>
                <p:nvGrpSpPr>
                  <p:cNvPr id="29822" name="组合 29821"/>
                  <p:cNvGrpSpPr/>
                  <p:nvPr/>
                </p:nvGrpSpPr>
                <p:grpSpPr>
                  <a:xfrm>
                    <a:off x="0" y="0"/>
                    <a:ext cx="384" cy="207"/>
                    <a:chOff x="0" y="0"/>
                    <a:chExt cx="576" cy="144"/>
                  </a:xfrm>
                </p:grpSpPr>
                <p:sp>
                  <p:nvSpPr>
                    <p:cNvPr id="29823" name="Line 55"/>
                    <p:cNvSpPr/>
                    <p:nvPr/>
                  </p:nvSpPr>
                  <p:spPr>
                    <a:xfrm flipH="1">
                      <a:off x="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824" name="Line 56"/>
                    <p:cNvSpPr/>
                    <p:nvPr/>
                  </p:nvSpPr>
                  <p:spPr>
                    <a:xfrm>
                      <a:off x="96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825" name="Line 57"/>
                    <p:cNvSpPr/>
                    <p:nvPr/>
                  </p:nvSpPr>
                  <p:spPr>
                    <a:xfrm flipH="1">
                      <a:off x="192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826" name="Line 58"/>
                    <p:cNvSpPr/>
                    <p:nvPr/>
                  </p:nvSpPr>
                  <p:spPr>
                    <a:xfrm>
                      <a:off x="288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827" name="Line 59"/>
                    <p:cNvSpPr/>
                    <p:nvPr/>
                  </p:nvSpPr>
                  <p:spPr>
                    <a:xfrm flipH="1">
                      <a:off x="384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29828" name="Line 60"/>
                    <p:cNvSpPr/>
                    <p:nvPr/>
                  </p:nvSpPr>
                  <p:spPr>
                    <a:xfrm>
                      <a:off x="480" y="0"/>
                      <a:ext cx="96" cy="144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  <p:sp>
                <p:nvSpPr>
                  <p:cNvPr id="29829" name="Line 61"/>
                  <p:cNvSpPr/>
                  <p:nvPr/>
                </p:nvSpPr>
                <p:spPr>
                  <a:xfrm>
                    <a:off x="0" y="0"/>
                    <a:ext cx="0" cy="207"/>
                  </a:xfrm>
                  <a:prstGeom prst="line">
                    <a:avLst/>
                  </a:prstGeom>
                  <a:ln w="28575" cap="flat" cmpd="sng">
                    <a:solidFill>
                      <a:srgbClr val="660066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grpSp>
                <p:nvGrpSpPr>
                  <p:cNvPr id="29830" name="组合 29829"/>
                  <p:cNvGrpSpPr/>
                  <p:nvPr/>
                </p:nvGrpSpPr>
                <p:grpSpPr>
                  <a:xfrm>
                    <a:off x="384" y="0"/>
                    <a:ext cx="384" cy="207"/>
                    <a:chOff x="0" y="0"/>
                    <a:chExt cx="432" cy="207"/>
                  </a:xfrm>
                </p:grpSpPr>
                <p:grpSp>
                  <p:nvGrpSpPr>
                    <p:cNvPr id="29831" name="组合 29830"/>
                    <p:cNvGrpSpPr/>
                    <p:nvPr/>
                  </p:nvGrpSpPr>
                  <p:grpSpPr>
                    <a:xfrm>
                      <a:off x="0" y="0"/>
                      <a:ext cx="432" cy="207"/>
                      <a:chOff x="0" y="0"/>
                      <a:chExt cx="576" cy="144"/>
                    </a:xfrm>
                  </p:grpSpPr>
                  <p:sp>
                    <p:nvSpPr>
                      <p:cNvPr id="29832" name="Line 64"/>
                      <p:cNvSpPr/>
                      <p:nvPr/>
                    </p:nvSpPr>
                    <p:spPr>
                      <a:xfrm flipH="1">
                        <a:off x="0" y="0"/>
                        <a:ext cx="96" cy="144"/>
                      </a:xfrm>
                      <a:prstGeom prst="line">
                        <a:avLst/>
                      </a:prstGeom>
                      <a:ln w="28575" cap="flat" cmpd="sng">
                        <a:solidFill>
                          <a:srgbClr val="660066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29833" name="Line 65"/>
                      <p:cNvSpPr/>
                      <p:nvPr/>
                    </p:nvSpPr>
                    <p:spPr>
                      <a:xfrm>
                        <a:off x="96" y="0"/>
                        <a:ext cx="96" cy="144"/>
                      </a:xfrm>
                      <a:prstGeom prst="line">
                        <a:avLst/>
                      </a:prstGeom>
                      <a:ln w="28575" cap="flat" cmpd="sng">
                        <a:solidFill>
                          <a:srgbClr val="660066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29834" name="Line 66"/>
                      <p:cNvSpPr/>
                      <p:nvPr/>
                    </p:nvSpPr>
                    <p:spPr>
                      <a:xfrm flipH="1">
                        <a:off x="192" y="0"/>
                        <a:ext cx="96" cy="144"/>
                      </a:xfrm>
                      <a:prstGeom prst="line">
                        <a:avLst/>
                      </a:prstGeom>
                      <a:ln w="28575" cap="flat" cmpd="sng">
                        <a:solidFill>
                          <a:srgbClr val="660066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29835" name="Line 67"/>
                      <p:cNvSpPr/>
                      <p:nvPr/>
                    </p:nvSpPr>
                    <p:spPr>
                      <a:xfrm>
                        <a:off x="288" y="0"/>
                        <a:ext cx="96" cy="144"/>
                      </a:xfrm>
                      <a:prstGeom prst="line">
                        <a:avLst/>
                      </a:prstGeom>
                      <a:ln w="28575" cap="flat" cmpd="sng">
                        <a:solidFill>
                          <a:srgbClr val="660066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29836" name="Line 68"/>
                      <p:cNvSpPr/>
                      <p:nvPr/>
                    </p:nvSpPr>
                    <p:spPr>
                      <a:xfrm flipH="1">
                        <a:off x="384" y="0"/>
                        <a:ext cx="96" cy="144"/>
                      </a:xfrm>
                      <a:prstGeom prst="line">
                        <a:avLst/>
                      </a:prstGeom>
                      <a:ln w="28575" cap="flat" cmpd="sng">
                        <a:solidFill>
                          <a:srgbClr val="660066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29837" name="Line 69"/>
                      <p:cNvSpPr/>
                      <p:nvPr/>
                    </p:nvSpPr>
                    <p:spPr>
                      <a:xfrm>
                        <a:off x="480" y="0"/>
                        <a:ext cx="96" cy="144"/>
                      </a:xfrm>
                      <a:prstGeom prst="line">
                        <a:avLst/>
                      </a:prstGeom>
                      <a:ln w="28575" cap="flat" cmpd="sng">
                        <a:solidFill>
                          <a:srgbClr val="660066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</p:sp>
                </p:grpSp>
                <p:sp>
                  <p:nvSpPr>
                    <p:cNvPr id="29838" name="Line 70"/>
                    <p:cNvSpPr/>
                    <p:nvPr/>
                  </p:nvSpPr>
                  <p:spPr>
                    <a:xfrm>
                      <a:off x="432" y="0"/>
                      <a:ext cx="0" cy="207"/>
                    </a:xfrm>
                    <a:prstGeom prst="line">
                      <a:avLst/>
                    </a:prstGeom>
                    <a:ln w="28575" cap="flat" cmpd="sng">
                      <a:solidFill>
                        <a:srgbClr val="660066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</p:grpSp>
        <p:sp>
          <p:nvSpPr>
            <p:cNvPr id="29839" name="Text Box 149"/>
            <p:cNvSpPr txBox="1"/>
            <p:nvPr/>
          </p:nvSpPr>
          <p:spPr>
            <a:xfrm>
              <a:off x="884" y="1588"/>
              <a:ext cx="1225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b="1" dirty="0">
                  <a:solidFill>
                    <a:schemeClr val="tx1"/>
                  </a:solidFill>
                  <a:latin typeface="+mn-ea"/>
                </a:rPr>
                <a:t>直通式单向阀</a:t>
              </a:r>
              <a:endParaRPr lang="zh-CN" altLang="en-US" b="1" dirty="0">
                <a:solidFill>
                  <a:schemeClr val="tx1"/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2290" name="Rectangle 2"/>
          <p:cNvSpPr/>
          <p:nvPr/>
        </p:nvSpPr>
        <p:spPr>
          <a:xfrm>
            <a:off x="304800" y="963930"/>
            <a:ext cx="3505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、液控单向阀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291" name="Rectangle 13"/>
          <p:cNvSpPr/>
          <p:nvPr/>
        </p:nvSpPr>
        <p:spPr>
          <a:xfrm>
            <a:off x="457200" y="1664018"/>
            <a:ext cx="5943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作用：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292" name="Rectangle 14"/>
          <p:cNvSpPr/>
          <p:nvPr/>
        </p:nvSpPr>
        <p:spPr>
          <a:xfrm>
            <a:off x="838200" y="2257743"/>
            <a:ext cx="76962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）起止回作用；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）必要时解除逆止，允许油液反向通过。</a:t>
            </a:r>
            <a:r>
              <a:rPr lang="zh-CN" altLang="en-US" b="1" dirty="0">
                <a:solidFill>
                  <a:schemeClr val="tx1"/>
                </a:solidFill>
                <a:latin typeface="+mn-ea"/>
              </a:rPr>
              <a:t> 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12294" name="Picture 19" descr="Z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5400" y="3717925"/>
            <a:ext cx="6629400" cy="306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5" name="Rectangle 21"/>
          <p:cNvSpPr/>
          <p:nvPr/>
        </p:nvSpPr>
        <p:spPr>
          <a:xfrm>
            <a:off x="533400" y="3326130"/>
            <a:ext cx="5943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结构与工作原理：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  <p:bldP spid="12292" grpId="0"/>
      <p:bldP spid="122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5" name="" r:id="rId1" imgW="7956550" imgH="6696710"/>
        </mc:Choice>
        <mc:Fallback>
          <p:control name="" r:id="rId1" imgW="7956550" imgH="6696710">
            <p:pic>
              <p:nvPicPr>
                <p:cNvPr id="0" name="Host Control  1024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41973" y="117475"/>
                  <a:ext cx="7956550" cy="669671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49" name="" r:id="rId1" imgW="8029575" imgH="6769100"/>
        </mc:Choice>
        <mc:Fallback>
          <p:control name="" r:id="rId1" imgW="8029575" imgH="6769100">
            <p:pic>
              <p:nvPicPr>
                <p:cNvPr id="0" name="Host Control  2048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13728" y="44450"/>
                  <a:ext cx="8029575" cy="67691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363" name="Rectangle 23"/>
          <p:cNvSpPr/>
          <p:nvPr/>
        </p:nvSpPr>
        <p:spPr>
          <a:xfrm>
            <a:off x="304800" y="1049020"/>
            <a:ext cx="9144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x-none" sz="2400" b="1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、单向阀用途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364" name="Rectangle 24"/>
          <p:cNvSpPr/>
          <p:nvPr/>
        </p:nvSpPr>
        <p:spPr>
          <a:xfrm>
            <a:off x="304800" y="1887220"/>
            <a:ext cx="8839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2400" b="1" dirty="0">
                <a:latin typeface="+mn-ea"/>
              </a:rPr>
              <a:t>（</a:t>
            </a:r>
            <a:r>
              <a:rPr lang="en-US" altLang="x-none" sz="2400" b="1" dirty="0">
                <a:latin typeface="+mn-ea"/>
              </a:rPr>
              <a:t>1</a:t>
            </a:r>
            <a:r>
              <a:rPr lang="zh-CN" altLang="en-US" sz="2400" b="1" dirty="0">
                <a:latin typeface="+mn-ea"/>
              </a:rPr>
              <a:t>）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止回作用：安装在泵的出口，</a:t>
            </a:r>
            <a:r>
              <a:rPr lang="en-US" altLang="x-none" sz="2400" b="1" dirty="0">
                <a:solidFill>
                  <a:srgbClr val="FF0000"/>
                </a:solidFill>
                <a:latin typeface="+mn-ea"/>
              </a:rPr>
              <a:t>p</a:t>
            </a:r>
            <a:r>
              <a:rPr lang="en-US" altLang="x-none" sz="2400" b="1" baseline="-30000" dirty="0">
                <a:solidFill>
                  <a:srgbClr val="FF0000"/>
                </a:solidFill>
                <a:latin typeface="+mn-ea"/>
              </a:rPr>
              <a:t>k</a:t>
            </a:r>
            <a:r>
              <a:rPr lang="en-US" altLang="x-none" sz="2400" b="1" dirty="0">
                <a:solidFill>
                  <a:srgbClr val="FF0000"/>
                </a:solidFill>
                <a:latin typeface="+mn-ea"/>
              </a:rPr>
              <a:t>=0.3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～</a:t>
            </a:r>
            <a:r>
              <a:rPr lang="en-US" altLang="x-none" sz="2400" b="1" dirty="0">
                <a:solidFill>
                  <a:srgbClr val="FF0000"/>
                </a:solidFill>
                <a:latin typeface="+mn-ea"/>
              </a:rPr>
              <a:t>0.5 bar</a:t>
            </a:r>
            <a:endParaRPr lang="en-US" altLang="x-none" sz="2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5365" name="Rectangle 25"/>
          <p:cNvSpPr/>
          <p:nvPr/>
        </p:nvSpPr>
        <p:spPr>
          <a:xfrm>
            <a:off x="304800" y="2420620"/>
            <a:ext cx="8534400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20000"/>
              </a:lnSpc>
            </a:pPr>
            <a:r>
              <a:rPr lang="zh-CN" altLang="en-US" sz="2400" b="1" dirty="0">
                <a:latin typeface="+mn-ea"/>
              </a:rPr>
              <a:t>（</a:t>
            </a:r>
            <a:r>
              <a:rPr lang="en-US" altLang="x-none" sz="2400" b="1" dirty="0">
                <a:latin typeface="+mn-ea"/>
              </a:rPr>
              <a:t>2</a:t>
            </a:r>
            <a:r>
              <a:rPr lang="zh-CN" altLang="en-US" sz="2400" b="1" dirty="0">
                <a:latin typeface="+mn-ea"/>
              </a:rPr>
              <a:t>）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作背压阀用</a:t>
            </a:r>
            <a:r>
              <a:rPr lang="en-US" altLang="x-none" sz="2400" b="1" dirty="0">
                <a:solidFill>
                  <a:srgbClr val="FF0000"/>
                </a:solidFill>
                <a:latin typeface="+mn-ea"/>
              </a:rPr>
              <a:t>: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防止液压缸前冲或爬行，使系统工作平稳。</a:t>
            </a:r>
            <a:r>
              <a:rPr lang="en-US" altLang="x-none" sz="2400" b="1" dirty="0">
                <a:solidFill>
                  <a:srgbClr val="FF0000"/>
                </a:solidFill>
                <a:latin typeface="+mn-ea"/>
              </a:rPr>
              <a:t>p</a:t>
            </a:r>
            <a:r>
              <a:rPr lang="en-US" altLang="x-none" sz="2400" b="1" baseline="-30000" dirty="0">
                <a:solidFill>
                  <a:srgbClr val="FF0000"/>
                </a:solidFill>
                <a:latin typeface="+mn-ea"/>
              </a:rPr>
              <a:t>k</a:t>
            </a:r>
            <a:r>
              <a:rPr lang="en-US" altLang="x-none" sz="2400" b="1" dirty="0">
                <a:solidFill>
                  <a:srgbClr val="FF0000"/>
                </a:solidFill>
                <a:latin typeface="+mn-ea"/>
              </a:rPr>
              <a:t>=2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～</a:t>
            </a:r>
            <a:r>
              <a:rPr lang="en-US" altLang="x-none" sz="2400" b="1" dirty="0">
                <a:solidFill>
                  <a:srgbClr val="FF0000"/>
                </a:solidFill>
                <a:latin typeface="+mn-ea"/>
              </a:rPr>
              <a:t>6 bar</a:t>
            </a:r>
            <a:endParaRPr lang="en-US" altLang="x-none" sz="2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5366" name="Rectangle 26"/>
          <p:cNvSpPr/>
          <p:nvPr/>
        </p:nvSpPr>
        <p:spPr>
          <a:xfrm>
            <a:off x="304800" y="3487420"/>
            <a:ext cx="9144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2400" b="1" dirty="0">
                <a:latin typeface="+mn-ea"/>
              </a:rPr>
              <a:t>（</a:t>
            </a:r>
            <a:r>
              <a:rPr lang="en-US" altLang="x-none" sz="2400" b="1" dirty="0">
                <a:latin typeface="+mn-ea"/>
              </a:rPr>
              <a:t>3</a:t>
            </a:r>
            <a:r>
              <a:rPr lang="zh-CN" altLang="en-US" sz="2400" b="1" dirty="0">
                <a:latin typeface="+mn-ea"/>
              </a:rPr>
              <a:t>）作锁紧装置用：起重机支腿、夹紧回路等。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5367" name="Rectangle 27"/>
          <p:cNvSpPr/>
          <p:nvPr/>
        </p:nvSpPr>
        <p:spPr>
          <a:xfrm>
            <a:off x="304800" y="4097020"/>
            <a:ext cx="9144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2400" b="1" dirty="0">
                <a:latin typeface="+mn-ea"/>
              </a:rPr>
              <a:t>（</a:t>
            </a:r>
            <a:r>
              <a:rPr lang="en-US" altLang="x-none" sz="2400" b="1" dirty="0">
                <a:latin typeface="+mn-ea"/>
              </a:rPr>
              <a:t>4</a:t>
            </a:r>
            <a:r>
              <a:rPr lang="zh-CN" altLang="en-US" sz="2400" b="1" dirty="0">
                <a:latin typeface="+mn-ea"/>
              </a:rPr>
              <a:t>）保持控制油路有必要的压力：</a:t>
            </a:r>
            <a:r>
              <a:rPr lang="en-US" altLang="x-none" sz="2400" b="1" dirty="0">
                <a:latin typeface="+mn-ea"/>
              </a:rPr>
              <a:t>p</a:t>
            </a:r>
            <a:r>
              <a:rPr lang="en-US" altLang="x-none" sz="2400" b="1" baseline="-30000" dirty="0">
                <a:latin typeface="+mn-ea"/>
              </a:rPr>
              <a:t>k</a:t>
            </a:r>
            <a:r>
              <a:rPr lang="en-US" altLang="x-none" sz="2400" b="1" dirty="0">
                <a:latin typeface="+mn-ea"/>
              </a:rPr>
              <a:t>≥p</a:t>
            </a:r>
            <a:r>
              <a:rPr lang="zh-CN" altLang="en-US" sz="2400" b="1" baseline="-30000" dirty="0">
                <a:latin typeface="+mn-ea"/>
              </a:rPr>
              <a:t>液控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5368" name="Rectangle 28"/>
          <p:cNvSpPr/>
          <p:nvPr/>
        </p:nvSpPr>
        <p:spPr>
          <a:xfrm>
            <a:off x="304800" y="4706620"/>
            <a:ext cx="8077200" cy="9772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 dirty="0">
                <a:latin typeface="+mn-ea"/>
              </a:rPr>
              <a:t>（</a:t>
            </a:r>
            <a:r>
              <a:rPr lang="en-US" altLang="x-none" sz="2400" b="1" dirty="0">
                <a:latin typeface="+mn-ea"/>
              </a:rPr>
              <a:t>5</a:t>
            </a:r>
            <a:r>
              <a:rPr lang="zh-CN" altLang="en-US" sz="2400" b="1" dirty="0">
                <a:latin typeface="+mn-ea"/>
              </a:rPr>
              <a:t>）作复合阀使用：单向节流阀、单向顺序阀、单向减压阀、单向调速阀等。 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5369" name="Rectangle 29"/>
          <p:cNvSpPr/>
          <p:nvPr/>
        </p:nvSpPr>
        <p:spPr>
          <a:xfrm>
            <a:off x="304800" y="5849620"/>
            <a:ext cx="9144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sz="2400" b="1" dirty="0">
                <a:latin typeface="+mn-ea"/>
              </a:rPr>
              <a:t>（</a:t>
            </a:r>
            <a:r>
              <a:rPr lang="en-US" altLang="x-none" sz="2400" b="1" dirty="0">
                <a:latin typeface="+mn-ea"/>
              </a:rPr>
              <a:t>6</a:t>
            </a:r>
            <a:r>
              <a:rPr lang="zh-CN" altLang="en-US" sz="2400" b="1" dirty="0">
                <a:latin typeface="+mn-ea"/>
              </a:rPr>
              <a:t>）局部回路作安全阀使用：</a:t>
            </a:r>
            <a:r>
              <a:rPr lang="en-US" altLang="x-none" sz="2400" b="1" dirty="0">
                <a:latin typeface="+mn-ea"/>
              </a:rPr>
              <a:t>p</a:t>
            </a:r>
            <a:r>
              <a:rPr lang="en-US" altLang="x-none" sz="2400" b="1" baseline="-30000" dirty="0">
                <a:latin typeface="+mn-ea"/>
              </a:rPr>
              <a:t>k</a:t>
            </a:r>
            <a:r>
              <a:rPr lang="zh-CN" altLang="en-US" sz="2400" b="1" dirty="0">
                <a:latin typeface="+mn-ea"/>
              </a:rPr>
              <a:t>＞</a:t>
            </a:r>
            <a:r>
              <a:rPr lang="en-US" altLang="x-none" sz="2400" b="1" dirty="0">
                <a:latin typeface="+mn-ea"/>
              </a:rPr>
              <a:t>p</a:t>
            </a:r>
            <a:r>
              <a:rPr lang="zh-CN" altLang="en-US" sz="2400" b="1" baseline="-30000" dirty="0">
                <a:latin typeface="+mn-ea"/>
              </a:rPr>
              <a:t>换热器正常工作的阻力</a:t>
            </a:r>
            <a:endParaRPr lang="zh-CN" altLang="en-US" sz="24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7" grpId="0"/>
      <p:bldP spid="15368" grpId="0"/>
      <p:bldP spid="15369" grpId="0"/>
    </p:bld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701</Words>
  <Application>WPS 演示</Application>
  <PresentationFormat>全屏显示(16:9)</PresentationFormat>
  <Paragraphs>97</Paragraphs>
  <Slides>10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Times New Roman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理工职院</cp:lastModifiedBy>
  <cp:revision>140</cp:revision>
  <dcterms:created xsi:type="dcterms:W3CDTF">2014-08-23T07:50:00Z</dcterms:created>
  <dcterms:modified xsi:type="dcterms:W3CDTF">2017-12-25T11:15:39Z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