
<file path=[Content_Types].xml><?xml version="1.0" encoding="utf-8"?>
<Types xmlns="http://schemas.openxmlformats.org/package/2006/content-types">
  <Default Extension="jpeg" ContentType="image/jpe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77" r:id="rId5"/>
    <p:sldId id="378" r:id="rId6"/>
    <p:sldId id="385" r:id="rId7"/>
    <p:sldId id="386" r:id="rId8"/>
    <p:sldId id="387" r:id="rId9"/>
    <p:sldId id="388" r:id="rId10"/>
    <p:sldId id="389" r:id="rId11"/>
    <p:sldId id="390" r:id="rId12"/>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210"/>
        <p:guide pos="2876"/>
        <p:guide pos="208"/>
        <p:guide pos="1489"/>
        <p:guide pos="822"/>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a:xfrm>
            <a:off x="457200" y="6245225"/>
            <a:ext cx="2133600" cy="476250"/>
          </a:xfrm>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a:xfrm>
            <a:off x="3124200" y="6245225"/>
            <a:ext cx="2895600" cy="476250"/>
          </a:xfrm>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a:xfrm>
            <a:off x="6553200" y="6245225"/>
            <a:ext cx="2133600" cy="476250"/>
          </a:xfrm>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GIF"/></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15.png"/><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707765" y="3636645"/>
            <a:ext cx="5085715" cy="645160"/>
          </a:xfrm>
          <a:prstGeom prst="rect">
            <a:avLst/>
          </a:prstGeom>
          <a:noFill/>
        </p:spPr>
        <p:txBody>
          <a:bodyPr wrap="square" rtlCol="0" anchor="t">
            <a:spAutoFit/>
          </a:bodyPr>
          <a:p>
            <a:pPr algn="ctr" fontAlgn="auto"/>
            <a:r>
              <a:rPr lang="en-US" altLang="zh-CN" sz="3600" b="1">
                <a:latin typeface="+mn-ea"/>
                <a:sym typeface="+mn-ea"/>
              </a:rPr>
              <a:t>   </a:t>
            </a:r>
            <a:r>
              <a:rPr lang="zh-CN" sz="3600" b="1">
                <a:latin typeface="+mn-ea"/>
                <a:sym typeface="+mn-ea"/>
              </a:rPr>
              <a:t>气  缸</a:t>
            </a:r>
            <a:endParaRPr lang="zh-CN" sz="3600" b="1">
              <a:latin typeface="+mn-ea"/>
              <a:sym typeface="+mn-ea"/>
            </a:endParaRPr>
          </a:p>
        </p:txBody>
      </p:sp>
      <p:pic>
        <p:nvPicPr>
          <p:cNvPr id="6" name="图片 5" descr="气缸"/>
          <p:cNvPicPr>
            <a:picLocks noChangeAspect="1"/>
          </p:cNvPicPr>
          <p:nvPr/>
        </p:nvPicPr>
        <p:blipFill>
          <a:blip r:embed="rId1"/>
          <a:stretch>
            <a:fillRect/>
          </a:stretch>
        </p:blipFill>
        <p:spPr>
          <a:xfrm>
            <a:off x="73025" y="2620645"/>
            <a:ext cx="4254500" cy="267779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文"/>
          <p:cNvSpPr txBox="1"/>
          <p:nvPr/>
        </p:nvSpPr>
        <p:spPr>
          <a:xfrm>
            <a:off x="969645" y="868045"/>
            <a:ext cx="7488555" cy="3784600"/>
          </a:xfrm>
          <a:prstGeom prst="rect">
            <a:avLst/>
          </a:prstGeom>
          <a:noFill/>
        </p:spPr>
        <p:txBody>
          <a:bodyPr wrap="square" rtlCol="0">
            <a:spAutoFit/>
          </a:bodyPr>
          <a:p>
            <a:pPr indent="0" fontAlgn="auto">
              <a:lnSpc>
                <a:spcPct val="120000"/>
              </a:lnSpc>
            </a:pPr>
            <a:r>
              <a:rPr sz="2000" dirty="0">
                <a:latin typeface="微软雅黑" panose="020B0503020204020204" pitchFamily="34" charset="-122"/>
                <a:ea typeface="微软雅黑" panose="020B0503020204020204" pitchFamily="34" charset="-122"/>
                <a:sym typeface="+mn-ea"/>
              </a:rPr>
              <a:t>气缸是气动系统中最常用的一种执行元件，用于实现往复直线移动，输出推力和位移。</a:t>
            </a:r>
            <a:endParaRPr sz="2000" b="0" dirty="0">
              <a:latin typeface="微软雅黑" panose="020B0503020204020204" pitchFamily="34" charset="-122"/>
              <a:ea typeface="微软雅黑" panose="020B0503020204020204" pitchFamily="34" charset="-122"/>
            </a:endParaRPr>
          </a:p>
          <a:p>
            <a:pPr indent="0" fontAlgn="auto">
              <a:lnSpc>
                <a:spcPct val="120000"/>
              </a:lnSpc>
            </a:pPr>
            <a:r>
              <a:rPr sz="2000" dirty="0">
                <a:latin typeface="微软雅黑" panose="020B0503020204020204" pitchFamily="34" charset="-122"/>
                <a:ea typeface="微软雅黑" panose="020B0503020204020204" pitchFamily="34" charset="-122"/>
                <a:sym typeface="+mn-ea"/>
              </a:rPr>
              <a:t>　　1.气缸的分类　气缸的种类很多，总体上可按如下方法分类：</a:t>
            </a:r>
            <a:endParaRPr sz="2000" b="0" dirty="0">
              <a:latin typeface="微软雅黑" panose="020B0503020204020204" pitchFamily="34" charset="-122"/>
              <a:ea typeface="微软雅黑" panose="020B0503020204020204" pitchFamily="34" charset="-122"/>
            </a:endParaRPr>
          </a:p>
          <a:p>
            <a:pPr indent="0" fontAlgn="auto">
              <a:lnSpc>
                <a:spcPct val="120000"/>
              </a:lnSpc>
            </a:pPr>
            <a:r>
              <a:rPr sz="2000" dirty="0">
                <a:latin typeface="微软雅黑" panose="020B0503020204020204" pitchFamily="34" charset="-122"/>
                <a:ea typeface="微软雅黑" panose="020B0503020204020204" pitchFamily="34" charset="-122"/>
                <a:sym typeface="+mn-ea"/>
              </a:rPr>
              <a:t>    ⑴按气缸活塞的受压状态可分为：单作用气缸和双作用气缸。</a:t>
            </a:r>
            <a:endParaRPr sz="2000" b="0" dirty="0">
              <a:latin typeface="微软雅黑" panose="020B0503020204020204" pitchFamily="34" charset="-122"/>
              <a:ea typeface="微软雅黑" panose="020B0503020204020204" pitchFamily="34" charset="-122"/>
            </a:endParaRPr>
          </a:p>
          <a:p>
            <a:pPr indent="0" fontAlgn="auto">
              <a:lnSpc>
                <a:spcPct val="120000"/>
              </a:lnSpc>
            </a:pPr>
            <a:r>
              <a:rPr sz="2000" dirty="0">
                <a:latin typeface="微软雅黑" panose="020B0503020204020204" pitchFamily="34" charset="-122"/>
                <a:ea typeface="微软雅黑" panose="020B0503020204020204" pitchFamily="34" charset="-122"/>
                <a:sym typeface="+mn-ea"/>
              </a:rPr>
              <a:t>    ⑵按气缸的结构特征可分为：活塞式气缸、柱塞式气缸、薄膜式气缸、叶片式摆动气缸和齿轮齿条式摆动气缸等。</a:t>
            </a:r>
            <a:endParaRPr sz="2000" b="0" dirty="0">
              <a:latin typeface="微软雅黑" panose="020B0503020204020204" pitchFamily="34" charset="-122"/>
              <a:ea typeface="微软雅黑" panose="020B0503020204020204" pitchFamily="34" charset="-122"/>
            </a:endParaRPr>
          </a:p>
          <a:p>
            <a:pPr indent="0" fontAlgn="auto">
              <a:lnSpc>
                <a:spcPct val="120000"/>
              </a:lnSpc>
            </a:pPr>
            <a:r>
              <a:rPr sz="2000" dirty="0">
                <a:latin typeface="微软雅黑" panose="020B0503020204020204" pitchFamily="34" charset="-122"/>
                <a:ea typeface="微软雅黑" panose="020B0503020204020204" pitchFamily="34" charset="-122"/>
                <a:sym typeface="+mn-ea"/>
              </a:rPr>
              <a:t>　⑶按气缸的安装方式可分为：固定式气缸、轴销式气缸、回转式气缸和嵌入式气缸等。</a:t>
            </a:r>
            <a:endParaRPr sz="2000" b="0" dirty="0">
              <a:latin typeface="微软雅黑" panose="020B0503020204020204" pitchFamily="34" charset="-122"/>
              <a:ea typeface="微软雅黑" panose="020B0503020204020204" pitchFamily="34" charset="-122"/>
            </a:endParaRPr>
          </a:p>
          <a:p>
            <a:pPr indent="0" fontAlgn="auto">
              <a:lnSpc>
                <a:spcPct val="120000"/>
              </a:lnSpc>
            </a:pPr>
            <a:r>
              <a:rPr sz="2000" dirty="0">
                <a:latin typeface="微软雅黑" panose="020B0503020204020204" pitchFamily="34" charset="-122"/>
                <a:ea typeface="微软雅黑" panose="020B0503020204020204" pitchFamily="34" charset="-122"/>
                <a:sym typeface="+mn-ea"/>
              </a:rPr>
              <a:t>    ⑷按气缸的功能可分为：普通气缸（包括单作用和双作用式气缸）和特殊功能气缸。</a:t>
            </a:r>
            <a:endParaRPr sz="2000" dirty="0">
              <a:solidFill>
                <a:schemeClr val="tx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93675" y="4734560"/>
            <a:ext cx="2717165" cy="1396365"/>
          </a:xfrm>
          <a:prstGeom prst="rect">
            <a:avLst/>
          </a:prstGeom>
        </p:spPr>
      </p:pic>
      <p:pic>
        <p:nvPicPr>
          <p:cNvPr id="3" name="图片 2"/>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3407410" y="4335145"/>
            <a:ext cx="2329815" cy="1964055"/>
          </a:xfrm>
          <a:prstGeom prst="rect">
            <a:avLst/>
          </a:prstGeom>
        </p:spPr>
      </p:pic>
      <p:pic>
        <p:nvPicPr>
          <p:cNvPr id="5" name="图片 4"/>
          <p:cNvPicPr>
            <a:picLocks noChangeAspect="1"/>
          </p:cNvPicPr>
          <p:nvPr/>
        </p:nvPicPr>
        <p:blipFill>
          <a:blip r:embed="rId3"/>
          <a:srcRect l="3669" t="625" r="-3669" b="-625"/>
          <a:stretch>
            <a:fillRect/>
          </a:stretch>
        </p:blipFill>
        <p:spPr>
          <a:xfrm>
            <a:off x="6252210" y="4670425"/>
            <a:ext cx="2406015" cy="1524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文"/>
          <p:cNvSpPr txBox="1"/>
          <p:nvPr/>
        </p:nvSpPr>
        <p:spPr>
          <a:xfrm>
            <a:off x="1216025" y="1384300"/>
            <a:ext cx="7488555" cy="2306955"/>
          </a:xfrm>
          <a:prstGeom prst="rect">
            <a:avLst/>
          </a:prstGeom>
          <a:noFill/>
        </p:spPr>
        <p:txBody>
          <a:bodyPr wrap="square" rtlCol="0">
            <a:spAutoFit/>
          </a:bodyPr>
          <a:p>
            <a:pPr algn="l" fontAlgn="auto">
              <a:lnSpc>
                <a:spcPct val="120000"/>
              </a:lnSpc>
              <a:buNone/>
            </a:pPr>
            <a:r>
              <a:rPr lang="en-US" sz="2000" dirty="0">
                <a:latin typeface="微软雅黑" panose="020B0503020204020204" pitchFamily="34" charset="-122"/>
                <a:ea typeface="微软雅黑" panose="020B0503020204020204" pitchFamily="34" charset="-122"/>
                <a:sym typeface="+mn-ea"/>
              </a:rPr>
              <a:t>      </a:t>
            </a:r>
            <a:r>
              <a:rPr sz="2000" dirty="0">
                <a:latin typeface="微软雅黑" panose="020B0503020204020204" pitchFamily="34" charset="-122"/>
                <a:ea typeface="微软雅黑" panose="020B0503020204020204" pitchFamily="34" charset="-122"/>
                <a:sym typeface="+mn-ea"/>
              </a:rPr>
              <a:t>单作用气缸只有一端进气，活塞单方向的直线运动由压缩空气驱动，而活塞的返回则依靠弹簧力或重力等其他外力实现。其结构原理如图所示。单作用气缸结构简单、耗气量小，但由于复位弹簧的弹力与其变形大小相关，所以活塞杆的推力和运动速度在其行程中是变化的。故只能用于短行程以及对活塞杆的推力和运动速度要求不高的场合，如定位和夹紧装置等。</a:t>
            </a:r>
            <a:endParaRPr sz="2000" dirty="0">
              <a:solidFill>
                <a:schemeClr val="tx1"/>
              </a:solidFill>
              <a:latin typeface="微软雅黑" panose="020B0503020204020204" pitchFamily="34" charset="-122"/>
              <a:ea typeface="微软雅黑" panose="020B0503020204020204" pitchFamily="34" charset="-122"/>
            </a:endParaRPr>
          </a:p>
        </p:txBody>
      </p:sp>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1</a:t>
            </a:r>
            <a:r>
              <a:rPr lang="zh-CN" altLang="en-US" sz="2400" b="1" dirty="0">
                <a:solidFill>
                  <a:schemeClr val="tx1"/>
                </a:solidFill>
                <a:latin typeface="微软雅黑" panose="020B0503020204020204" pitchFamily="34" charset="-122"/>
                <a:ea typeface="宋体" panose="02010600030101010101" pitchFamily="2" charset="-122"/>
              </a:rPr>
              <a:t>、单作用气缸</a:t>
            </a:r>
            <a:endParaRPr lang="zh-CN" altLang="en-US" sz="2400" b="1" dirty="0">
              <a:solidFill>
                <a:schemeClr val="tx1"/>
              </a:solidFill>
              <a:latin typeface="微软雅黑" panose="020B0503020204020204" pitchFamily="34" charset="-122"/>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1804670" y="3691255"/>
            <a:ext cx="5895340" cy="255206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文"/>
          <p:cNvSpPr txBox="1"/>
          <p:nvPr/>
        </p:nvSpPr>
        <p:spPr>
          <a:xfrm>
            <a:off x="1216025" y="1384300"/>
            <a:ext cx="7488555" cy="2676525"/>
          </a:xfrm>
          <a:prstGeom prst="rect">
            <a:avLst/>
          </a:prstGeom>
          <a:noFill/>
        </p:spPr>
        <p:txBody>
          <a:bodyPr wrap="square" rtlCol="0">
            <a:spAutoFit/>
          </a:bodyPr>
          <a:p>
            <a:pPr indent="457200" algn="l" fontAlgn="auto">
              <a:lnSpc>
                <a:spcPct val="120000"/>
              </a:lnSpc>
            </a:pPr>
            <a:r>
              <a:rPr lang="en-US" sz="2000" dirty="0">
                <a:latin typeface="微软雅黑" panose="020B0503020204020204" pitchFamily="34" charset="-122"/>
                <a:ea typeface="微软雅黑" panose="020B0503020204020204" pitchFamily="34" charset="-122"/>
                <a:sym typeface="+mn-ea"/>
              </a:rPr>
              <a:t> </a:t>
            </a:r>
            <a:r>
              <a:rPr sz="2000" dirty="0">
                <a:latin typeface="微软雅黑" panose="020B0503020204020204" pitchFamily="34" charset="-122"/>
                <a:ea typeface="微软雅黑" panose="020B0503020204020204" pitchFamily="34" charset="-122"/>
                <a:sym typeface="+mn-ea"/>
              </a:rPr>
              <a:t>双作用气缸两端都可进气，活塞双方向的往复直线运动都由压缩空气驱动完成。如图所示为单杆双作用气缸，是应用最为广泛的一种普通气缸。由于活塞两侧的受压面积不等，因此其往复运动的速度和输出力也不相等。对于双杆双作用气缸，则由于活塞两端的活塞杆直径相同，可以得到相同的往复运动速度和输出力。双杆双作用气缸应用较少，常用于气动加工机械及包装机械设备上</a:t>
            </a:r>
            <a:r>
              <a:rPr lang="zh-CN" sz="2000" dirty="0">
                <a:latin typeface="微软雅黑" panose="020B0503020204020204" pitchFamily="34" charset="-122"/>
                <a:ea typeface="宋体" panose="02010600030101010101" pitchFamily="2" charset="-122"/>
                <a:sym typeface="+mn-ea"/>
              </a:rPr>
              <a:t>。</a:t>
            </a:r>
            <a:endParaRPr lang="zh-CN" sz="2000" dirty="0">
              <a:solidFill>
                <a:schemeClr val="tx1"/>
              </a:solidFill>
              <a:latin typeface="微软雅黑" panose="020B0503020204020204" pitchFamily="34" charset="-122"/>
              <a:ea typeface="宋体" panose="02010600030101010101" pitchFamily="2" charset="-122"/>
              <a:sym typeface="+mn-ea"/>
            </a:endParaRPr>
          </a:p>
        </p:txBody>
      </p:sp>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altLang="zh-CN" sz="2400" b="1" dirty="0">
                <a:solidFill>
                  <a:schemeClr val="tx1"/>
                </a:solidFill>
                <a:latin typeface="微软雅黑" panose="020B0503020204020204" pitchFamily="34" charset="-122"/>
                <a:ea typeface="宋体" panose="02010600030101010101" pitchFamily="2" charset="-122"/>
              </a:rPr>
              <a:t>2</a:t>
            </a:r>
            <a:r>
              <a:rPr lang="zh-CN" altLang="en-US" sz="2400" b="1" dirty="0">
                <a:solidFill>
                  <a:schemeClr val="tx1"/>
                </a:solidFill>
                <a:latin typeface="微软雅黑" panose="020B0503020204020204" pitchFamily="34" charset="-122"/>
                <a:ea typeface="宋体" panose="02010600030101010101" pitchFamily="2" charset="-122"/>
              </a:rPr>
              <a:t>、双作用气缸</a:t>
            </a:r>
            <a:endParaRPr lang="zh-CN" altLang="en-US" sz="2400" b="1" dirty="0">
              <a:solidFill>
                <a:schemeClr val="tx1"/>
              </a:solidFill>
              <a:latin typeface="微软雅黑" panose="020B0503020204020204" pitchFamily="34" charset="-122"/>
              <a:ea typeface="宋体" panose="02010600030101010101" pitchFamily="2" charset="-122"/>
            </a:endParaRPr>
          </a:p>
        </p:txBody>
      </p:sp>
      <p:pic>
        <p:nvPicPr>
          <p:cNvPr id="5" name="图片 4"/>
          <p:cNvPicPr>
            <a:picLocks noChangeAspect="1"/>
          </p:cNvPicPr>
          <p:nvPr/>
        </p:nvPicPr>
        <p:blipFill>
          <a:blip r:embed="rId1"/>
          <a:stretch>
            <a:fillRect/>
          </a:stretch>
        </p:blipFill>
        <p:spPr>
          <a:xfrm>
            <a:off x="2197735" y="4561205"/>
            <a:ext cx="5837555" cy="185928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文"/>
          <p:cNvSpPr txBox="1"/>
          <p:nvPr/>
        </p:nvSpPr>
        <p:spPr>
          <a:xfrm>
            <a:off x="1216025" y="1384300"/>
            <a:ext cx="7488555" cy="3630930"/>
          </a:xfrm>
          <a:prstGeom prst="rect">
            <a:avLst/>
          </a:prstGeom>
          <a:noFill/>
        </p:spPr>
        <p:txBody>
          <a:bodyPr wrap="square" rtlCol="0">
            <a:spAutoFit/>
          </a:bodyPr>
          <a:p>
            <a:pPr indent="457200" algn="l">
              <a:lnSpc>
                <a:spcPct val="120000"/>
              </a:lnSpc>
            </a:pPr>
            <a:r>
              <a:rPr lang="en-US" sz="2000" dirty="0">
                <a:latin typeface="微软雅黑" panose="020B0503020204020204" pitchFamily="34" charset="-122"/>
                <a:ea typeface="微软雅黑" panose="020B0503020204020204" pitchFamily="34" charset="-122"/>
                <a:sym typeface="+mn-ea"/>
              </a:rPr>
              <a:t>薄膜式气缸主要由缸体、膜片、膜盘和活塞杆等主要零件组成，利用压缩空气通过膜片的变形推动活塞杆作往复直线运动。其功能类似于活塞式气缸，分单作用式和双作用式两种，薄膜式气缸的膜片可以做成盘形膜片和平膜片两种形式。膜片材料为夹织物橡胶、钢片或磷青铜片等。</a:t>
            </a:r>
            <a:endParaRPr lang="en-US" sz="2000" b="0" dirty="0">
              <a:latin typeface="微软雅黑" panose="020B0503020204020204" pitchFamily="34" charset="-122"/>
              <a:ea typeface="微软雅黑" panose="020B0503020204020204" pitchFamily="34" charset="-122"/>
            </a:endParaRPr>
          </a:p>
          <a:p>
            <a:pPr>
              <a:lnSpc>
                <a:spcPct val="110000"/>
              </a:lnSpc>
            </a:pPr>
            <a:r>
              <a:rPr lang="zh-CN" altLang="en-US" sz="2000" dirty="0">
                <a:latin typeface="宋体" panose="02010600030101010101" pitchFamily="2" charset="-122"/>
                <a:sym typeface="+mn-ea"/>
              </a:rPr>
              <a:t>    薄膜式气缸和活塞式气缸相比较，具有结构简单紧凑、制造较容易、成本低、维修方便、寿命长、泄漏小、效率高等优点。但是由于膜片的变形量有限，故其行程短，一般</a:t>
            </a:r>
            <a:r>
              <a:rPr lang="en-US" altLang="zh-CN" sz="2000" dirty="0">
                <a:latin typeface="宋体" panose="02010600030101010101" pitchFamily="2" charset="-122"/>
                <a:sym typeface="+mn-ea"/>
              </a:rPr>
              <a:t>40</a:t>
            </a:r>
            <a:r>
              <a:rPr lang="zh-CN" altLang="en-US" sz="2000" dirty="0">
                <a:latin typeface="宋体" panose="02010600030101010101" pitchFamily="2" charset="-122"/>
                <a:sym typeface="+mn-ea"/>
              </a:rPr>
              <a:t>～</a:t>
            </a:r>
            <a:r>
              <a:rPr lang="en-US" altLang="zh-CN" sz="2000" dirty="0">
                <a:latin typeface="宋体" panose="02010600030101010101" pitchFamily="2" charset="-122"/>
                <a:sym typeface="+mn-ea"/>
              </a:rPr>
              <a:t>50mm</a:t>
            </a:r>
            <a:r>
              <a:rPr lang="zh-CN" altLang="en-US" sz="2000" dirty="0">
                <a:latin typeface="宋体" panose="02010600030101010101" pitchFamily="2" charset="-122"/>
                <a:sym typeface="+mn-ea"/>
              </a:rPr>
              <a:t>，而且气缸活塞杆上的输出力随着行程的加大而减小。适用于气动夹具、自动调节阀及短行程场合。 </a:t>
            </a:r>
            <a:endParaRPr sz="2000" dirty="0">
              <a:solidFill>
                <a:schemeClr val="tx1"/>
              </a:solidFill>
              <a:latin typeface="微软雅黑" panose="020B0503020204020204" pitchFamily="34" charset="-122"/>
              <a:ea typeface="微软雅黑" panose="020B0503020204020204" pitchFamily="34" charset="-122"/>
            </a:endParaRPr>
          </a:p>
        </p:txBody>
      </p:sp>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3</a:t>
            </a:r>
            <a:r>
              <a:rPr lang="zh-CN" altLang="en-US" sz="2400" b="1" dirty="0">
                <a:solidFill>
                  <a:schemeClr val="tx1"/>
                </a:solidFill>
                <a:latin typeface="微软雅黑" panose="020B0503020204020204" pitchFamily="34" charset="-122"/>
                <a:ea typeface="宋体" panose="02010600030101010101" pitchFamily="2" charset="-122"/>
              </a:rPr>
              <a:t>、</a:t>
            </a:r>
            <a:r>
              <a:rPr lang="zh-CN" altLang="en-US" sz="2400" b="1" dirty="0">
                <a:latin typeface="微软雅黑" panose="020B0503020204020204" pitchFamily="34" charset="-122"/>
                <a:ea typeface="宋体" panose="02010600030101010101" pitchFamily="2" charset="-122"/>
                <a:sym typeface="+mn-ea"/>
              </a:rPr>
              <a:t>薄膜式</a:t>
            </a:r>
            <a:r>
              <a:rPr lang="zh-CN" altLang="en-US" sz="2400" b="1" dirty="0">
                <a:solidFill>
                  <a:schemeClr val="tx1"/>
                </a:solidFill>
                <a:latin typeface="微软雅黑" panose="020B0503020204020204" pitchFamily="34" charset="-122"/>
                <a:ea typeface="宋体" panose="02010600030101010101" pitchFamily="2" charset="-122"/>
              </a:rPr>
              <a:t>气缸</a:t>
            </a:r>
            <a:endParaRPr lang="zh-CN" altLang="en-US" sz="2400" b="1" dirty="0">
              <a:solidFill>
                <a:schemeClr val="tx1"/>
              </a:solidFill>
              <a:latin typeface="微软雅黑" panose="020B0503020204020204" pitchFamily="34" charset="-122"/>
              <a:ea typeface="宋体" panose="02010600030101010101" pitchFamily="2" charset="-122"/>
            </a:endParaRPr>
          </a:p>
        </p:txBody>
      </p:sp>
      <p:pic>
        <p:nvPicPr>
          <p:cNvPr id="5" name="图片 4"/>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2256155" y="5111750"/>
            <a:ext cx="2047875" cy="1781175"/>
          </a:xfrm>
          <a:prstGeom prst="rect">
            <a:avLst/>
          </a:prstGeom>
        </p:spPr>
      </p:pic>
      <p:pic>
        <p:nvPicPr>
          <p:cNvPr id="586759" name="图片 586758"/>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4304030" y="4371975"/>
            <a:ext cx="4127500" cy="2082165"/>
          </a:xfrm>
          <a:prstGeom prst="rect">
            <a:avLst/>
          </a:prstGeom>
          <a:noFill/>
          <a:ln w="9525">
            <a:noFill/>
          </a:ln>
        </p:spPr>
      </p:pic>
      <p:sp>
        <p:nvSpPr>
          <p:cNvPr id="6" name="文本框 5"/>
          <p:cNvSpPr txBox="1"/>
          <p:nvPr/>
        </p:nvSpPr>
        <p:spPr>
          <a:xfrm>
            <a:off x="4057650" y="6363970"/>
            <a:ext cx="4620260" cy="737235"/>
          </a:xfrm>
          <a:prstGeom prst="rect">
            <a:avLst/>
          </a:prstGeom>
          <a:noFill/>
        </p:spPr>
        <p:txBody>
          <a:bodyPr wrap="square" rtlCol="0" anchor="t">
            <a:spAutoFit/>
          </a:bodyPr>
          <a:p>
            <a:pPr algn="ctr" eaLnBrk="0" hangingPunct="0"/>
            <a:r>
              <a:rPr lang="en-US" altLang="zh-CN" sz="1200" dirty="0">
                <a:latin typeface="宋体" panose="02010600030101010101" pitchFamily="2" charset="-122"/>
                <a:cs typeface="Times New Roman" panose="02020603050405020304" pitchFamily="18" charset="0"/>
                <a:sym typeface="+mn-ea"/>
              </a:rPr>
              <a:t>a) </a:t>
            </a:r>
            <a:r>
              <a:rPr lang="zh-CN" altLang="en-US" sz="1200" dirty="0">
                <a:latin typeface="宋体" panose="02010600030101010101" pitchFamily="2" charset="-122"/>
                <a:cs typeface="Times New Roman" panose="02020603050405020304" pitchFamily="18" charset="0"/>
                <a:sym typeface="+mn-ea"/>
              </a:rPr>
              <a:t>单作用式  </a:t>
            </a:r>
            <a:r>
              <a:rPr lang="en-US" altLang="zh-CN" sz="1200" dirty="0">
                <a:latin typeface="宋体" panose="02010600030101010101" pitchFamily="2" charset="-122"/>
                <a:cs typeface="Times New Roman" panose="02020603050405020304" pitchFamily="18" charset="0"/>
                <a:sym typeface="+mn-ea"/>
              </a:rPr>
              <a:t>b) </a:t>
            </a:r>
            <a:r>
              <a:rPr lang="zh-CN" altLang="en-US" sz="1200" dirty="0">
                <a:latin typeface="宋体" panose="02010600030101010101" pitchFamily="2" charset="-122"/>
                <a:cs typeface="Times New Roman" panose="02020603050405020304" pitchFamily="18" charset="0"/>
                <a:sym typeface="+mn-ea"/>
              </a:rPr>
              <a:t>双作用式</a:t>
            </a:r>
            <a:endParaRPr lang="zh-CN" altLang="en-US" sz="1200" b="0" dirty="0">
              <a:latin typeface="Arial" panose="020B0604020202020204" pitchFamily="34" charset="0"/>
              <a:cs typeface="Times New Roman" panose="02020603050405020304" pitchFamily="18" charset="0"/>
            </a:endParaRPr>
          </a:p>
          <a:p>
            <a:pPr algn="ctr" eaLnBrk="0" hangingPunct="0"/>
            <a:r>
              <a:rPr lang="en-US" altLang="zh-CN" sz="1200">
                <a:latin typeface="宋体" panose="02010600030101010101" pitchFamily="2" charset="-122"/>
                <a:cs typeface="Times New Roman" panose="02020603050405020304" pitchFamily="18" charset="0"/>
                <a:sym typeface="+mn-ea"/>
              </a:rPr>
              <a:t>1</a:t>
            </a:r>
            <a:r>
              <a:rPr lang="en-US" altLang="zh-CN" sz="1200">
                <a:latin typeface="Arial" panose="020B0604020202020204" pitchFamily="34" charset="0"/>
                <a:ea typeface="Times New Roman" panose="02020603050405020304" pitchFamily="18" charset="0"/>
                <a:sym typeface="+mn-ea"/>
              </a:rPr>
              <a:t>—</a:t>
            </a:r>
            <a:r>
              <a:rPr lang="zh-CN" altLang="en-US" sz="1200" dirty="0">
                <a:latin typeface="宋体" panose="02010600030101010101" pitchFamily="2" charset="-122"/>
                <a:cs typeface="Times New Roman" panose="02020603050405020304" pitchFamily="18" charset="0"/>
                <a:sym typeface="+mn-ea"/>
              </a:rPr>
              <a:t>缸体  </a:t>
            </a:r>
            <a:r>
              <a:rPr lang="en-US" altLang="zh-CN" sz="1200">
                <a:latin typeface="宋体" panose="02010600030101010101" pitchFamily="2" charset="-122"/>
                <a:cs typeface="Times New Roman" panose="02020603050405020304" pitchFamily="18" charset="0"/>
                <a:sym typeface="+mn-ea"/>
              </a:rPr>
              <a:t>2</a:t>
            </a:r>
            <a:r>
              <a:rPr lang="en-US" altLang="zh-CN" sz="1200">
                <a:latin typeface="Arial" panose="020B0604020202020204" pitchFamily="34" charset="0"/>
                <a:ea typeface="Times New Roman" panose="02020603050405020304" pitchFamily="18" charset="0"/>
                <a:sym typeface="+mn-ea"/>
              </a:rPr>
              <a:t>—</a:t>
            </a:r>
            <a:r>
              <a:rPr lang="zh-CN" altLang="en-US" sz="1200" dirty="0">
                <a:latin typeface="宋体" panose="02010600030101010101" pitchFamily="2" charset="-122"/>
                <a:cs typeface="Times New Roman" panose="02020603050405020304" pitchFamily="18" charset="0"/>
                <a:sym typeface="+mn-ea"/>
              </a:rPr>
              <a:t>膜片  </a:t>
            </a:r>
            <a:r>
              <a:rPr lang="en-US" altLang="zh-CN" sz="1200">
                <a:latin typeface="宋体" panose="02010600030101010101" pitchFamily="2" charset="-122"/>
                <a:cs typeface="Times New Roman" panose="02020603050405020304" pitchFamily="18" charset="0"/>
                <a:sym typeface="+mn-ea"/>
              </a:rPr>
              <a:t>3</a:t>
            </a:r>
            <a:r>
              <a:rPr lang="en-US" altLang="zh-CN" sz="1200">
                <a:latin typeface="Arial" panose="020B0604020202020204" pitchFamily="34" charset="0"/>
                <a:ea typeface="Times New Roman" panose="02020603050405020304" pitchFamily="18" charset="0"/>
                <a:sym typeface="+mn-ea"/>
              </a:rPr>
              <a:t>—</a:t>
            </a:r>
            <a:r>
              <a:rPr lang="zh-CN" altLang="en-US" sz="1200" dirty="0">
                <a:latin typeface="宋体" panose="02010600030101010101" pitchFamily="2" charset="-122"/>
                <a:cs typeface="Times New Roman" panose="02020603050405020304" pitchFamily="18" charset="0"/>
                <a:sym typeface="+mn-ea"/>
              </a:rPr>
              <a:t>膜盘  </a:t>
            </a:r>
            <a:r>
              <a:rPr lang="en-US" altLang="zh-CN" sz="1200">
                <a:latin typeface="宋体" panose="02010600030101010101" pitchFamily="2" charset="-122"/>
                <a:cs typeface="Times New Roman" panose="02020603050405020304" pitchFamily="18" charset="0"/>
                <a:sym typeface="+mn-ea"/>
              </a:rPr>
              <a:t>4</a:t>
            </a:r>
            <a:r>
              <a:rPr lang="en-US" altLang="zh-CN" sz="1200">
                <a:latin typeface="Arial" panose="020B0604020202020204" pitchFamily="34" charset="0"/>
                <a:ea typeface="Times New Roman" panose="02020603050405020304" pitchFamily="18" charset="0"/>
                <a:sym typeface="+mn-ea"/>
              </a:rPr>
              <a:t>—</a:t>
            </a:r>
            <a:r>
              <a:rPr lang="zh-CN" altLang="en-US" sz="1200" dirty="0">
                <a:latin typeface="宋体" panose="02010600030101010101" pitchFamily="2" charset="-122"/>
                <a:cs typeface="Times New Roman" panose="02020603050405020304" pitchFamily="18" charset="0"/>
                <a:sym typeface="+mn-ea"/>
              </a:rPr>
              <a:t>活塞杆</a:t>
            </a:r>
            <a:endParaRPr lang="zh-CN" altLang="en-US" sz="1200" b="0" dirty="0">
              <a:latin typeface="Arial" panose="020B0604020202020204" pitchFamily="34" charset="0"/>
              <a:cs typeface="Times New Roman" panose="02020603050405020304" pitchFamily="18" charset="0"/>
            </a:endParaRPr>
          </a:p>
          <a:p>
            <a:pPr algn="ctr" eaLnBrk="0" hangingPunct="0"/>
            <a:endParaRPr lang="zh-CN" altLang="en-US"/>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文"/>
          <p:cNvSpPr txBox="1"/>
          <p:nvPr/>
        </p:nvSpPr>
        <p:spPr>
          <a:xfrm>
            <a:off x="1216025" y="1289685"/>
            <a:ext cx="4879340" cy="5262245"/>
          </a:xfrm>
          <a:prstGeom prst="rect">
            <a:avLst/>
          </a:prstGeom>
          <a:noFill/>
        </p:spPr>
        <p:txBody>
          <a:bodyPr wrap="square" rtlCol="0">
            <a:spAutoFit/>
          </a:bodyPr>
          <a:p>
            <a:pPr indent="457200" algn="l" fontAlgn="auto">
              <a:lnSpc>
                <a:spcPct val="120000"/>
              </a:lnSpc>
            </a:pPr>
            <a:r>
              <a:rPr lang="en-US" sz="2000" dirty="0">
                <a:latin typeface="微软雅黑" panose="020B0503020204020204" pitchFamily="34" charset="-122"/>
                <a:ea typeface="微软雅黑" panose="020B0503020204020204" pitchFamily="34" charset="-122"/>
                <a:sym typeface="+mn-ea"/>
              </a:rPr>
              <a:t>气液阻尼缸由气缸和油缸组合而成，有串联型和并联型两种形式。它以压缩空气为能源，并且利用油液的不可压缩性和控制油液排量来获得活塞的平稳运动以及调节活塞的运动速度。如图所示，当压缩空气自气缸右端进入时，气缸活塞克服外负载向左移动。由于两活塞固定在一个活塞杆上，因此同时带动液压缸活塞向左运动。此时液压缸左腔排油，单向阀关闭，油液只能经节流阀缓慢流入液压缸右腔，对整个活塞的运动起阻尼作用。调节节流阀的开度能调节活塞的运动速度。当气缸左端供气时，液压缸右腔排油，顶开单向阀，活塞能快速返回原来位置。 </a:t>
            </a:r>
            <a:endParaRPr lang="en-US" sz="2000" dirty="0">
              <a:solidFill>
                <a:schemeClr val="tx1"/>
              </a:solidFill>
              <a:latin typeface="微软雅黑" panose="020B0503020204020204" pitchFamily="34" charset="-122"/>
              <a:ea typeface="微软雅黑" panose="020B0503020204020204" pitchFamily="34" charset="-122"/>
            </a:endParaRPr>
          </a:p>
        </p:txBody>
      </p:sp>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4</a:t>
            </a:r>
            <a:r>
              <a:rPr lang="zh-CN" altLang="en-US" sz="2400" b="1" dirty="0">
                <a:solidFill>
                  <a:schemeClr val="tx1"/>
                </a:solidFill>
                <a:latin typeface="微软雅黑" panose="020B0503020204020204" pitchFamily="34" charset="-122"/>
                <a:ea typeface="宋体" panose="02010600030101010101" pitchFamily="2" charset="-122"/>
              </a:rPr>
              <a:t>、</a:t>
            </a:r>
            <a:r>
              <a:rPr lang="zh-CN" altLang="en-US" sz="2400" b="1" dirty="0">
                <a:latin typeface="微软雅黑" panose="020B0503020204020204" pitchFamily="34" charset="-122"/>
                <a:ea typeface="宋体" panose="02010600030101010101" pitchFamily="2" charset="-122"/>
                <a:sym typeface="+mn-ea"/>
              </a:rPr>
              <a:t>气液阻尼</a:t>
            </a:r>
            <a:r>
              <a:rPr lang="zh-CN" altLang="en-US" sz="2400" b="1" dirty="0">
                <a:solidFill>
                  <a:schemeClr val="tx1"/>
                </a:solidFill>
                <a:latin typeface="微软雅黑" panose="020B0503020204020204" pitchFamily="34" charset="-122"/>
                <a:ea typeface="宋体" panose="02010600030101010101" pitchFamily="2" charset="-122"/>
              </a:rPr>
              <a:t>缸</a:t>
            </a:r>
            <a:endParaRPr lang="zh-CN" altLang="en-US" sz="2400" b="1" dirty="0">
              <a:solidFill>
                <a:schemeClr val="tx1"/>
              </a:solidFill>
              <a:latin typeface="微软雅黑" panose="020B0503020204020204" pitchFamily="34" charset="-122"/>
              <a:ea typeface="宋体" panose="02010600030101010101" pitchFamily="2" charset="-122"/>
            </a:endParaRPr>
          </a:p>
        </p:txBody>
      </p:sp>
      <p:pic>
        <p:nvPicPr>
          <p:cNvPr id="5" name="图片 4"/>
          <p:cNvPicPr>
            <a:picLocks noChangeAspect="1"/>
          </p:cNvPicPr>
          <p:nvPr/>
        </p:nvPicPr>
        <p:blipFill>
          <a:blip r:embed="rId1"/>
          <a:stretch>
            <a:fillRect/>
          </a:stretch>
        </p:blipFill>
        <p:spPr>
          <a:xfrm>
            <a:off x="6416040" y="576580"/>
            <a:ext cx="2466975" cy="2000250"/>
          </a:xfrm>
          <a:prstGeom prst="rect">
            <a:avLst/>
          </a:prstGeom>
        </p:spPr>
      </p:pic>
      <p:pic>
        <p:nvPicPr>
          <p:cNvPr id="7" name="图片 6"/>
          <p:cNvPicPr>
            <a:picLocks noChangeAspect="1"/>
          </p:cNvPicPr>
          <p:nvPr/>
        </p:nvPicPr>
        <p:blipFill>
          <a:blip r:embed="rId2"/>
          <a:stretch>
            <a:fillRect/>
          </a:stretch>
        </p:blipFill>
        <p:spPr>
          <a:xfrm>
            <a:off x="6154420" y="2982595"/>
            <a:ext cx="2990215" cy="1876425"/>
          </a:xfrm>
          <a:prstGeom prst="rect">
            <a:avLst/>
          </a:prstGeom>
        </p:spPr>
      </p:pic>
      <p:sp>
        <p:nvSpPr>
          <p:cNvPr id="8" name="文本框 7"/>
          <p:cNvSpPr txBox="1"/>
          <p:nvPr/>
        </p:nvSpPr>
        <p:spPr>
          <a:xfrm>
            <a:off x="6154420" y="5335270"/>
            <a:ext cx="2729230" cy="922020"/>
          </a:xfrm>
          <a:prstGeom prst="rect">
            <a:avLst/>
          </a:prstGeom>
          <a:noFill/>
        </p:spPr>
        <p:txBody>
          <a:bodyPr wrap="square" rtlCol="0" anchor="t">
            <a:spAutoFit/>
          </a:bodyPr>
          <a:p>
            <a:pPr algn="ctr" eaLnBrk="0" hangingPunct="0"/>
            <a:r>
              <a:rPr lang="en-US" altLang="zh-CN">
                <a:latin typeface="宋体" panose="02010600030101010101" pitchFamily="2" charset="-122"/>
                <a:cs typeface="Times New Roman" panose="02020603050405020304" pitchFamily="18" charset="0"/>
                <a:sym typeface="+mn-ea"/>
              </a:rPr>
              <a:t>1</a:t>
            </a:r>
            <a:r>
              <a:rPr lang="en-US" altLang="zh-CN">
                <a:latin typeface="宋体" panose="02010600030101010101" pitchFamily="2" charset="-122"/>
                <a:ea typeface="Times New Roman" panose="02020603050405020304" pitchFamily="18" charset="0"/>
                <a:sym typeface="+mn-ea"/>
              </a:rPr>
              <a:t>—</a:t>
            </a:r>
            <a:r>
              <a:rPr lang="zh-CN" altLang="en-US" dirty="0">
                <a:latin typeface="宋体" panose="02010600030101010101" pitchFamily="2" charset="-122"/>
                <a:cs typeface="Times New Roman" panose="02020603050405020304" pitchFamily="18" charset="0"/>
                <a:sym typeface="+mn-ea"/>
              </a:rPr>
              <a:t>节流阀  </a:t>
            </a:r>
            <a:r>
              <a:rPr lang="en-US" altLang="zh-CN">
                <a:latin typeface="宋体" panose="02010600030101010101" pitchFamily="2" charset="-122"/>
                <a:cs typeface="Times New Roman" panose="02020603050405020304" pitchFamily="18" charset="0"/>
                <a:sym typeface="+mn-ea"/>
              </a:rPr>
              <a:t>2</a:t>
            </a:r>
            <a:r>
              <a:rPr lang="en-US" altLang="zh-CN">
                <a:latin typeface="宋体" panose="02010600030101010101" pitchFamily="2" charset="-122"/>
                <a:ea typeface="Times New Roman" panose="02020603050405020304" pitchFamily="18" charset="0"/>
                <a:sym typeface="+mn-ea"/>
              </a:rPr>
              <a:t>—</a:t>
            </a:r>
            <a:r>
              <a:rPr lang="zh-CN" altLang="en-US" dirty="0">
                <a:latin typeface="宋体" panose="02010600030101010101" pitchFamily="2" charset="-122"/>
                <a:cs typeface="Times New Roman" panose="02020603050405020304" pitchFamily="18" charset="0"/>
                <a:sym typeface="+mn-ea"/>
              </a:rPr>
              <a:t>油箱  </a:t>
            </a:r>
            <a:r>
              <a:rPr lang="en-US" altLang="zh-CN">
                <a:latin typeface="宋体" panose="02010600030101010101" pitchFamily="2" charset="-122"/>
                <a:cs typeface="Times New Roman" panose="02020603050405020304" pitchFamily="18" charset="0"/>
                <a:sym typeface="+mn-ea"/>
              </a:rPr>
              <a:t>3</a:t>
            </a:r>
            <a:r>
              <a:rPr lang="en-US" altLang="zh-CN">
                <a:latin typeface="宋体" panose="02010600030101010101" pitchFamily="2" charset="-122"/>
                <a:ea typeface="Times New Roman" panose="02020603050405020304" pitchFamily="18" charset="0"/>
                <a:sym typeface="+mn-ea"/>
              </a:rPr>
              <a:t>—</a:t>
            </a:r>
            <a:r>
              <a:rPr lang="zh-CN" altLang="en-US" dirty="0">
                <a:latin typeface="宋体" panose="02010600030101010101" pitchFamily="2" charset="-122"/>
                <a:cs typeface="Times New Roman" panose="02020603050405020304" pitchFamily="18" charset="0"/>
                <a:sym typeface="+mn-ea"/>
              </a:rPr>
              <a:t>单向阀  </a:t>
            </a:r>
            <a:r>
              <a:rPr lang="en-US" altLang="zh-CN">
                <a:latin typeface="宋体" panose="02010600030101010101" pitchFamily="2" charset="-122"/>
                <a:cs typeface="Times New Roman" panose="02020603050405020304" pitchFamily="18" charset="0"/>
                <a:sym typeface="+mn-ea"/>
              </a:rPr>
              <a:t>4</a:t>
            </a:r>
            <a:r>
              <a:rPr lang="en-US" altLang="zh-CN">
                <a:latin typeface="宋体" panose="02010600030101010101" pitchFamily="2" charset="-122"/>
                <a:ea typeface="Times New Roman" panose="02020603050405020304" pitchFamily="18" charset="0"/>
                <a:sym typeface="+mn-ea"/>
              </a:rPr>
              <a:t>—</a:t>
            </a:r>
            <a:r>
              <a:rPr lang="zh-CN" altLang="en-US" dirty="0">
                <a:latin typeface="宋体" panose="02010600030101010101" pitchFamily="2" charset="-122"/>
                <a:cs typeface="Times New Roman" panose="02020603050405020304" pitchFamily="18" charset="0"/>
                <a:sym typeface="+mn-ea"/>
              </a:rPr>
              <a:t>液压缸  </a:t>
            </a:r>
            <a:r>
              <a:rPr lang="en-US" altLang="zh-CN">
                <a:latin typeface="宋体" panose="02010600030101010101" pitchFamily="2" charset="-122"/>
                <a:cs typeface="Times New Roman" panose="02020603050405020304" pitchFamily="18" charset="0"/>
                <a:sym typeface="+mn-ea"/>
              </a:rPr>
              <a:t>5</a:t>
            </a:r>
            <a:r>
              <a:rPr lang="en-US" altLang="zh-CN">
                <a:latin typeface="宋体" panose="02010600030101010101" pitchFamily="2" charset="-122"/>
                <a:ea typeface="Times New Roman" panose="02020603050405020304" pitchFamily="18" charset="0"/>
                <a:sym typeface="+mn-ea"/>
              </a:rPr>
              <a:t>—</a:t>
            </a:r>
            <a:r>
              <a:rPr lang="zh-CN" altLang="en-US" dirty="0">
                <a:latin typeface="宋体" panose="02010600030101010101" pitchFamily="2" charset="-122"/>
                <a:cs typeface="Times New Roman" panose="02020603050405020304" pitchFamily="18" charset="0"/>
                <a:sym typeface="+mn-ea"/>
              </a:rPr>
              <a:t>气缸</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文"/>
          <p:cNvSpPr txBox="1"/>
          <p:nvPr/>
        </p:nvSpPr>
        <p:spPr>
          <a:xfrm>
            <a:off x="1216025" y="1250315"/>
            <a:ext cx="7488555" cy="1568450"/>
          </a:xfrm>
          <a:prstGeom prst="rect">
            <a:avLst/>
          </a:prstGeom>
          <a:noFill/>
        </p:spPr>
        <p:txBody>
          <a:bodyPr wrap="square" rtlCol="0">
            <a:spAutoFit/>
          </a:bodyPr>
          <a:p>
            <a:pPr indent="457200" algn="l" fontAlgn="auto">
              <a:lnSpc>
                <a:spcPct val="120000"/>
              </a:lnSpc>
            </a:pPr>
            <a:r>
              <a:rPr lang="en-US" sz="2000" dirty="0">
                <a:latin typeface="微软雅黑" panose="020B0503020204020204" pitchFamily="34" charset="-122"/>
                <a:ea typeface="微软雅黑" panose="020B0503020204020204" pitchFamily="34" charset="-122"/>
                <a:sym typeface="+mn-ea"/>
              </a:rPr>
              <a:t>冲击气缸是一种较新型的气动执行元件，与普通气缸相比，在结构上增加了一个具有一定容积的蓄能腔和喷嘴。其结构原理为中盖5和缸体8固定在一起，它和活塞7把气缸容积分隔成三部分：蓄能腔3、活塞腔2和活塞杆腔 1。</a:t>
            </a:r>
            <a:endParaRPr lang="en-US" sz="2000" dirty="0">
              <a:solidFill>
                <a:schemeClr val="tx1"/>
              </a:solidFill>
              <a:latin typeface="微软雅黑" panose="020B0503020204020204" pitchFamily="34" charset="-122"/>
              <a:ea typeface="微软雅黑" panose="020B0503020204020204" pitchFamily="34" charset="-122"/>
            </a:endParaRPr>
          </a:p>
        </p:txBody>
      </p:sp>
      <p:sp>
        <p:nvSpPr>
          <p:cNvPr id="2" name="正文"/>
          <p:cNvSpPr txBox="1"/>
          <p:nvPr/>
        </p:nvSpPr>
        <p:spPr>
          <a:xfrm>
            <a:off x="1216025" y="789940"/>
            <a:ext cx="6699250" cy="460375"/>
          </a:xfrm>
          <a:prstGeom prst="rect">
            <a:avLst/>
          </a:prstGeom>
          <a:noFill/>
        </p:spPr>
        <p:txBody>
          <a:bodyPr wrap="square" rtlCol="0">
            <a:spAutoFit/>
          </a:bodyPr>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5</a:t>
            </a:r>
            <a:r>
              <a:rPr lang="zh-CN" altLang="en-US" sz="2400" b="1" dirty="0">
                <a:solidFill>
                  <a:schemeClr val="tx1"/>
                </a:solidFill>
                <a:latin typeface="微软雅黑" panose="020B0503020204020204" pitchFamily="34" charset="-122"/>
                <a:ea typeface="宋体" panose="02010600030101010101" pitchFamily="2" charset="-122"/>
              </a:rPr>
              <a:t>、</a:t>
            </a:r>
            <a:r>
              <a:rPr lang="zh-CN" altLang="en-US" sz="2400" b="1" dirty="0">
                <a:latin typeface="微软雅黑" panose="020B0503020204020204" pitchFamily="34" charset="-122"/>
                <a:ea typeface="宋体" panose="02010600030101010101" pitchFamily="2" charset="-122"/>
                <a:sym typeface="+mn-ea"/>
              </a:rPr>
              <a:t>冲击</a:t>
            </a:r>
            <a:r>
              <a:rPr lang="zh-CN" altLang="en-US" sz="2400" b="1" dirty="0">
                <a:solidFill>
                  <a:schemeClr val="tx1"/>
                </a:solidFill>
                <a:latin typeface="微软雅黑" panose="020B0503020204020204" pitchFamily="34" charset="-122"/>
                <a:ea typeface="宋体" panose="02010600030101010101" pitchFamily="2" charset="-122"/>
              </a:rPr>
              <a:t>气缸</a:t>
            </a:r>
            <a:endParaRPr lang="zh-CN" altLang="en-US" sz="2400" b="1" dirty="0">
              <a:solidFill>
                <a:schemeClr val="tx1"/>
              </a:solidFill>
              <a:latin typeface="微软雅黑" panose="020B0503020204020204" pitchFamily="34" charset="-122"/>
              <a:ea typeface="宋体" panose="02010600030101010101" pitchFamily="2" charset="-122"/>
            </a:endParaRPr>
          </a:p>
        </p:txBody>
      </p:sp>
      <p:pic>
        <p:nvPicPr>
          <p:cNvPr id="5" name="图片 4"/>
          <p:cNvPicPr>
            <a:picLocks noChangeAspect="1"/>
          </p:cNvPicPr>
          <p:nvPr/>
        </p:nvPicPr>
        <p:blipFill>
          <a:blip r:embed="rId1">
            <a:clrChange>
              <a:clrFrom>
                <a:srgbClr val="000000">
                  <a:alpha val="100000"/>
                </a:srgbClr>
              </a:clrFrom>
              <a:clrTo>
                <a:srgbClr val="000000">
                  <a:alpha val="100000"/>
                  <a:alpha val="0"/>
                </a:srgbClr>
              </a:clrTo>
            </a:clrChange>
          </a:blip>
          <a:stretch>
            <a:fillRect/>
          </a:stretch>
        </p:blipFill>
        <p:spPr>
          <a:xfrm>
            <a:off x="1780540" y="3208655"/>
            <a:ext cx="1818005" cy="2365375"/>
          </a:xfrm>
          <a:prstGeom prst="rect">
            <a:avLst/>
          </a:prstGeom>
        </p:spPr>
      </p:pic>
      <p:pic>
        <p:nvPicPr>
          <p:cNvPr id="590855" name="图片 590854"/>
          <p:cNvPicPr>
            <a:picLocks noChangeAspect="1"/>
          </p:cNvPicPr>
          <p:nvPr/>
        </p:nvPicPr>
        <p:blipFill>
          <a:blip r:embed="rId2"/>
          <a:stretch>
            <a:fillRect/>
          </a:stretch>
        </p:blipFill>
        <p:spPr>
          <a:xfrm>
            <a:off x="4975225" y="2600960"/>
            <a:ext cx="2567940" cy="3580765"/>
          </a:xfrm>
          <a:prstGeom prst="rect">
            <a:avLst/>
          </a:prstGeom>
          <a:noFill/>
          <a:ln w="9525">
            <a:noFill/>
          </a:ln>
        </p:spPr>
      </p:pic>
      <p:sp>
        <p:nvSpPr>
          <p:cNvPr id="6" name="文本框 5"/>
          <p:cNvSpPr txBox="1"/>
          <p:nvPr/>
        </p:nvSpPr>
        <p:spPr>
          <a:xfrm>
            <a:off x="4228465" y="5848985"/>
            <a:ext cx="4678680" cy="922020"/>
          </a:xfrm>
          <a:prstGeom prst="rect">
            <a:avLst/>
          </a:prstGeom>
          <a:noFill/>
        </p:spPr>
        <p:txBody>
          <a:bodyPr wrap="square" rtlCol="0" anchor="t">
            <a:spAutoFit/>
          </a:bodyPr>
          <a:p>
            <a:pPr algn="ctr" eaLnBrk="0" hangingPunct="0"/>
            <a:r>
              <a:rPr lang="en-US" altLang="zh-CN" dirty="0">
                <a:latin typeface="宋体" panose="02010600030101010101" pitchFamily="2" charset="-122"/>
                <a:cs typeface="Times New Roman" panose="02020603050405020304" pitchFamily="18" charset="0"/>
                <a:sym typeface="+mn-ea"/>
              </a:rPr>
              <a:t>1─</a:t>
            </a:r>
            <a:r>
              <a:rPr lang="zh-CN" altLang="en-US" dirty="0">
                <a:latin typeface="宋体" panose="02010600030101010101" pitchFamily="2" charset="-122"/>
                <a:cs typeface="Times New Roman" panose="02020603050405020304" pitchFamily="18" charset="0"/>
                <a:sym typeface="+mn-ea"/>
              </a:rPr>
              <a:t>活塞杆腔  </a:t>
            </a:r>
            <a:r>
              <a:rPr lang="en-US" altLang="zh-CN" dirty="0">
                <a:latin typeface="宋体" panose="02010600030101010101" pitchFamily="2" charset="-122"/>
                <a:cs typeface="Times New Roman" panose="02020603050405020304" pitchFamily="18" charset="0"/>
                <a:sym typeface="+mn-ea"/>
              </a:rPr>
              <a:t>2─</a:t>
            </a:r>
            <a:r>
              <a:rPr lang="zh-CN" altLang="en-US" dirty="0">
                <a:latin typeface="宋体" panose="02010600030101010101" pitchFamily="2" charset="-122"/>
                <a:cs typeface="Times New Roman" panose="02020603050405020304" pitchFamily="18" charset="0"/>
                <a:sym typeface="+mn-ea"/>
              </a:rPr>
              <a:t>活塞腔  </a:t>
            </a:r>
            <a:r>
              <a:rPr lang="en-US" altLang="zh-CN" dirty="0">
                <a:latin typeface="宋体" panose="02010600030101010101" pitchFamily="2" charset="-122"/>
                <a:cs typeface="Times New Roman" panose="02020603050405020304" pitchFamily="18" charset="0"/>
                <a:sym typeface="+mn-ea"/>
              </a:rPr>
              <a:t>3─</a:t>
            </a:r>
            <a:r>
              <a:rPr lang="zh-CN" altLang="en-US" dirty="0">
                <a:latin typeface="宋体" panose="02010600030101010101" pitchFamily="2" charset="-122"/>
                <a:cs typeface="Times New Roman" panose="02020603050405020304" pitchFamily="18" charset="0"/>
                <a:sym typeface="+mn-ea"/>
              </a:rPr>
              <a:t>蓄能腔</a:t>
            </a:r>
            <a:endParaRPr lang="zh-CN" altLang="en-US" b="0" dirty="0">
              <a:latin typeface="Arial" panose="020B0604020202020204" pitchFamily="34" charset="0"/>
            </a:endParaRPr>
          </a:p>
          <a:p>
            <a:pPr algn="ctr" eaLnBrk="0" hangingPunct="0"/>
            <a:r>
              <a:rPr lang="en-US" altLang="zh-CN" dirty="0">
                <a:latin typeface="宋体" panose="02010600030101010101" pitchFamily="2" charset="-122"/>
                <a:sym typeface="+mn-ea"/>
              </a:rPr>
              <a:t>4─</a:t>
            </a:r>
            <a:r>
              <a:rPr lang="zh-CN" altLang="en-US" dirty="0">
                <a:latin typeface="宋体" panose="02010600030101010101" pitchFamily="2" charset="-122"/>
                <a:sym typeface="+mn-ea"/>
              </a:rPr>
              <a:t>喷嘴口  </a:t>
            </a:r>
            <a:r>
              <a:rPr lang="en-US" altLang="zh-CN" dirty="0">
                <a:latin typeface="宋体" panose="02010600030101010101" pitchFamily="2" charset="-122"/>
                <a:sym typeface="+mn-ea"/>
              </a:rPr>
              <a:t>5─</a:t>
            </a:r>
            <a:r>
              <a:rPr lang="zh-CN" altLang="en-US" dirty="0">
                <a:latin typeface="宋体" panose="02010600030101010101" pitchFamily="2" charset="-122"/>
                <a:sym typeface="+mn-ea"/>
              </a:rPr>
              <a:t>中盖  </a:t>
            </a:r>
            <a:r>
              <a:rPr lang="en-US" altLang="zh-CN" dirty="0">
                <a:latin typeface="宋体" panose="02010600030101010101" pitchFamily="2" charset="-122"/>
                <a:sym typeface="+mn-ea"/>
              </a:rPr>
              <a:t>6─</a:t>
            </a:r>
            <a:r>
              <a:rPr lang="zh-CN" altLang="en-US" dirty="0">
                <a:latin typeface="宋体" panose="02010600030101010101" pitchFamily="2" charset="-122"/>
                <a:sym typeface="+mn-ea"/>
              </a:rPr>
              <a:t>泄气口  </a:t>
            </a:r>
            <a:r>
              <a:rPr lang="en-US" altLang="zh-CN" dirty="0">
                <a:latin typeface="宋体" panose="02010600030101010101" pitchFamily="2" charset="-122"/>
                <a:sym typeface="+mn-ea"/>
              </a:rPr>
              <a:t>7─</a:t>
            </a:r>
            <a:r>
              <a:rPr lang="zh-CN" altLang="en-US" dirty="0">
                <a:latin typeface="宋体" panose="02010600030101010101" pitchFamily="2" charset="-122"/>
                <a:sym typeface="+mn-ea"/>
              </a:rPr>
              <a:t>活塞  </a:t>
            </a:r>
            <a:r>
              <a:rPr lang="en-US" altLang="zh-CN" dirty="0">
                <a:latin typeface="宋体" panose="02010600030101010101" pitchFamily="2" charset="-122"/>
                <a:sym typeface="+mn-ea"/>
              </a:rPr>
              <a:t>8─</a:t>
            </a:r>
            <a:r>
              <a:rPr lang="zh-CN" altLang="en-US" dirty="0">
                <a:latin typeface="宋体" panose="02010600030101010101" pitchFamily="2" charset="-122"/>
                <a:sym typeface="+mn-ea"/>
              </a:rPr>
              <a:t>缸体</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文"/>
          <p:cNvSpPr txBox="1"/>
          <p:nvPr/>
        </p:nvSpPr>
        <p:spPr>
          <a:xfrm>
            <a:off x="1100455" y="857885"/>
            <a:ext cx="5574030" cy="5631180"/>
          </a:xfrm>
          <a:prstGeom prst="rect">
            <a:avLst/>
          </a:prstGeom>
          <a:noFill/>
        </p:spPr>
        <p:txBody>
          <a:bodyPr wrap="square" rtlCol="0">
            <a:spAutoFit/>
          </a:bodyPr>
          <a:p>
            <a:pPr indent="457200" algn="l" fontAlgn="auto">
              <a:lnSpc>
                <a:spcPct val="120000"/>
              </a:lnSpc>
            </a:pPr>
            <a:r>
              <a:rPr lang="en-US" sz="2000" dirty="0">
                <a:latin typeface="微软雅黑" panose="020B0503020204020204" pitchFamily="34" charset="-122"/>
                <a:ea typeface="微软雅黑" panose="020B0503020204020204" pitchFamily="34" charset="-122"/>
                <a:sym typeface="+mn-ea"/>
              </a:rPr>
              <a:t>压缩空气进入蓄能腔中，通过喷嘴作用在活塞上。由于此时活塞上端气压作用面积为较小的喷嘴口 4面积，而活塞下端受压面积较大（一般设计成喷嘴口面积的 9倍），活塞杆腔的压力虽因排气而下降，但此时活塞下端向上的作用力仍然大于活塞上端向下的作用力。蓄能腔进一步充气，压力继续增大，活塞杆腔的压力继续降低，活塞上下端的压差逐渐达到能够驱使活塞向下移动，活塞一旦离开喷嘴，蓄能腔内的高压气体突然通过喷嘴口作用在活塞上端的全面积上，使活塞在很大的压力差作用下迅速加速，在很短的时间内获得很大的动能，在冲程达到一定时，获得最大冲击速度和能量，利用这个能量对工件进行冲击做功，可以产生很大的冲击力。冲击气缸广泛应用于锻造、冲压、下料及压坯等方面。</a:t>
            </a:r>
            <a:endParaRPr lang="en-US" sz="2000" dirty="0">
              <a:solidFill>
                <a:schemeClr val="tx1"/>
              </a:solidFill>
              <a:latin typeface="微软雅黑" panose="020B0503020204020204" pitchFamily="34" charset="-122"/>
              <a:ea typeface="微软雅黑" panose="020B0503020204020204" pitchFamily="34" charset="-122"/>
            </a:endParaRPr>
          </a:p>
        </p:txBody>
      </p:sp>
      <p:pic>
        <p:nvPicPr>
          <p:cNvPr id="590855" name="图片 590854"/>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6514465" y="857885"/>
            <a:ext cx="2567940" cy="3580765"/>
          </a:xfrm>
          <a:prstGeom prst="rect">
            <a:avLst/>
          </a:prstGeom>
          <a:noFill/>
          <a:ln w="9525">
            <a:noFill/>
          </a:ln>
        </p:spPr>
      </p:pic>
      <p:sp>
        <p:nvSpPr>
          <p:cNvPr id="6" name="文本框 5"/>
          <p:cNvSpPr txBox="1"/>
          <p:nvPr/>
        </p:nvSpPr>
        <p:spPr>
          <a:xfrm>
            <a:off x="6514465" y="4663440"/>
            <a:ext cx="2568575" cy="1476375"/>
          </a:xfrm>
          <a:prstGeom prst="rect">
            <a:avLst/>
          </a:prstGeom>
          <a:noFill/>
        </p:spPr>
        <p:txBody>
          <a:bodyPr wrap="square" rtlCol="0" anchor="t">
            <a:spAutoFit/>
          </a:bodyPr>
          <a:p>
            <a:pPr algn="ctr" eaLnBrk="0" hangingPunct="0"/>
            <a:r>
              <a:rPr lang="en-US" altLang="zh-CN" dirty="0">
                <a:latin typeface="宋体" panose="02010600030101010101" pitchFamily="2" charset="-122"/>
                <a:cs typeface="Times New Roman" panose="02020603050405020304" pitchFamily="18" charset="0"/>
                <a:sym typeface="+mn-ea"/>
              </a:rPr>
              <a:t>1─</a:t>
            </a:r>
            <a:r>
              <a:rPr lang="zh-CN" altLang="en-US" dirty="0">
                <a:latin typeface="宋体" panose="02010600030101010101" pitchFamily="2" charset="-122"/>
                <a:cs typeface="Times New Roman" panose="02020603050405020304" pitchFamily="18" charset="0"/>
                <a:sym typeface="+mn-ea"/>
              </a:rPr>
              <a:t>活塞杆腔  </a:t>
            </a:r>
            <a:r>
              <a:rPr lang="en-US" altLang="zh-CN" dirty="0">
                <a:latin typeface="宋体" panose="02010600030101010101" pitchFamily="2" charset="-122"/>
                <a:cs typeface="Times New Roman" panose="02020603050405020304" pitchFamily="18" charset="0"/>
                <a:sym typeface="+mn-ea"/>
              </a:rPr>
              <a:t>2─</a:t>
            </a:r>
            <a:r>
              <a:rPr lang="zh-CN" altLang="en-US" dirty="0">
                <a:latin typeface="宋体" panose="02010600030101010101" pitchFamily="2" charset="-122"/>
                <a:cs typeface="Times New Roman" panose="02020603050405020304" pitchFamily="18" charset="0"/>
                <a:sym typeface="+mn-ea"/>
              </a:rPr>
              <a:t>活塞腔  </a:t>
            </a:r>
            <a:r>
              <a:rPr lang="en-US" altLang="zh-CN" dirty="0">
                <a:latin typeface="宋体" panose="02010600030101010101" pitchFamily="2" charset="-122"/>
                <a:cs typeface="Times New Roman" panose="02020603050405020304" pitchFamily="18" charset="0"/>
                <a:sym typeface="+mn-ea"/>
              </a:rPr>
              <a:t>3─</a:t>
            </a:r>
            <a:r>
              <a:rPr lang="zh-CN" altLang="en-US" dirty="0">
                <a:latin typeface="宋体" panose="02010600030101010101" pitchFamily="2" charset="-122"/>
                <a:cs typeface="Times New Roman" panose="02020603050405020304" pitchFamily="18" charset="0"/>
                <a:sym typeface="+mn-ea"/>
              </a:rPr>
              <a:t>蓄能腔</a:t>
            </a:r>
            <a:endParaRPr lang="zh-CN" altLang="en-US" b="0" dirty="0">
              <a:latin typeface="Arial" panose="020B0604020202020204" pitchFamily="34" charset="0"/>
            </a:endParaRPr>
          </a:p>
          <a:p>
            <a:pPr algn="ctr" eaLnBrk="0" hangingPunct="0"/>
            <a:r>
              <a:rPr lang="en-US" altLang="zh-CN" dirty="0">
                <a:latin typeface="宋体" panose="02010600030101010101" pitchFamily="2" charset="-122"/>
                <a:sym typeface="+mn-ea"/>
              </a:rPr>
              <a:t>4─</a:t>
            </a:r>
            <a:r>
              <a:rPr lang="zh-CN" altLang="en-US" dirty="0">
                <a:latin typeface="宋体" panose="02010600030101010101" pitchFamily="2" charset="-122"/>
                <a:sym typeface="+mn-ea"/>
              </a:rPr>
              <a:t>喷嘴口  </a:t>
            </a:r>
            <a:r>
              <a:rPr lang="en-US" altLang="zh-CN" dirty="0">
                <a:latin typeface="宋体" panose="02010600030101010101" pitchFamily="2" charset="-122"/>
                <a:sym typeface="+mn-ea"/>
              </a:rPr>
              <a:t>5─</a:t>
            </a:r>
            <a:r>
              <a:rPr lang="zh-CN" altLang="en-US" dirty="0">
                <a:latin typeface="宋体" panose="02010600030101010101" pitchFamily="2" charset="-122"/>
                <a:sym typeface="+mn-ea"/>
              </a:rPr>
              <a:t>中盖  </a:t>
            </a:r>
            <a:r>
              <a:rPr lang="en-US" altLang="zh-CN" dirty="0">
                <a:latin typeface="宋体" panose="02010600030101010101" pitchFamily="2" charset="-122"/>
                <a:sym typeface="+mn-ea"/>
              </a:rPr>
              <a:t>6─</a:t>
            </a:r>
            <a:r>
              <a:rPr lang="zh-CN" altLang="en-US" dirty="0">
                <a:latin typeface="宋体" panose="02010600030101010101" pitchFamily="2" charset="-122"/>
                <a:sym typeface="+mn-ea"/>
              </a:rPr>
              <a:t>泄气口  </a:t>
            </a:r>
            <a:r>
              <a:rPr lang="en-US" altLang="zh-CN" dirty="0">
                <a:latin typeface="宋体" panose="02010600030101010101" pitchFamily="2" charset="-122"/>
                <a:sym typeface="+mn-ea"/>
              </a:rPr>
              <a:t>7─</a:t>
            </a:r>
            <a:r>
              <a:rPr lang="zh-CN" altLang="en-US" dirty="0">
                <a:latin typeface="宋体" panose="02010600030101010101" pitchFamily="2" charset="-122"/>
                <a:sym typeface="+mn-ea"/>
              </a:rPr>
              <a:t>活塞  </a:t>
            </a:r>
            <a:r>
              <a:rPr lang="en-US" altLang="zh-CN" dirty="0">
                <a:latin typeface="宋体" panose="02010600030101010101" pitchFamily="2" charset="-122"/>
                <a:sym typeface="+mn-ea"/>
              </a:rPr>
              <a:t>8─</a:t>
            </a:r>
            <a:r>
              <a:rPr lang="zh-CN" altLang="en-US" dirty="0">
                <a:latin typeface="宋体" panose="02010600030101010101" pitchFamily="2" charset="-122"/>
                <a:sym typeface="+mn-ea"/>
              </a:rPr>
              <a:t>缸体</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644140" y="2829560"/>
            <a:ext cx="3855720" cy="1198880"/>
          </a:xfrm>
          <a:prstGeom prst="rect">
            <a:avLst/>
          </a:prstGeom>
          <a:noFill/>
          <a:ln>
            <a:noFill/>
          </a:ln>
        </p:spPr>
        <p:txBody>
          <a:bodyPr wrap="none" rtlCol="0" anchor="t">
            <a:spAutoFit/>
          </a:bodyPr>
          <a:p>
            <a:pPr algn="ctr"/>
            <a:r>
              <a:rPr lang="zh-CN" altLang="zh-CN" sz="7200" b="1">
                <a:solidFill>
                  <a:schemeClr val="tx1"/>
                </a:solidFill>
                <a:effectLst>
                  <a:outerShdw blurRad="38100" dist="19050" dir="2700000" algn="tl" rotWithShape="0">
                    <a:schemeClr val="dk1">
                      <a:alpha val="40000"/>
                    </a:schemeClr>
                  </a:outerShdw>
                </a:effectLst>
              </a:rPr>
              <a:t>谢谢大家</a:t>
            </a:r>
            <a:endParaRPr lang="zh-CN" altLang="zh-CN" sz="7200" b="1">
              <a:solidFill>
                <a:schemeClr val="tx1"/>
              </a:solidFill>
              <a:effectLst>
                <a:outerShdw blurRad="38100" dist="19050" dir="2700000" algn="tl" rotWithShape="0">
                  <a:schemeClr val="dk1">
                    <a:alpha val="40000"/>
                  </a:scheme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1702</Words>
  <Application>WPS 演示</Application>
  <PresentationFormat>全屏显示(16:9)</PresentationFormat>
  <Paragraphs>46</Paragraphs>
  <Slides>9</Slides>
  <Notes>36</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Arial</vt:lpstr>
      <vt:lpstr>宋体</vt:lpstr>
      <vt:lpstr>Wingdings</vt:lpstr>
      <vt:lpstr>微软雅黑</vt:lpstr>
      <vt:lpstr>Times New Roman</vt:lpstr>
      <vt:lpstr>Arial Unicode MS</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可爱的小笨猪</cp:lastModifiedBy>
  <cp:revision>147</cp:revision>
  <dcterms:created xsi:type="dcterms:W3CDTF">2014-08-23T07:50:00Z</dcterms:created>
  <dcterms:modified xsi:type="dcterms:W3CDTF">2017-11-23T06:24:27Z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