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6" r:id="rId6"/>
    <p:sldId id="348" r:id="rId7"/>
    <p:sldId id="353" r:id="rId8"/>
    <p:sldId id="352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36"/>
        <p:guide pos="2876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23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气液动力滑台气动系统</a:t>
            </a:r>
            <a:endParaRPr lang="zh-CN" altLang="zh-CN" sz="3600" b="1"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19810" y="1289685"/>
            <a:ext cx="29292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气液动力滑台气动系统如图 所示。该系统采用气液阻尼缸作为执行元件，实现机床设备的进给动作。该系统利用手动阀 4 的两个工作位置完成两种工作循环。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619525" name="对象 621574"/>
          <p:cNvGraphicFramePr/>
          <p:nvPr/>
        </p:nvGraphicFramePr>
        <p:xfrm>
          <a:off x="4106545" y="937260"/>
          <a:ext cx="420528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" r:id="rId1" imgW="7415530" imgH="9820275" progId="Paint.Picture">
                  <p:embed/>
                </p:oleObj>
              </mc:Choice>
              <mc:Fallback>
                <p:oleObj name="" r:id="rId1" imgW="7415530" imgH="9820275" progId="Paint.Picture">
                  <p:embed/>
                  <p:pic>
                    <p:nvPicPr>
                      <p:cNvPr id="0" name="图片 336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106545" y="937260"/>
                        <a:ext cx="4205288" cy="556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圆角矩形 2"/>
          <p:cNvSpPr/>
          <p:nvPr/>
        </p:nvSpPr>
        <p:spPr>
          <a:xfrm>
            <a:off x="4067810" y="1485265"/>
            <a:ext cx="1007745" cy="396049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617845" y="3082290"/>
            <a:ext cx="1095375" cy="7188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快进－工进－快退－停止工作循环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289685"/>
            <a:ext cx="303339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当气动系统各元件处于图示工作位置时，将阀３手动切换到右位，压缩空气经阀１和阀３进入气缸上腔，活塞下移，液压缸下腔的油液经阀６和阀７快速流回液压缸上腔，实现</a:t>
            </a:r>
            <a:r>
              <a:rPr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快进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；当快进至活塞杆上的挡铁Ｂ压下行程阀６后，液压缸下腔的油液只能经节流阀５和阀７流回液压缸上腔，实现</a:t>
            </a:r>
            <a:r>
              <a:rPr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工进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，调节节流阀５的开度即可调节工进速度；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9525" name="对象 621574"/>
          <p:cNvGraphicFramePr/>
          <p:nvPr/>
        </p:nvGraphicFramePr>
        <p:xfrm>
          <a:off x="4249420" y="1093470"/>
          <a:ext cx="420528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" r:id="rId1" imgW="7415530" imgH="9820275" progId="Paint.Picture">
                  <p:embed/>
                </p:oleObj>
              </mc:Choice>
              <mc:Fallback>
                <p:oleObj name="" r:id="rId1" imgW="7415530" imgH="9820275" progId="Paint.Picture">
                  <p:embed/>
                  <p:pic>
                    <p:nvPicPr>
                      <p:cNvPr id="0" name="图片 336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249420" y="1093470"/>
                        <a:ext cx="4205288" cy="556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椭圆 4"/>
          <p:cNvSpPr/>
          <p:nvPr/>
        </p:nvSpPr>
        <p:spPr>
          <a:xfrm>
            <a:off x="7379970" y="4725035"/>
            <a:ext cx="431800" cy="50355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" name="肘形连接符 5"/>
          <p:cNvCxnSpPr/>
          <p:nvPr/>
        </p:nvCxnSpPr>
        <p:spPr>
          <a:xfrm rot="10800000">
            <a:off x="5074920" y="4220845"/>
            <a:ext cx="2313305" cy="386080"/>
          </a:xfrm>
          <a:prstGeom prst="bentConnector3">
            <a:avLst>
              <a:gd name="adj1" fmla="val 192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4287520" y="2196465"/>
            <a:ext cx="0" cy="19316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V="1">
            <a:off x="5050155" y="3932555"/>
            <a:ext cx="2258060" cy="361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rot="16200000" flipV="1">
            <a:off x="6078855" y="2640965"/>
            <a:ext cx="1748155" cy="73025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肘形连接符 12"/>
          <p:cNvCxnSpPr/>
          <p:nvPr/>
        </p:nvCxnSpPr>
        <p:spPr>
          <a:xfrm rot="10800000" flipV="1">
            <a:off x="5003165" y="2036445"/>
            <a:ext cx="1552575" cy="311785"/>
          </a:xfrm>
          <a:prstGeom prst="bentConnector3">
            <a:avLst>
              <a:gd name="adj1" fmla="val 70511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7451725" y="2996565"/>
            <a:ext cx="720090" cy="935990"/>
          </a:xfrm>
          <a:prstGeom prst="ellipse">
            <a:avLst/>
          </a:prstGeom>
          <a:noFill/>
          <a:ln w="38100">
            <a:solidFill>
              <a:srgbClr val="005DA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bldLvl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0395" y="681990"/>
            <a:ext cx="3998595" cy="6369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20000"/>
              </a:lnSpc>
            </a:pP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活塞杆继续进给至其上的挡铁Ｃ压下行程阀２后，阀３左侧收到气控信号并切换到左位，压缩空气转而进入气缸的下腔，使活塞上移，液压缸上腔的油液经阀８左位（此时挡铁Ａ已运动到将阀８松开的位置，阀８已复位）和阀４右位中的单向阀快速流回液压缸下腔，实现</a:t>
            </a:r>
            <a:r>
              <a:rPr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；当快退至挡铁Ａ将阀８压下时，截断液压缸上下腔间的回油油路，活塞</a:t>
            </a:r>
            <a:r>
              <a:rPr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停止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运动。挡铁Ａ的位置决定了活塞“停”的位置，而挡铁Ｂ的位置则决定了何时由快进转换为工进。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图中的油箱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用来给液压缸补油，以弥补泄漏损失，一般可用油杯代替。 </a:t>
            </a:r>
            <a:endParaRPr lang="zh-CN" altLang="en-US" sz="2000" b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9525" name="对象 621574"/>
          <p:cNvGraphicFramePr/>
          <p:nvPr/>
        </p:nvGraphicFramePr>
        <p:xfrm>
          <a:off x="4426585" y="1085215"/>
          <a:ext cx="420528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" r:id="rId1" imgW="7415530" imgH="9820275" progId="Paint.Picture">
                  <p:embed/>
                </p:oleObj>
              </mc:Choice>
              <mc:Fallback>
                <p:oleObj name="" r:id="rId1" imgW="7415530" imgH="9820275" progId="Paint.Picture">
                  <p:embed/>
                  <p:pic>
                    <p:nvPicPr>
                      <p:cNvPr id="0" name="图片 336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426585" y="1085215"/>
                        <a:ext cx="4205288" cy="556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椭圆 4"/>
          <p:cNvSpPr/>
          <p:nvPr/>
        </p:nvSpPr>
        <p:spPr>
          <a:xfrm>
            <a:off x="5939790" y="5013325"/>
            <a:ext cx="504190" cy="64833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6538595" y="4941570"/>
            <a:ext cx="769620" cy="12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肘形连接符 8"/>
          <p:cNvCxnSpPr/>
          <p:nvPr/>
        </p:nvCxnSpPr>
        <p:spPr>
          <a:xfrm rot="10800000">
            <a:off x="5363210" y="4364355"/>
            <a:ext cx="2025015" cy="737235"/>
          </a:xfrm>
          <a:prstGeom prst="bentConnector3">
            <a:avLst>
              <a:gd name="adj1" fmla="val -1661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V="1">
            <a:off x="4748530" y="2426335"/>
            <a:ext cx="0" cy="22326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肘形连接符 10"/>
          <p:cNvCxnSpPr/>
          <p:nvPr/>
        </p:nvCxnSpPr>
        <p:spPr>
          <a:xfrm rot="10800000" flipV="1">
            <a:off x="5147945" y="2708910"/>
            <a:ext cx="2592070" cy="1224280"/>
          </a:xfrm>
          <a:prstGeom prst="bentConnector3">
            <a:avLst>
              <a:gd name="adj1" fmla="val 3971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7615555" y="1778000"/>
            <a:ext cx="892175" cy="93091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0454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快进－工进－慢退－快退－停止工作循环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22350" y="1369060"/>
            <a:ext cx="3898265" cy="50927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将系统中的手动阀4切换至左位工作，则可实现快进－工进－慢退－快退－停止的双向进给运动。其中的快进和工进动作原理与上相同，在换向阀3切换到左位工作时，活塞开始上行。此时，行程阀6已被挡铁B压下处于关闭位置，由于阀4也处于关闭位置，液压缸</a:t>
            </a:r>
            <a:r>
              <a:rPr lang="zh-CN" sz="20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下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腔的油液只能经节流阀5流回液压缸</a:t>
            </a:r>
            <a:r>
              <a:rPr lang="zh-CN" sz="20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上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腔，实现慢退；当慢退至挡铁B离开了行程阀6时，阀6复位，液压缸</a:t>
            </a:r>
            <a:r>
              <a:rPr lang="zh-CN" sz="20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下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腔的油液可经阀6快速流回</a:t>
            </a:r>
            <a:r>
              <a:rPr lang="zh-CN" sz="20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上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腔，实现快退。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19525" name="对象 621574"/>
          <p:cNvGraphicFramePr/>
          <p:nvPr/>
        </p:nvGraphicFramePr>
        <p:xfrm>
          <a:off x="4820285" y="1134110"/>
          <a:ext cx="4205288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5" name="" r:id="rId1" imgW="7415530" imgH="9820275" progId="Paint.Picture">
                  <p:embed/>
                </p:oleObj>
              </mc:Choice>
              <mc:Fallback>
                <p:oleObj name="" r:id="rId1" imgW="7415530" imgH="9820275" progId="Paint.Picture">
                  <p:embed/>
                  <p:pic>
                    <p:nvPicPr>
                      <p:cNvPr id="0" name="图片 336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820285" y="1134110"/>
                        <a:ext cx="4205288" cy="556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椭圆 4"/>
          <p:cNvSpPr/>
          <p:nvPr/>
        </p:nvSpPr>
        <p:spPr>
          <a:xfrm>
            <a:off x="7600950" y="4705350"/>
            <a:ext cx="504190" cy="62039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5283835" y="2312670"/>
            <a:ext cx="0" cy="22326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7995920" y="3265170"/>
            <a:ext cx="504190" cy="62039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7452360" y="3213100"/>
            <a:ext cx="0" cy="7924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7600950" y="3298825"/>
            <a:ext cx="504190" cy="620395"/>
          </a:xfrm>
          <a:prstGeom prst="ellipse">
            <a:avLst/>
          </a:prstGeom>
          <a:noFill/>
          <a:ln w="38100">
            <a:solidFill>
              <a:srgbClr val="005DA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713</Words>
  <Application>WPS 演示</Application>
  <PresentationFormat>全屏显示(16:9)</PresentationFormat>
  <Paragraphs>17</Paragraphs>
  <Slides>6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155</cp:revision>
  <dcterms:created xsi:type="dcterms:W3CDTF">2014-08-23T07:50:00Z</dcterms:created>
  <dcterms:modified xsi:type="dcterms:W3CDTF">2017-11-28T07:42:51Z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