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42" r:id="rId3"/>
    <p:sldId id="366" r:id="rId5"/>
    <p:sldId id="389" r:id="rId6"/>
    <p:sldId id="390" r:id="rId7"/>
    <p:sldId id="391" r:id="rId8"/>
    <p:sldId id="360" r:id="rId9"/>
  </p:sldIdLst>
  <p:sldSz cx="9144000" cy="6858000" type="screen4x3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005DA2"/>
    <a:srgbClr val="FFC400"/>
    <a:srgbClr val="FFD347"/>
    <a:srgbClr val="FFC91D"/>
    <a:srgbClr val="0071C1"/>
    <a:srgbClr val="4144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59" autoAdjust="0"/>
    <p:restoredTop sz="94660"/>
  </p:normalViewPr>
  <p:slideViewPr>
    <p:cSldViewPr>
      <p:cViewPr varScale="1">
        <p:scale>
          <a:sx n="97" d="100"/>
          <a:sy n="97" d="100"/>
        </p:scale>
        <p:origin x="-108" y="-1110"/>
      </p:cViewPr>
      <p:guideLst>
        <p:guide orient="horz" pos="2164"/>
        <p:guide pos="2880"/>
        <p:guide pos="192"/>
        <p:guide pos="1512"/>
        <p:guide pos="83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115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AE03-6EE8-41FD-8A37-86C6BC5E26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175" y="2634615"/>
            <a:ext cx="9138285" cy="27254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36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4" name="图片 1" descr="最新的学校校徽及校名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1470" y="425450"/>
            <a:ext cx="3536315" cy="6407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00555" y="1341120"/>
            <a:ext cx="5342890" cy="1019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 userDrawn="1"/>
        </p:nvCxnSpPr>
        <p:spPr>
          <a:xfrm>
            <a:off x="1171393" y="693329"/>
            <a:ext cx="7972607" cy="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69" name="图片 2" descr="最新的学校校徽及校名"/>
          <p:cNvPicPr>
            <a:picLocks noChangeAspect="1"/>
          </p:cNvPicPr>
          <p:nvPr userDrawn="1"/>
        </p:nvPicPr>
        <p:blipFill>
          <a:blip r:embed="rId2"/>
          <a:srcRect r="81889"/>
          <a:stretch>
            <a:fillRect/>
          </a:stretch>
        </p:blipFill>
        <p:spPr>
          <a:xfrm>
            <a:off x="263843" y="45085"/>
            <a:ext cx="792006" cy="79200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8565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25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1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17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13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3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41470" y="3115945"/>
            <a:ext cx="4712970" cy="17157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 fontAlgn="auto">
              <a:lnSpc>
                <a:spcPct val="120000"/>
              </a:lnSpc>
            </a:pPr>
            <a:r>
              <a:rPr lang="zh-CN" altLang="zh-CN" sz="44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压力继电器结构和工作原理</a:t>
            </a:r>
            <a:endParaRPr lang="zh-CN" altLang="zh-CN" sz="44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323588" name="图片 323587" descr="压力继电器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6200000">
            <a:off x="1055370" y="2211705"/>
            <a:ext cx="2178050" cy="369506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89025" y="72390"/>
            <a:ext cx="6965950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ctr" fontAlgn="auto"/>
            <a:r>
              <a:rPr sz="28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压力继电器</a:t>
            </a:r>
            <a:endParaRPr sz="28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45" name="Rectangle 15"/>
          <p:cNvSpPr/>
          <p:nvPr/>
        </p:nvSpPr>
        <p:spPr>
          <a:xfrm>
            <a:off x="3390900" y="23241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47459" name="Rectangle 3"/>
          <p:cNvSpPr>
            <a:spLocks noGrp="1"/>
          </p:cNvSpPr>
          <p:nvPr/>
        </p:nvSpPr>
        <p:spPr>
          <a:xfrm>
            <a:off x="422275" y="1119188"/>
            <a:ext cx="7742238" cy="5222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buNone/>
            </a:pPr>
            <a:r>
              <a:rPr lang="zh-CN" altLang="en-US" sz="2800" b="1" dirty="0">
                <a:solidFill>
                  <a:schemeClr val="tx1"/>
                </a:solidFill>
                <a:latin typeface="+mn-ea"/>
              </a:rPr>
              <a:t>作用：</a:t>
            </a:r>
            <a:r>
              <a:rPr lang="zh-CN" altLang="en-US" sz="2800" dirty="0">
                <a:solidFill>
                  <a:schemeClr val="tx1"/>
                </a:solidFill>
                <a:latin typeface="+mn-ea"/>
              </a:rPr>
              <a:t>利用系统中压力变化，控制电路的通断。</a:t>
            </a:r>
            <a:endParaRPr lang="zh-CN" altLang="en-US" sz="2800" dirty="0">
              <a:solidFill>
                <a:schemeClr val="tx1"/>
              </a:solidFill>
              <a:latin typeface="+mn-ea"/>
            </a:endParaRPr>
          </a:p>
        </p:txBody>
      </p:sp>
      <p:grpSp>
        <p:nvGrpSpPr>
          <p:cNvPr id="2" name="Group 4"/>
          <p:cNvGrpSpPr/>
          <p:nvPr/>
        </p:nvGrpSpPr>
        <p:grpSpPr>
          <a:xfrm>
            <a:off x="795338" y="1912938"/>
            <a:ext cx="4773612" cy="4560887"/>
            <a:chOff x="852" y="1447"/>
            <a:chExt cx="3007" cy="2873"/>
          </a:xfrm>
        </p:grpSpPr>
        <p:pic>
          <p:nvPicPr>
            <p:cNvPr id="50181" name="Picture 5" descr="6-24压力继电器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509" y="1447"/>
              <a:ext cx="2350" cy="287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0182" name="Rectangle 6"/>
            <p:cNvSpPr/>
            <p:nvPr/>
          </p:nvSpPr>
          <p:spPr>
            <a:xfrm>
              <a:off x="852" y="2199"/>
              <a:ext cx="839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2075" tIns="46038" rIns="92075" bIns="46038">
              <a:spAutoFit/>
            </a:bodyPr>
            <a:p>
              <a:pPr eaLnBrk="0" hangingPunct="0"/>
              <a:r>
                <a:rPr lang="zh-CN" altLang="en-US" sz="2000" b="0" dirty="0">
                  <a:solidFill>
                    <a:schemeClr val="tx1"/>
                  </a:solidFill>
                  <a:latin typeface="+mn-ea"/>
                </a:rPr>
                <a:t>微动开关</a:t>
              </a:r>
              <a:endParaRPr lang="zh-CN" altLang="en-US" sz="2000" b="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50183" name="Rectangle 7"/>
            <p:cNvSpPr/>
            <p:nvPr/>
          </p:nvSpPr>
          <p:spPr>
            <a:xfrm>
              <a:off x="936" y="2534"/>
              <a:ext cx="839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2075" tIns="46038" rIns="92075" bIns="46038">
              <a:spAutoFit/>
            </a:bodyPr>
            <a:p>
              <a:pPr eaLnBrk="0" hangingPunct="0"/>
              <a:r>
                <a:rPr lang="zh-CN" altLang="en-US" sz="2000" b="0" dirty="0">
                  <a:solidFill>
                    <a:schemeClr val="tx1"/>
                  </a:solidFill>
                  <a:latin typeface="+mn-ea"/>
                </a:rPr>
                <a:t>调节螺钉</a:t>
              </a:r>
              <a:endParaRPr lang="zh-CN" altLang="en-US" sz="2000" b="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50184" name="Rectangle 8"/>
            <p:cNvSpPr/>
            <p:nvPr/>
          </p:nvSpPr>
          <p:spPr>
            <a:xfrm>
              <a:off x="1303" y="2811"/>
              <a:ext cx="551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2075" tIns="46038" rIns="92075" bIns="46038">
              <a:spAutoFit/>
            </a:bodyPr>
            <a:p>
              <a:pPr eaLnBrk="0" hangingPunct="0"/>
              <a:r>
                <a:rPr lang="zh-CN" altLang="en-US" sz="2000" b="0" dirty="0">
                  <a:solidFill>
                    <a:schemeClr val="tx1"/>
                  </a:solidFill>
                  <a:latin typeface="+mn-ea"/>
                </a:rPr>
                <a:t>顶杆</a:t>
              </a:r>
              <a:endParaRPr lang="zh-CN" altLang="en-US" sz="2000" b="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50185" name="Rectangle 9"/>
            <p:cNvSpPr/>
            <p:nvPr/>
          </p:nvSpPr>
          <p:spPr>
            <a:xfrm>
              <a:off x="1402" y="3632"/>
              <a:ext cx="462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2075" tIns="46038" rIns="92075" bIns="46038">
              <a:spAutoFit/>
            </a:bodyPr>
            <a:p>
              <a:pPr eaLnBrk="0" hangingPunct="0"/>
              <a:r>
                <a:rPr lang="zh-CN" altLang="en-US" sz="2000" b="0" dirty="0">
                  <a:solidFill>
                    <a:schemeClr val="tx1"/>
                  </a:solidFill>
                  <a:latin typeface="+mn-ea"/>
                </a:rPr>
                <a:t>柱塞</a:t>
              </a:r>
              <a:endParaRPr lang="zh-CN" altLang="en-US" sz="2000" b="0" dirty="0">
                <a:solidFill>
                  <a:schemeClr val="tx1"/>
                </a:solidFill>
                <a:latin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7459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5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89025" y="72390"/>
            <a:ext cx="6965950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ctr" fontAlgn="auto"/>
            <a:r>
              <a:rPr sz="28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压力继电器</a:t>
            </a:r>
            <a:endParaRPr sz="28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45" name="Rectangle 15"/>
          <p:cNvSpPr/>
          <p:nvPr/>
        </p:nvSpPr>
        <p:spPr>
          <a:xfrm>
            <a:off x="3390900" y="23241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1202" name="Rectangle 2"/>
          <p:cNvSpPr>
            <a:spLocks noGrp="1"/>
          </p:cNvSpPr>
          <p:nvPr/>
        </p:nvSpPr>
        <p:spPr>
          <a:xfrm>
            <a:off x="568643" y="1052513"/>
            <a:ext cx="2338387" cy="6127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chemeClr val="tx1"/>
                </a:solidFill>
                <a:latin typeface="+mn-ea"/>
                <a:ea typeface="+mn-ea"/>
              </a:rPr>
              <a:t>工作原理：</a:t>
            </a:r>
            <a:endParaRPr lang="zh-CN" altLang="en-US" sz="3200" b="1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148483" name="Rectangle 3"/>
          <p:cNvSpPr/>
          <p:nvPr/>
        </p:nvSpPr>
        <p:spPr>
          <a:xfrm>
            <a:off x="1154430" y="1779588"/>
            <a:ext cx="6375400" cy="14160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>
              <a:lnSpc>
                <a:spcPct val="115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zh-CN" sz="2800" b="0" i="1" dirty="0">
                <a:solidFill>
                  <a:schemeClr val="tx1"/>
                </a:solidFill>
                <a:latin typeface="+mn-ea"/>
              </a:rPr>
              <a:t>p </a:t>
            </a:r>
            <a:r>
              <a:rPr lang="en-US" altLang="zh-CN" sz="2800" b="0" dirty="0">
                <a:solidFill>
                  <a:schemeClr val="tx1"/>
                </a:solidFill>
                <a:latin typeface="+mn-ea"/>
              </a:rPr>
              <a:t>&gt; </a:t>
            </a:r>
            <a:r>
              <a:rPr lang="en-US" altLang="zh-CN" sz="2800" b="0" i="1" dirty="0">
                <a:solidFill>
                  <a:schemeClr val="tx1"/>
                </a:solidFill>
                <a:latin typeface="+mn-ea"/>
              </a:rPr>
              <a:t>p</a:t>
            </a:r>
            <a:r>
              <a:rPr lang="en-US" altLang="zh-CN" sz="2800" b="0" i="1" baseline="-25000" dirty="0">
                <a:solidFill>
                  <a:schemeClr val="tx1"/>
                </a:solidFill>
                <a:latin typeface="+mn-ea"/>
              </a:rPr>
              <a:t>s </a:t>
            </a:r>
            <a:r>
              <a:rPr lang="en-US" altLang="zh-CN" sz="2800" b="0" dirty="0">
                <a:solidFill>
                  <a:schemeClr val="tx1"/>
                </a:solidFill>
                <a:latin typeface="+mn-ea"/>
              </a:rPr>
              <a:t>,</a:t>
            </a:r>
            <a:r>
              <a:rPr lang="zh-CN" altLang="en-US" sz="2800" b="0" dirty="0">
                <a:solidFill>
                  <a:schemeClr val="tx1"/>
                </a:solidFill>
                <a:latin typeface="+mn-ea"/>
              </a:rPr>
              <a:t>微动开关闭合，发出电信号。</a:t>
            </a:r>
            <a:endParaRPr lang="zh-CN" altLang="en-US" sz="2800" b="0" dirty="0">
              <a:solidFill>
                <a:schemeClr val="tx1"/>
              </a:solidFill>
              <a:latin typeface="+mn-ea"/>
            </a:endParaRPr>
          </a:p>
          <a:p>
            <a:pPr marL="342900" indent="-342900">
              <a:lnSpc>
                <a:spcPct val="115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zh-CN" sz="2800" b="0" i="1" dirty="0">
                <a:solidFill>
                  <a:schemeClr val="tx1"/>
                </a:solidFill>
                <a:latin typeface="+mn-ea"/>
              </a:rPr>
              <a:t>p </a:t>
            </a:r>
            <a:r>
              <a:rPr lang="en-US" altLang="zh-CN" sz="2800" b="0" dirty="0">
                <a:solidFill>
                  <a:schemeClr val="tx1"/>
                </a:solidFill>
                <a:latin typeface="+mn-ea"/>
              </a:rPr>
              <a:t>&lt; </a:t>
            </a:r>
            <a:r>
              <a:rPr lang="en-US" altLang="zh-CN" sz="2800" b="0" i="1" dirty="0">
                <a:solidFill>
                  <a:schemeClr val="tx1"/>
                </a:solidFill>
                <a:latin typeface="+mn-ea"/>
              </a:rPr>
              <a:t>p</a:t>
            </a:r>
            <a:r>
              <a:rPr lang="en-US" altLang="zh-CN" sz="2800" b="0" i="1" baseline="-25000" dirty="0">
                <a:solidFill>
                  <a:schemeClr val="tx1"/>
                </a:solidFill>
                <a:latin typeface="+mn-ea"/>
              </a:rPr>
              <a:t>s </a:t>
            </a:r>
            <a:r>
              <a:rPr lang="en-US" altLang="zh-CN" sz="2800" b="0" dirty="0">
                <a:solidFill>
                  <a:schemeClr val="tx1"/>
                </a:solidFill>
                <a:latin typeface="+mn-ea"/>
              </a:rPr>
              <a:t>,</a:t>
            </a:r>
            <a:r>
              <a:rPr lang="zh-CN" altLang="en-US" sz="2800" b="0" dirty="0">
                <a:solidFill>
                  <a:schemeClr val="tx1"/>
                </a:solidFill>
                <a:latin typeface="+mn-ea"/>
              </a:rPr>
              <a:t>微动开关断开，电信号撤销。</a:t>
            </a:r>
            <a:endParaRPr lang="zh-CN" altLang="en-US" sz="2800" b="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48484" name="Rectangle 4"/>
          <p:cNvSpPr/>
          <p:nvPr/>
        </p:nvSpPr>
        <p:spPr>
          <a:xfrm>
            <a:off x="595630" y="3360738"/>
            <a:ext cx="2162175" cy="519112"/>
          </a:xfrm>
          <a:prstGeom prst="rect">
            <a:avLst/>
          </a:prstGeom>
          <a:noFill/>
          <a:ln w="9525">
            <a:noFill/>
          </a:ln>
        </p:spPr>
        <p:txBody>
          <a:bodyPr lIns="92075" tIns="46038" rIns="92075" bIns="46038">
            <a:spAutoFit/>
          </a:bodyPr>
          <a:p>
            <a:pPr eaLnBrk="0" hangingPunct="0"/>
            <a:r>
              <a:rPr lang="zh-CN" altLang="en-US" sz="2800" dirty="0">
                <a:solidFill>
                  <a:schemeClr val="tx1"/>
                </a:solidFill>
                <a:latin typeface="+mn-ea"/>
              </a:rPr>
              <a:t>职能符号：</a:t>
            </a:r>
            <a:endParaRPr lang="zh-CN" altLang="en-US" sz="2800" dirty="0">
              <a:solidFill>
                <a:schemeClr val="tx1"/>
              </a:solidFill>
              <a:latin typeface="+mn-ea"/>
            </a:endParaRPr>
          </a:p>
        </p:txBody>
      </p:sp>
      <p:pic>
        <p:nvPicPr>
          <p:cNvPr id="148485" name="Picture 5" descr="6-24压力继电器符号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94318" y="3252788"/>
            <a:ext cx="1695450" cy="1235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8486" name="Rectangle 6"/>
          <p:cNvSpPr/>
          <p:nvPr/>
        </p:nvSpPr>
        <p:spPr>
          <a:xfrm>
            <a:off x="559118" y="4810125"/>
            <a:ext cx="8269287" cy="9382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2800" dirty="0">
                <a:solidFill>
                  <a:schemeClr val="tx1"/>
                </a:solidFill>
                <a:latin typeface="+mn-ea"/>
              </a:rPr>
              <a:t>应用：</a:t>
            </a:r>
            <a:r>
              <a:rPr lang="en-US" altLang="zh-CN" sz="2800" b="0" dirty="0">
                <a:solidFill>
                  <a:schemeClr val="tx1"/>
                </a:solidFill>
                <a:latin typeface="+mn-ea"/>
              </a:rPr>
              <a:t>1.</a:t>
            </a:r>
            <a:r>
              <a:rPr lang="zh-CN" altLang="en-US" sz="2800" b="0" dirty="0">
                <a:solidFill>
                  <a:schemeClr val="tx1"/>
                </a:solidFill>
                <a:latin typeface="+mn-ea"/>
              </a:rPr>
              <a:t>控制电磁阀动作。  </a:t>
            </a:r>
            <a:endParaRPr lang="zh-CN" altLang="en-US" sz="2800" b="0" dirty="0">
              <a:solidFill>
                <a:schemeClr val="tx1"/>
              </a:solidFill>
              <a:latin typeface="+mn-ea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2800" b="0" dirty="0">
                <a:solidFill>
                  <a:schemeClr val="tx1"/>
                </a:solidFill>
                <a:latin typeface="+mn-ea"/>
              </a:rPr>
              <a:t>      </a:t>
            </a:r>
            <a:r>
              <a:rPr lang="en-US" altLang="zh-CN" sz="2800" b="0" dirty="0">
                <a:solidFill>
                  <a:schemeClr val="tx1"/>
                </a:solidFill>
                <a:latin typeface="+mn-ea"/>
              </a:rPr>
              <a:t>2.</a:t>
            </a:r>
            <a:r>
              <a:rPr lang="zh-CN" altLang="en-US" sz="2800" b="0" dirty="0">
                <a:solidFill>
                  <a:schemeClr val="tx1"/>
                </a:solidFill>
                <a:latin typeface="+mn-ea"/>
              </a:rPr>
              <a:t>控制系统压力，出故障时，自动停车。 </a:t>
            </a:r>
            <a:endParaRPr lang="zh-CN" altLang="en-US" sz="2800" b="0" dirty="0">
              <a:solidFill>
                <a:schemeClr val="tx1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charRg st="22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8483">
                                            <p:txEl>
                                              <p:charRg st="22" end="4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8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48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6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8486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6">
                                            <p:txEl>
                                              <p:charRg st="16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8486">
                                            <p:txEl>
                                              <p:charRg st="16" end="4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build="p"/>
      <p:bldP spid="148484" grpId="0"/>
      <p:bldP spid="14848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89025" y="72390"/>
            <a:ext cx="6965950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ctr" fontAlgn="auto"/>
            <a:r>
              <a:rPr sz="28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压力继电器</a:t>
            </a:r>
            <a:endParaRPr sz="28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45" name="Rectangle 15"/>
          <p:cNvSpPr/>
          <p:nvPr/>
        </p:nvSpPr>
        <p:spPr>
          <a:xfrm>
            <a:off x="3390900" y="23241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pic>
        <p:nvPicPr>
          <p:cNvPr id="149506" name="Picture 2" descr="压力继电器应用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873125" y="1145540"/>
            <a:ext cx="6765925" cy="4594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9508" name="Rectangle 4"/>
          <p:cNvSpPr/>
          <p:nvPr/>
        </p:nvSpPr>
        <p:spPr>
          <a:xfrm>
            <a:off x="4318000" y="5704840"/>
            <a:ext cx="4826000" cy="398780"/>
          </a:xfrm>
          <a:prstGeom prst="rect">
            <a:avLst/>
          </a:prstGeom>
          <a:noFill/>
          <a:ln w="9525">
            <a:noFill/>
          </a:ln>
        </p:spPr>
        <p:txBody>
          <a:bodyPr lIns="92075" tIns="46038" rIns="92075" bIns="46038">
            <a:spAutoFit/>
          </a:bodyPr>
          <a:p>
            <a:pPr eaLnBrk="0" hangingPunct="0"/>
            <a:r>
              <a:rPr lang="zh-CN" altLang="en-US" sz="2000" b="0" dirty="0">
                <a:solidFill>
                  <a:schemeClr val="tx1"/>
                </a:solidFill>
                <a:latin typeface="+mn-ea"/>
              </a:rPr>
              <a:t>控制电磁阀，实现油缸顺序动作。</a:t>
            </a:r>
            <a:endParaRPr lang="zh-CN" altLang="en-US" sz="2000" b="0" dirty="0">
              <a:solidFill>
                <a:schemeClr val="tx1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9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9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0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89025" y="72390"/>
            <a:ext cx="6965950" cy="520700"/>
          </a:xfrm>
          <a:prstGeom prst="rect">
            <a:avLst/>
          </a:prstGeom>
          <a:noFill/>
        </p:spPr>
        <p:txBody>
          <a:bodyPr wrap="square" lIns="91390" tIns="45696" rIns="91390" bIns="45696" rtlCol="0">
            <a:spAutoFit/>
          </a:bodyPr>
          <a:p>
            <a:pPr algn="ctr" fontAlgn="auto"/>
            <a:r>
              <a:rPr sz="28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压力继电器</a:t>
            </a:r>
            <a:endParaRPr sz="28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45" name="Rectangle 15"/>
          <p:cNvSpPr/>
          <p:nvPr/>
        </p:nvSpPr>
        <p:spPr>
          <a:xfrm>
            <a:off x="3390900" y="23241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50531" name="Rectangle 3"/>
          <p:cNvSpPr>
            <a:spLocks noGrp="1"/>
          </p:cNvSpPr>
          <p:nvPr/>
        </p:nvSpPr>
        <p:spPr>
          <a:xfrm>
            <a:off x="396240" y="1268413"/>
            <a:ext cx="8604250" cy="501491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lnSpc>
                <a:spcPct val="90000"/>
              </a:lnSpc>
              <a:buNone/>
            </a:pPr>
            <a:r>
              <a:rPr lang="zh-CN" altLang="en-US" sz="2800" dirty="0">
                <a:solidFill>
                  <a:schemeClr val="tx1"/>
                </a:solidFill>
                <a:latin typeface="+mn-ea"/>
              </a:rPr>
              <a:t>作用：控制液压系统中的压力。</a:t>
            </a:r>
            <a:endParaRPr lang="zh-CN" altLang="en-US" sz="2800" dirty="0">
              <a:solidFill>
                <a:schemeClr val="tx1"/>
              </a:solidFill>
              <a:latin typeface="+mn-ea"/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sz="2800" dirty="0">
                <a:solidFill>
                  <a:schemeClr val="tx1"/>
                </a:solidFill>
                <a:latin typeface="+mn-ea"/>
              </a:rPr>
              <a:t>共性：利用液压力和弹簧力比较，控制阀口的 </a:t>
            </a:r>
            <a:endParaRPr lang="zh-CN" altLang="en-US" sz="2800" dirty="0">
              <a:solidFill>
                <a:schemeClr val="tx1"/>
              </a:solidFill>
              <a:latin typeface="+mn-ea"/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sz="2800" dirty="0">
                <a:solidFill>
                  <a:schemeClr val="tx1"/>
                </a:solidFill>
                <a:latin typeface="+mn-ea"/>
              </a:rPr>
              <a:t>          开与关；或控制开口大小。</a:t>
            </a:r>
            <a:endParaRPr lang="zh-CN" altLang="en-US" sz="2800" dirty="0">
              <a:solidFill>
                <a:schemeClr val="tx1"/>
              </a:solidFill>
              <a:latin typeface="+mn-ea"/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sz="2800" dirty="0">
                <a:solidFill>
                  <a:schemeClr val="tx1"/>
                </a:solidFill>
                <a:latin typeface="+mn-ea"/>
              </a:rPr>
              <a:t>溢流阀：控制进口压力</a:t>
            </a:r>
            <a:endParaRPr lang="zh-CN" altLang="en-US" sz="2800" dirty="0">
              <a:solidFill>
                <a:schemeClr val="tx1"/>
              </a:solidFill>
              <a:latin typeface="+mn-ea"/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sz="2800" dirty="0">
                <a:solidFill>
                  <a:schemeClr val="tx1"/>
                </a:solidFill>
                <a:latin typeface="+mn-ea"/>
              </a:rPr>
              <a:t>减压阀：控制出口压力</a:t>
            </a:r>
            <a:endParaRPr lang="zh-CN" altLang="en-US" sz="2800" dirty="0">
              <a:solidFill>
                <a:schemeClr val="tx1"/>
              </a:solidFill>
              <a:latin typeface="+mn-ea"/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sz="2800" dirty="0">
                <a:solidFill>
                  <a:schemeClr val="tx1"/>
                </a:solidFill>
                <a:latin typeface="+mn-ea"/>
              </a:rPr>
              <a:t>顺序阀：控制阀口通与不通，进而控制执行元件的   </a:t>
            </a:r>
            <a:endParaRPr lang="zh-CN" altLang="en-US" sz="2800" dirty="0">
              <a:solidFill>
                <a:schemeClr val="tx1"/>
              </a:solidFill>
              <a:latin typeface="+mn-ea"/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sz="2800" dirty="0">
                <a:solidFill>
                  <a:schemeClr val="tx1"/>
                </a:solidFill>
                <a:latin typeface="+mn-ea"/>
              </a:rPr>
              <a:t>             动作顺序。</a:t>
            </a:r>
            <a:endParaRPr lang="zh-CN" altLang="en-US" sz="2800" dirty="0">
              <a:solidFill>
                <a:schemeClr val="tx1"/>
              </a:solidFill>
              <a:latin typeface="+mn-ea"/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sz="2800" dirty="0">
                <a:solidFill>
                  <a:schemeClr val="tx1"/>
                </a:solidFill>
                <a:latin typeface="+mn-ea"/>
              </a:rPr>
              <a:t>压力继电器：利用系统中压力变化，控制电路的通断。</a:t>
            </a:r>
            <a:endParaRPr lang="zh-CN" altLang="en-US" sz="2800" dirty="0">
              <a:solidFill>
                <a:schemeClr val="tx1"/>
              </a:solidFill>
              <a:latin typeface="+mn-ea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zh-CN" altLang="en-US" sz="2800" dirty="0">
              <a:solidFill>
                <a:schemeClr val="tx1"/>
              </a:solidFill>
              <a:latin typeface="+mn-ea"/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sz="2800" dirty="0">
                <a:solidFill>
                  <a:schemeClr val="tx1"/>
                </a:solidFill>
                <a:latin typeface="+mn-ea"/>
              </a:rPr>
              <a:t>要求：掌握各种阀的工作原理及应用场合。</a:t>
            </a:r>
            <a:endParaRPr lang="zh-CN" altLang="en-US" sz="2800" dirty="0">
              <a:solidFill>
                <a:schemeClr val="tx1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0531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charRg st="15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0531">
                                            <p:txEl>
                                              <p:charRg st="15" end="3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charRg st="37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0531">
                                            <p:txEl>
                                              <p:charRg st="37" end="6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charRg st="60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0531">
                                            <p:txEl>
                                              <p:charRg st="60" end="7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charRg st="71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0531">
                                            <p:txEl>
                                              <p:charRg st="71" end="8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charRg st="82" end="10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0531">
                                            <p:txEl>
                                              <p:charRg st="82" end="10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charRg st="108" end="1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0531">
                                            <p:txEl>
                                              <p:charRg st="108" end="1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charRg st="127" end="1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50531">
                                            <p:txEl>
                                              <p:charRg st="127" end="15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charRg st="153" end="17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0531">
                                            <p:txEl>
                                              <p:charRg st="153" end="17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3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41470" y="3474720"/>
            <a:ext cx="4712970" cy="9036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 fontAlgn="auto">
              <a:lnSpc>
                <a:spcPct val="120000"/>
              </a:lnSpc>
            </a:pPr>
            <a:r>
              <a:rPr lang="zh-CN" altLang="zh-CN" sz="44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谢谢！</a:t>
            </a:r>
            <a:endParaRPr lang="zh-CN" altLang="zh-CN" sz="44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323588" name="图片 323587" descr="压力继电器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6200000">
            <a:off x="1055370" y="2211705"/>
            <a:ext cx="2178050" cy="369506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339</Words>
  <Application>WPS 演示</Application>
  <PresentationFormat>全屏显示(16:9)</PresentationFormat>
  <Paragraphs>45</Paragraphs>
  <Slides>6</Slides>
  <Notes>36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7" baseType="lpstr">
      <vt:lpstr>Arial</vt:lpstr>
      <vt:lpstr>宋体</vt:lpstr>
      <vt:lpstr>Wingdings</vt:lpstr>
      <vt:lpstr>微软雅黑</vt:lpstr>
      <vt:lpstr>Times New Roman</vt:lpstr>
      <vt:lpstr>Arial Unicode MS</vt:lpstr>
      <vt:lpstr>Calibri</vt:lpstr>
      <vt:lpstr>楷体_GB2312</vt:lpstr>
      <vt:lpstr>新宋体</vt:lpstr>
      <vt:lpstr>Tahoma</vt:lpstr>
      <vt:lpstr>第一PPT，www.1ppt.com​</vt:lpstr>
      <vt:lpstr>PowerPoint 演示文稿</vt:lpstr>
      <vt:lpstr>PowerPoint 演示文稿</vt:lpstr>
      <vt:lpstr>工作原理：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理工职院</cp:lastModifiedBy>
  <cp:revision>141</cp:revision>
  <dcterms:created xsi:type="dcterms:W3CDTF">2014-08-23T07:50:00Z</dcterms:created>
  <dcterms:modified xsi:type="dcterms:W3CDTF">2017-12-25T12:43:57Z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2052-10.1.0.7022</vt:lpwstr>
  </property>
</Properties>
</file>