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342" r:id="rId3"/>
    <p:sldId id="344" r:id="rId5"/>
    <p:sldId id="357" r:id="rId6"/>
    <p:sldId id="356" r:id="rId7"/>
    <p:sldId id="355" r:id="rId8"/>
    <p:sldId id="358" r:id="rId9"/>
    <p:sldId id="359" r:id="rId10"/>
    <p:sldId id="360" r:id="rId11"/>
    <p:sldId id="352" r:id="rId12"/>
  </p:sldIdLst>
  <p:sldSz cx="9144000" cy="6858000" type="screen4x3"/>
  <p:notesSz cx="6858000" cy="9144000"/>
  <p:defaultTextStyle>
    <a:defPPr>
      <a:defRPr lang="zh-CN"/>
    </a:defPPr>
    <a:lvl1pPr marL="0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165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365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2565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199765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6965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AFAFA"/>
    <a:srgbClr val="005DA2"/>
    <a:srgbClr val="FFC400"/>
    <a:srgbClr val="FFD347"/>
    <a:srgbClr val="FFC91D"/>
    <a:srgbClr val="0071C1"/>
    <a:srgbClr val="41445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859" autoAdjust="0"/>
    <p:restoredTop sz="94660"/>
  </p:normalViewPr>
  <p:slideViewPr>
    <p:cSldViewPr>
      <p:cViewPr varScale="1">
        <p:scale>
          <a:sx n="97" d="100"/>
          <a:sy n="97" d="100"/>
        </p:scale>
        <p:origin x="-108" y="-1110"/>
      </p:cViewPr>
      <p:guideLst>
        <p:guide orient="horz" pos="2198"/>
        <p:guide pos="2877"/>
        <p:guide pos="208"/>
        <p:guide pos="1489"/>
        <p:guide pos="822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50" d="100"/>
        <a:sy n="150" d="100"/>
      </p:scale>
      <p:origin x="0" y="1152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5" Type="http://schemas.openxmlformats.org/officeDocument/2006/relationships/tableStyles" Target="tableStyles.xml"/><Relationship Id="rId14" Type="http://schemas.openxmlformats.org/officeDocument/2006/relationships/viewProps" Target="viewProps.xml"/><Relationship Id="rId13" Type="http://schemas.openxmlformats.org/officeDocument/2006/relationships/presProps" Target="presProps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62AE03-6EE8-41FD-8A37-86C6BC5E264F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E21FD59-C920-460C-B1C9-0346C59420B0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37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37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37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37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165" algn="l" defTabSz="9137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365" algn="l" defTabSz="9137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565" algn="l" defTabSz="9137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99765" algn="l" defTabSz="9137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6965" algn="l" defTabSz="9137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E0E0E2-7263-44C4-AAA9-733DBA7BD20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21FD59-C920-460C-B1C9-0346C59420B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21FD59-C920-460C-B1C9-0346C59420B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21FD59-C920-460C-B1C9-0346C59420B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21FD59-C920-460C-B1C9-0346C59420B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21FD59-C920-460C-B1C9-0346C59420B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21FD59-C920-460C-B1C9-0346C59420B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21FD59-C920-460C-B1C9-0346C59420B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21FD59-C920-460C-B1C9-0346C59420B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 userDrawn="1"/>
        </p:nvSpPr>
        <p:spPr>
          <a:xfrm>
            <a:off x="3175" y="2634615"/>
            <a:ext cx="9138285" cy="272542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 sz="360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5124" name="图片 1" descr="最新的学校校徽及校名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31470" y="425450"/>
            <a:ext cx="3536315" cy="64071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" name="图片 4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900555" y="1341120"/>
            <a:ext cx="5342890" cy="101917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直接连接符 4"/>
          <p:cNvCxnSpPr/>
          <p:nvPr userDrawn="1"/>
        </p:nvCxnSpPr>
        <p:spPr>
          <a:xfrm>
            <a:off x="1171393" y="693329"/>
            <a:ext cx="7972607" cy="0"/>
          </a:xfrm>
          <a:prstGeom prst="line">
            <a:avLst/>
          </a:prstGeom>
          <a:ln w="28575" cmpd="sng">
            <a:solidFill>
              <a:schemeClr val="accent1">
                <a:shade val="5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169" name="图片 2" descr="最新的学校校徽及校名"/>
          <p:cNvPicPr>
            <a:picLocks noChangeAspect="1"/>
          </p:cNvPicPr>
          <p:nvPr userDrawn="1"/>
        </p:nvPicPr>
        <p:blipFill>
          <a:blip r:embed="rId2"/>
          <a:srcRect r="81889"/>
          <a:stretch>
            <a:fillRect/>
          </a:stretch>
        </p:blipFill>
        <p:spPr>
          <a:xfrm>
            <a:off x="263843" y="45085"/>
            <a:ext cx="792006" cy="792006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mc:AlternateContent xmlns:mc="http://schemas.openxmlformats.org/markup-compatibility/2006">
    <mc:Choice xmlns:p14="http://schemas.microsoft.com/office/powerpoint/2010/main" Requires="p14">
      <p:transition p14:dur="500"/>
    </mc:Choice>
    <mc:Fallback>
      <p:transition/>
    </mc:Fallback>
  </mc:AlternateContent>
  <p:timing>
    <p:tnLst>
      <p:par>
        <p:cTn id="1" dur="indefinite" restart="never" nodeType="tmRoot"/>
      </p:par>
    </p:tnLst>
  </p:timing>
  <p:txStyles>
    <p:titleStyle>
      <a:lvl1pPr algn="ctr" defTabSz="1218565" rtl="0" eaLnBrk="1" latinLnBrk="0" hangingPunct="1">
        <a:spcBef>
          <a:spcPct val="0"/>
        </a:spcBef>
        <a:buNone/>
        <a:defRPr sz="586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1218565" rtl="0" eaLnBrk="1" latinLnBrk="0" hangingPunct="1">
        <a:spcBef>
          <a:spcPts val="130"/>
        </a:spcBef>
        <a:buFont typeface="Arial" panose="020B0604020202020204" pitchFamily="34" charset="0"/>
        <a:buChar char="•"/>
        <a:defRPr sz="4265" kern="1200">
          <a:solidFill>
            <a:schemeClr val="tx1"/>
          </a:solidFill>
          <a:latin typeface="+mn-lt"/>
          <a:ea typeface="+mn-ea"/>
          <a:cs typeface="+mn-cs"/>
        </a:defRPr>
      </a:lvl1pPr>
      <a:lvl2pPr marL="990600" indent="-381000" algn="l" defTabSz="1218565" rtl="0" eaLnBrk="1" latinLnBrk="0" hangingPunct="1">
        <a:spcBef>
          <a:spcPts val="130"/>
        </a:spcBef>
        <a:buFont typeface="Arial" panose="020B0604020202020204" pitchFamily="34" charset="0"/>
        <a:buChar char="–"/>
        <a:defRPr sz="3735" kern="1200">
          <a:solidFill>
            <a:schemeClr val="tx1"/>
          </a:solidFill>
          <a:latin typeface="+mn-lt"/>
          <a:ea typeface="+mn-ea"/>
          <a:cs typeface="+mn-cs"/>
        </a:defRPr>
      </a:lvl2pPr>
      <a:lvl3pPr marL="1524000" indent="-304800" algn="l" defTabSz="1218565" rtl="0" eaLnBrk="1" latinLnBrk="0" hangingPunct="1">
        <a:spcBef>
          <a:spcPts val="13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3600" indent="-304800" algn="l" defTabSz="1218565" rtl="0" eaLnBrk="1" latinLnBrk="0" hangingPunct="1">
        <a:spcBef>
          <a:spcPts val="130"/>
        </a:spcBef>
        <a:buFont typeface="Arial" panose="020B0604020202020204" pitchFamily="34" charset="0"/>
        <a:buChar char="–"/>
        <a:defRPr sz="2665" kern="1200">
          <a:solidFill>
            <a:schemeClr val="tx1"/>
          </a:solidFill>
          <a:latin typeface="+mn-lt"/>
          <a:ea typeface="+mn-ea"/>
          <a:cs typeface="+mn-cs"/>
        </a:defRPr>
      </a:lvl4pPr>
      <a:lvl5pPr marL="2742565" indent="-304800" algn="l" defTabSz="1218565" rtl="0" eaLnBrk="1" latinLnBrk="0" hangingPunct="1">
        <a:spcBef>
          <a:spcPts val="130"/>
        </a:spcBef>
        <a:buFont typeface="Arial" panose="020B0604020202020204" pitchFamily="34" charset="0"/>
        <a:buChar char="»"/>
        <a:defRPr sz="2665" kern="1200">
          <a:solidFill>
            <a:schemeClr val="tx1"/>
          </a:solidFill>
          <a:latin typeface="+mn-lt"/>
          <a:ea typeface="+mn-ea"/>
          <a:cs typeface="+mn-cs"/>
        </a:defRPr>
      </a:lvl5pPr>
      <a:lvl6pPr marL="3352165" indent="-304800" algn="l" defTabSz="1218565" rtl="0" eaLnBrk="1" latinLnBrk="0" hangingPunct="1">
        <a:spcBef>
          <a:spcPts val="130"/>
        </a:spcBef>
        <a:buFont typeface="Arial" panose="020B0604020202020204" pitchFamily="34" charset="0"/>
        <a:buChar char="•"/>
        <a:defRPr sz="2665" kern="1200">
          <a:solidFill>
            <a:schemeClr val="tx1"/>
          </a:solidFill>
          <a:latin typeface="+mn-lt"/>
          <a:ea typeface="+mn-ea"/>
          <a:cs typeface="+mn-cs"/>
        </a:defRPr>
      </a:lvl6pPr>
      <a:lvl7pPr marL="3961765" indent="-304800" algn="l" defTabSz="1218565" rtl="0" eaLnBrk="1" latinLnBrk="0" hangingPunct="1">
        <a:spcBef>
          <a:spcPts val="130"/>
        </a:spcBef>
        <a:buFont typeface="Arial" panose="020B0604020202020204" pitchFamily="34" charset="0"/>
        <a:buChar char="•"/>
        <a:defRPr sz="2665" kern="1200">
          <a:solidFill>
            <a:schemeClr val="tx1"/>
          </a:solidFill>
          <a:latin typeface="+mn-lt"/>
          <a:ea typeface="+mn-ea"/>
          <a:cs typeface="+mn-cs"/>
        </a:defRPr>
      </a:lvl7pPr>
      <a:lvl8pPr marL="4571365" indent="-304800" algn="l" defTabSz="1218565" rtl="0" eaLnBrk="1" latinLnBrk="0" hangingPunct="1">
        <a:spcBef>
          <a:spcPts val="130"/>
        </a:spcBef>
        <a:buFont typeface="Arial" panose="020B0604020202020204" pitchFamily="34" charset="0"/>
        <a:buChar char="•"/>
        <a:defRPr sz="2665" kern="1200">
          <a:solidFill>
            <a:schemeClr val="tx1"/>
          </a:solidFill>
          <a:latin typeface="+mn-lt"/>
          <a:ea typeface="+mn-ea"/>
          <a:cs typeface="+mn-cs"/>
        </a:defRPr>
      </a:lvl8pPr>
      <a:lvl9pPr marL="5180965" indent="-304800" algn="l" defTabSz="1218565" rtl="0" eaLnBrk="1" latinLnBrk="0" hangingPunct="1">
        <a:spcBef>
          <a:spcPts val="130"/>
        </a:spcBef>
        <a:buFont typeface="Arial" panose="020B0604020202020204" pitchFamily="34" charset="0"/>
        <a:buChar char="•"/>
        <a:defRPr sz="266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600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200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800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765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365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5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565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165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3922395" y="3363595"/>
            <a:ext cx="5408930" cy="119888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ctr" fontAlgn="auto"/>
            <a:r>
              <a:rPr lang="zh-CN" altLang="zh-CN" sz="3600" b="1">
                <a:latin typeface="+mn-ea"/>
                <a:sym typeface="+mn-ea"/>
              </a:rPr>
              <a:t>气动系统安装调试</a:t>
            </a:r>
            <a:endParaRPr lang="zh-CN" altLang="zh-CN" sz="3600" b="1">
              <a:latin typeface="+mn-ea"/>
              <a:sym typeface="+mn-ea"/>
            </a:endParaRPr>
          </a:p>
          <a:p>
            <a:pPr algn="ctr" fontAlgn="auto"/>
            <a:r>
              <a:rPr lang="zh-CN" altLang="zh-CN" sz="3600" b="1">
                <a:latin typeface="+mn-ea"/>
                <a:sym typeface="+mn-ea"/>
              </a:rPr>
              <a:t>和维护</a:t>
            </a:r>
            <a:endParaRPr lang="zh-CN" altLang="zh-CN" sz="3600" b="1">
              <a:latin typeface="+mn-ea"/>
              <a:sym typeface="+mn-ea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25400" y="2588895"/>
            <a:ext cx="4451985" cy="279336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70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文"/>
          <p:cNvSpPr txBox="1"/>
          <p:nvPr/>
        </p:nvSpPr>
        <p:spPr>
          <a:xfrm>
            <a:off x="1216025" y="829310"/>
            <a:ext cx="669925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l" fontAlgn="auto">
              <a:lnSpc>
                <a:spcPct val="100000"/>
              </a:lnSpc>
            </a:pPr>
            <a:r>
              <a:rPr sz="2400" b="1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1、管道的安装</a:t>
            </a:r>
            <a:endParaRPr sz="24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正文"/>
          <p:cNvSpPr txBox="1"/>
          <p:nvPr/>
        </p:nvSpPr>
        <p:spPr>
          <a:xfrm>
            <a:off x="964565" y="1125220"/>
            <a:ext cx="7835900" cy="576961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indent="0" fontAlgn="auto">
              <a:lnSpc>
                <a:spcPct val="120000"/>
              </a:lnSpc>
            </a:pPr>
            <a:r>
              <a:rPr lang="en-US" sz="20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　</a:t>
            </a:r>
            <a:r>
              <a:rPr sz="20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 </a:t>
            </a:r>
            <a:r>
              <a:rPr lang="en-US" altLang="zh-CN" sz="2000" dirty="0">
                <a:latin typeface="Arial" panose="020B0604020202020204" pitchFamily="34" charset="0"/>
                <a:ea typeface="宋体" panose="02010600030101010101" pitchFamily="2" charset="-122"/>
                <a:sym typeface="+mn-ea"/>
              </a:rPr>
              <a:t>  </a:t>
            </a:r>
            <a:r>
              <a:rPr lang="zh-CN" sz="16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安装前应彻底检查、清洗管道中的粉尘等杂物，经检查合格的管道需吹风后才能安装。安装时应按管路系统安装图中标明的安装、固定方法安装，并要注意如下问题：</a:t>
            </a:r>
            <a:endParaRPr lang="zh-CN" sz="1600" b="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indent="0" fontAlgn="auto">
              <a:lnSpc>
                <a:spcPct val="120000"/>
              </a:lnSpc>
            </a:pPr>
            <a:r>
              <a:rPr lang="zh-CN" sz="16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   1）管道接口部分的几何轴线必须与管接头的几何轴线重合。否则会产生安装应力或造成密封不好。</a:t>
            </a:r>
            <a:endParaRPr lang="zh-CN" sz="1600" b="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indent="0" fontAlgn="auto">
              <a:lnSpc>
                <a:spcPct val="120000"/>
              </a:lnSpc>
            </a:pPr>
            <a:r>
              <a:rPr lang="zh-CN" sz="16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   2）螺纹连接头的拧紧力矩要适中。既不能过紧使管道接口部分损坏，也不能过松而影响密封。</a:t>
            </a:r>
            <a:endParaRPr lang="zh-CN" sz="1600" b="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indent="0" fontAlgn="auto">
              <a:lnSpc>
                <a:spcPct val="120000"/>
              </a:lnSpc>
            </a:pPr>
            <a:r>
              <a:rPr lang="zh-CN" sz="16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   3）为防止漏气，连接前螺纹处应涂密封胶。螺纹前端２～３牙不涂密封胶或拧入２～３牙后再涂密封胶，以防止密封胶进入管道内。</a:t>
            </a:r>
            <a:endParaRPr lang="zh-CN" sz="1600" dirty="0"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 indent="0" fontAlgn="auto">
              <a:lnSpc>
                <a:spcPct val="120000"/>
              </a:lnSpc>
            </a:pPr>
            <a:r>
              <a:rPr lang="zh-CN" sz="16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   4)软管安装时应避免扭曲变形。在安装前，可在软管表面沿软管轴线涂一条色带，安装后用色带判断软管是否被扭曲。为防止拧紧时软管的扭曲，可在最后拧紧前将软管向相反方向转动1/8～1/6圈 。</a:t>
            </a:r>
            <a:endParaRPr lang="zh-CN" sz="1600" b="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indent="0" fontAlgn="auto">
              <a:lnSpc>
                <a:spcPct val="120000"/>
              </a:lnSpc>
            </a:pPr>
            <a:r>
              <a:rPr lang="zh-CN" sz="16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   5)软管的弯曲半径应大于其外径的9～10倍。可用管接头来防止软管的过度弯曲。</a:t>
            </a:r>
            <a:endParaRPr lang="zh-CN" sz="1600" b="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indent="0" fontAlgn="auto">
              <a:lnSpc>
                <a:spcPct val="120000"/>
              </a:lnSpc>
            </a:pPr>
            <a:r>
              <a:rPr lang="zh-CN" sz="16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   6)硬管的弯曲半径一般情况下应不小于其外径的2.5～3倍。在弯管过程中，管子内部常装入填充剂支承管壁，从而避免管子截面变形。</a:t>
            </a:r>
            <a:endParaRPr lang="zh-CN" sz="1600" b="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indent="0" fontAlgn="auto">
              <a:lnSpc>
                <a:spcPct val="120000"/>
              </a:lnSpc>
            </a:pPr>
            <a:r>
              <a:rPr lang="zh-CN" sz="16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   7)管路走向要合理。尽量平行布置，减少交叉，力求最短，弯曲要少，并避免急剧弯曲。短软管只允许作平面弯曲，长软管可以作复合弯曲。</a:t>
            </a:r>
            <a:endParaRPr lang="zh-CN" sz="1600" b="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indent="0" fontAlgn="auto">
              <a:lnSpc>
                <a:spcPct val="120000"/>
              </a:lnSpc>
            </a:pPr>
            <a:r>
              <a:rPr lang="zh-CN" sz="16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   8)安装时应注意保证系统中的任何一段管道均能自由拆装。</a:t>
            </a:r>
            <a:endParaRPr lang="zh-CN" sz="1600" b="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indent="0" fontAlgn="auto">
              <a:lnSpc>
                <a:spcPct val="120000"/>
              </a:lnSpc>
            </a:pPr>
            <a:r>
              <a:rPr lang="zh-CN" sz="16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   9)压缩空气管道要涂标记颜色，一般涂灰色或蓝色，精滤管道涂天蓝色。</a:t>
            </a:r>
            <a:endParaRPr lang="zh-CN" sz="1600" b="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indent="0" fontAlgn="auto">
              <a:lnSpc>
                <a:spcPct val="120000"/>
              </a:lnSpc>
            </a:pPr>
            <a:endParaRPr lang="zh-CN" sz="1600" dirty="0"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216025" y="98425"/>
            <a:ext cx="7785735" cy="520700"/>
          </a:xfrm>
          <a:prstGeom prst="rect">
            <a:avLst/>
          </a:prstGeom>
          <a:noFill/>
        </p:spPr>
        <p:txBody>
          <a:bodyPr wrap="square" lIns="91390" tIns="45696" rIns="91390" bIns="45696" rtlCol="0">
            <a:spAutoFit/>
          </a:bodyPr>
          <a:p>
            <a:r>
              <a:rPr lang="zh-CN" altLang="en-US" sz="2800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一、</a:t>
            </a:r>
            <a:r>
              <a:rPr lang="zh-CN" altLang="en-US" sz="2800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管道的安装与调试</a:t>
            </a:r>
            <a:endParaRPr lang="zh-CN" altLang="en-US" sz="28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9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文"/>
          <p:cNvSpPr txBox="1"/>
          <p:nvPr/>
        </p:nvSpPr>
        <p:spPr>
          <a:xfrm>
            <a:off x="1216025" y="829310"/>
            <a:ext cx="669925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l" fontAlgn="auto">
              <a:lnSpc>
                <a:spcPct val="100000"/>
              </a:lnSpc>
            </a:pPr>
            <a:r>
              <a:rPr sz="2400" b="1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2、管道的调试</a:t>
            </a:r>
            <a:endParaRPr sz="24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正文"/>
          <p:cNvSpPr txBox="1"/>
          <p:nvPr/>
        </p:nvSpPr>
        <p:spPr>
          <a:xfrm>
            <a:off x="1019810" y="1289685"/>
            <a:ext cx="7835900" cy="304609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>
              <a:lnSpc>
                <a:spcPct val="120000"/>
              </a:lnSpc>
            </a:pPr>
            <a:r>
              <a:rPr lang="en-US" sz="20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　</a:t>
            </a:r>
            <a:r>
              <a:rPr sz="20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 </a:t>
            </a:r>
            <a:r>
              <a:rPr lang="en-US" altLang="zh-CN" sz="2000" dirty="0">
                <a:latin typeface="Arial" panose="020B0604020202020204" pitchFamily="34" charset="0"/>
                <a:ea typeface="宋体" panose="02010600030101010101" pitchFamily="2" charset="-122"/>
                <a:sym typeface="+mn-ea"/>
              </a:rPr>
              <a:t> </a:t>
            </a:r>
            <a:r>
              <a:rPr lang="zh-CN" sz="20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管路系统的调试主要包括密封性试验和工作性能试验，调试前要熟悉管路系统的功用、工作性能指标和调试方法。</a:t>
            </a:r>
            <a:endParaRPr lang="zh-CN" sz="2000" b="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20000"/>
              </a:lnSpc>
            </a:pPr>
            <a:r>
              <a:rPr lang="zh-CN" sz="20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     密封性试验前，要连接好全部管路系统。压力源可采用高压气瓶，其输出气体压力不低于试验压力。用皂液涂敷法或压降法检查密封性。当发现有外部泄漏时，必须先将压力降到零，方可进行拆卸及调整。系统应保压２小时。</a:t>
            </a:r>
            <a:endParaRPr lang="zh-CN" sz="2000" b="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20000"/>
              </a:lnSpc>
            </a:pPr>
            <a:r>
              <a:rPr lang="zh-CN" sz="20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      密封性试验完毕后，即可进行工作性能试验。这时管路系统具有明确的被试对象，重点检查被试对象或传动控制对象的输出工作参数。</a:t>
            </a:r>
            <a:endParaRPr lang="zh-CN" sz="1600" dirty="0"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216025" y="98425"/>
            <a:ext cx="7785735" cy="520700"/>
          </a:xfrm>
          <a:prstGeom prst="rect">
            <a:avLst/>
          </a:prstGeom>
          <a:noFill/>
        </p:spPr>
        <p:txBody>
          <a:bodyPr wrap="square" lIns="91390" tIns="45696" rIns="91390" bIns="45696" rtlCol="0">
            <a:spAutoFit/>
          </a:bodyPr>
          <a:p>
            <a:r>
              <a:rPr lang="zh-CN" altLang="en-US" sz="2800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一、</a:t>
            </a:r>
            <a:r>
              <a:rPr lang="zh-CN" altLang="en-US" sz="2800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管道的安装与调试</a:t>
            </a:r>
            <a:endParaRPr lang="zh-CN" altLang="en-US" sz="28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9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文"/>
          <p:cNvSpPr txBox="1"/>
          <p:nvPr/>
        </p:nvSpPr>
        <p:spPr>
          <a:xfrm>
            <a:off x="1165860" y="941705"/>
            <a:ext cx="7835900" cy="593280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>
              <a:lnSpc>
                <a:spcPct val="130000"/>
              </a:lnSpc>
            </a:pPr>
            <a:r>
              <a:rPr lang="en-US" sz="20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　</a:t>
            </a:r>
            <a:r>
              <a:rPr sz="20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1)安装前应查看阀的铭牌，注意型号、规格与使用条件是否相符，包括电源、工作压力、通径和螺纹接口等。</a:t>
            </a:r>
            <a:endParaRPr lang="zh-CN" altLang="en-US" b="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30000"/>
              </a:lnSpc>
            </a:pP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      2)安装减压阀之前的管路系统必须经过清洗，减压阀安装时必须使其后部靠近需要减压的系统，并保证阀体上的箭头方向与系统气体的流动方向一致。阀的安装位置应方便操作以及便于观察压力表。减压阀不用时应旋松调压手柄，以免膜片长期受压引起塑性变形。在环境恶劣粉尘多的场合，还需在减压阀前安装过滤器。油雾器则必须安装在减压阀的后面。</a:t>
            </a:r>
            <a:endParaRPr lang="zh-CN" altLang="en-US" b="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20000"/>
              </a:lnSpc>
            </a:pP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     3)滑阀式方向控制阀须水平安装，以保证阀芯的换向阻力相等，使方向控制阀可靠工作。</a:t>
            </a:r>
            <a:endParaRPr lang="zh-CN" altLang="en-US" b="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40000"/>
              </a:lnSpc>
            </a:pP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     4)人工操纵的阀应安装在便于操作的地方，操作力不宜过大。脚踏阀的踏板位置不宜过高，行程不能过长，脚踏板上应有防护罩。在有激烈振动的场合，人控阀应附加锁紧装置以保证安全。</a:t>
            </a:r>
            <a:endParaRPr lang="zh-CN" altLang="en-US" b="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40000"/>
              </a:lnSpc>
            </a:pP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     5)安装机控阀时应保证使其工作时的压下量不超过规定行程。</a:t>
            </a:r>
            <a:endParaRPr lang="zh-CN" altLang="en-US" b="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40000"/>
              </a:lnSpc>
            </a:pP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     6)用流量控制阀控制执行元件的运动速度时，原则上应将其装设在气缸接口附近。</a:t>
            </a:r>
            <a:r>
              <a:rPr lang="zh-CN" altLang="en-US" sz="1600" dirty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 </a:t>
            </a:r>
            <a:endParaRPr lang="zh-CN" altLang="en-US" sz="1600" b="0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indent="0" fontAlgn="auto">
              <a:lnSpc>
                <a:spcPct val="120000"/>
              </a:lnSpc>
            </a:pPr>
            <a:endParaRPr lang="zh-CN" sz="1600" dirty="0"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216025" y="98425"/>
            <a:ext cx="7785735" cy="520700"/>
          </a:xfrm>
          <a:prstGeom prst="rect">
            <a:avLst/>
          </a:prstGeom>
          <a:noFill/>
        </p:spPr>
        <p:txBody>
          <a:bodyPr wrap="square" lIns="91390" tIns="45696" rIns="91390" bIns="45696" rtlCol="0">
            <a:spAutoFit/>
          </a:bodyPr>
          <a:p>
            <a:r>
              <a:rPr lang="zh-CN" altLang="en-US" sz="2800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二、</a:t>
            </a:r>
            <a:r>
              <a:rPr lang="zh-CN" altLang="en-US" sz="2800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气控元件的安装</a:t>
            </a:r>
            <a:endParaRPr lang="zh-CN" altLang="en-US" sz="28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9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文"/>
          <p:cNvSpPr txBox="1"/>
          <p:nvPr/>
        </p:nvSpPr>
        <p:spPr>
          <a:xfrm>
            <a:off x="1216025" y="829310"/>
            <a:ext cx="669925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l" fontAlgn="auto">
              <a:lnSpc>
                <a:spcPct val="100000"/>
              </a:lnSpc>
            </a:pPr>
            <a:r>
              <a:rPr sz="2400" b="1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1、调试前的准备工作</a:t>
            </a:r>
            <a:endParaRPr sz="24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正文"/>
          <p:cNvSpPr txBox="1"/>
          <p:nvPr/>
        </p:nvSpPr>
        <p:spPr>
          <a:xfrm>
            <a:off x="1019810" y="1289685"/>
            <a:ext cx="7835900" cy="48926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marL="342900" indent="-342900" algn="l" fontAlgn="auto">
              <a:lnSpc>
                <a:spcPct val="120000"/>
              </a:lnSpc>
              <a:buFont typeface="Wingdings" panose="05000000000000000000" charset="0"/>
              <a:buChar char=""/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机械部分动作经检查完全正常后,方可进行气动回路的调试。</a:t>
            </a:r>
            <a:endParaRPr lang="zh-CN" altLang="en-US" sz="2000" b="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900" indent="-342900" algn="l" fontAlgn="auto">
              <a:lnSpc>
                <a:spcPct val="120000"/>
              </a:lnSpc>
              <a:buFont typeface="Wingdings" panose="05000000000000000000" charset="0"/>
              <a:buChar char=""/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在调试气动回路前，首先要仔细阅读气动回路图。 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 marL="342900" indent="-342900" algn="l" fontAlgn="auto">
              <a:lnSpc>
                <a:spcPct val="120000"/>
              </a:lnSpc>
              <a:buFont typeface="Wingdings" panose="05000000000000000000" charset="0"/>
              <a:buChar char=""/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熟悉换向阀(包括行程阀等)的换向原理和气动回路的操作规程。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 marL="342900" indent="-342900" algn="l" fontAlgn="auto">
              <a:lnSpc>
                <a:spcPct val="120000"/>
              </a:lnSpc>
              <a:buFont typeface="Wingdings" panose="05000000000000000000" charset="0"/>
              <a:buChar char=""/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熟悉气源，向气动系统供气时，首先要把压力调整到工作压力范围(一般为0.4～0.5MPa)。然后观察系统有无泄漏，如发现泄漏处，应先解决泄漏问题。调试工作一定要在无泄漏情况下进行。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 marL="342900" indent="-342900" algn="l" fontAlgn="auto">
              <a:lnSpc>
                <a:spcPct val="120000"/>
              </a:lnSpc>
              <a:buFont typeface="Wingdings" panose="05000000000000000000" charset="0"/>
              <a:buChar char=""/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气动回路无异常的情况下，首先进行手动调试。在正常工作压力下，按程序进程逐个进行手动调试，如发现机械部分或控制部分存在不正常的现象时，应逐个予以排除，直至完全正常为止。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 marL="342900" indent="-342900" algn="l" fontAlgn="auto">
              <a:lnSpc>
                <a:spcPct val="120000"/>
              </a:lnSpc>
              <a:buFont typeface="Wingdings" panose="05000000000000000000" charset="0"/>
              <a:buChar char=""/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在手动动作完全正常的基础上，方可转入自动循环的调试工作。直至整机正常运行为止。 </a:t>
            </a:r>
            <a:endParaRPr lang="zh-CN" altLang="en-US" sz="2000" b="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indent="0" algn="l" fontAlgn="auto">
              <a:lnSpc>
                <a:spcPct val="120000"/>
              </a:lnSpc>
            </a:pPr>
            <a:endParaRPr lang="zh-CN" altLang="en-US" sz="2000" b="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indent="0" fontAlgn="auto">
              <a:lnSpc>
                <a:spcPct val="120000"/>
              </a:lnSpc>
            </a:pP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216025" y="98425"/>
            <a:ext cx="7785735" cy="520700"/>
          </a:xfrm>
          <a:prstGeom prst="rect">
            <a:avLst/>
          </a:prstGeom>
          <a:noFill/>
        </p:spPr>
        <p:txBody>
          <a:bodyPr wrap="square" lIns="91390" tIns="45696" rIns="91390" bIns="45696" rtlCol="0">
            <a:spAutoFit/>
          </a:bodyPr>
          <a:p>
            <a:r>
              <a:rPr lang="zh-CN" altLang="en-US" sz="2800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三、</a:t>
            </a:r>
            <a:r>
              <a:rPr lang="zh-CN" altLang="en-US" sz="2800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气控系统的调试</a:t>
            </a:r>
            <a:endParaRPr lang="zh-CN" altLang="en-US" sz="28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9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文"/>
          <p:cNvSpPr txBox="1"/>
          <p:nvPr/>
        </p:nvSpPr>
        <p:spPr>
          <a:xfrm>
            <a:off x="1216025" y="829310"/>
            <a:ext cx="669925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l" fontAlgn="auto">
              <a:lnSpc>
                <a:spcPct val="100000"/>
              </a:lnSpc>
            </a:pPr>
            <a:r>
              <a:rPr sz="2400" b="1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2、空载试运转</a:t>
            </a:r>
            <a:endParaRPr sz="24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正文"/>
          <p:cNvSpPr txBox="1"/>
          <p:nvPr/>
        </p:nvSpPr>
        <p:spPr>
          <a:xfrm>
            <a:off x="1059815" y="1289685"/>
            <a:ext cx="7835900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>
              <a:lnSpc>
                <a:spcPct val="120000"/>
              </a:lnSpc>
            </a:pPr>
            <a:r>
              <a:rPr lang="en-US" sz="20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　</a:t>
            </a:r>
            <a:r>
              <a:rPr sz="20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 </a:t>
            </a:r>
            <a:r>
              <a:rPr lang="en-US" altLang="zh-CN" sz="2000" dirty="0">
                <a:latin typeface="Arial" panose="020B0604020202020204" pitchFamily="34" charset="0"/>
                <a:ea typeface="宋体" panose="02010600030101010101" pitchFamily="2" charset="-122"/>
                <a:sym typeface="+mn-ea"/>
              </a:rPr>
              <a:t>  </a:t>
            </a:r>
            <a:r>
              <a:rPr lang="zh-CN" altLang="en-US" sz="2000" dirty="0">
                <a:latin typeface="Arial" panose="020B0604020202020204" pitchFamily="34" charset="0"/>
                <a:ea typeface="宋体" panose="02010600030101010101" pitchFamily="2" charset="-122"/>
                <a:sym typeface="+mn-ea"/>
              </a:rPr>
              <a:t>空载试运转不得少于</a:t>
            </a:r>
            <a:r>
              <a:rPr lang="en-US" altLang="zh-CN" sz="2000" dirty="0">
                <a:latin typeface="Arial" panose="020B0604020202020204" pitchFamily="34" charset="0"/>
                <a:ea typeface="宋体" panose="02010600030101010101" pitchFamily="2" charset="-122"/>
                <a:sym typeface="+mn-ea"/>
              </a:rPr>
              <a:t>2h</a:t>
            </a:r>
            <a:r>
              <a:rPr lang="zh-CN" altLang="en-US" sz="2000" dirty="0">
                <a:latin typeface="Arial" panose="020B0604020202020204" pitchFamily="34" charset="0"/>
                <a:ea typeface="宋体" panose="02010600030101010101" pitchFamily="2" charset="-122"/>
                <a:sym typeface="+mn-ea"/>
              </a:rPr>
              <a:t>，注意观察压力、流量、温度的变化。如果发现异常现象．应立即停车检查，待排除故障后才能继续试运转。</a:t>
            </a:r>
            <a:endParaRPr lang="zh-CN" sz="2000" b="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20000"/>
              </a:lnSpc>
            </a:pPr>
            <a:r>
              <a:rPr lang="zh-CN" sz="20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   </a:t>
            </a:r>
            <a:endParaRPr lang="zh-CN" sz="1600" dirty="0"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216025" y="98425"/>
            <a:ext cx="7785735" cy="520700"/>
          </a:xfrm>
          <a:prstGeom prst="rect">
            <a:avLst/>
          </a:prstGeom>
          <a:noFill/>
        </p:spPr>
        <p:txBody>
          <a:bodyPr wrap="square" lIns="91390" tIns="45696" rIns="91390" bIns="45696" rtlCol="0">
            <a:spAutoFit/>
          </a:bodyPr>
          <a:p>
            <a:r>
              <a:rPr lang="zh-CN" altLang="en-US" sz="2800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三、气控系统的调试</a:t>
            </a:r>
            <a:endParaRPr lang="zh-CN" altLang="en-US" sz="28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正文"/>
          <p:cNvSpPr txBox="1"/>
          <p:nvPr/>
        </p:nvSpPr>
        <p:spPr>
          <a:xfrm>
            <a:off x="1222375" y="2488565"/>
            <a:ext cx="669925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l" fontAlgn="auto">
              <a:lnSpc>
                <a:spcPct val="100000"/>
              </a:lnSpc>
            </a:pPr>
            <a:r>
              <a:rPr sz="2400" b="1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3、负载试运转</a:t>
            </a:r>
            <a:endParaRPr sz="24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正文"/>
          <p:cNvSpPr txBox="1"/>
          <p:nvPr/>
        </p:nvSpPr>
        <p:spPr>
          <a:xfrm>
            <a:off x="1222375" y="3158490"/>
            <a:ext cx="7835900" cy="156845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>
              <a:lnSpc>
                <a:spcPct val="120000"/>
              </a:lnSpc>
            </a:pPr>
            <a:r>
              <a:rPr lang="en-US" sz="20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　</a:t>
            </a:r>
            <a:r>
              <a:rPr sz="20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 </a:t>
            </a:r>
            <a:r>
              <a:rPr lang="en-US" altLang="zh-CN" sz="2000" dirty="0">
                <a:latin typeface="Arial" panose="020B0604020202020204" pitchFamily="34" charset="0"/>
                <a:ea typeface="宋体" panose="02010600030101010101" pitchFamily="2" charset="-122"/>
                <a:sym typeface="+mn-ea"/>
              </a:rPr>
              <a:t>  </a:t>
            </a:r>
            <a:r>
              <a:rPr lang="zh-CN" altLang="en-US" sz="2000" dirty="0">
                <a:latin typeface="Arial" panose="020B0604020202020204" pitchFamily="34" charset="0"/>
                <a:ea typeface="宋体" panose="02010600030101010101" pitchFamily="2" charset="-122"/>
                <a:sym typeface="+mn-ea"/>
              </a:rPr>
              <a:t>负载试运转应分段加载，运转不得少于</a:t>
            </a:r>
            <a:r>
              <a:rPr lang="en-US" altLang="zh-CN" sz="2000" dirty="0">
                <a:latin typeface="Arial" panose="020B0604020202020204" pitchFamily="34" charset="0"/>
                <a:ea typeface="宋体" panose="02010600030101010101" pitchFamily="2" charset="-122"/>
                <a:sym typeface="+mn-ea"/>
              </a:rPr>
              <a:t>4h</a:t>
            </a:r>
            <a:r>
              <a:rPr lang="zh-CN" altLang="en-US" sz="2000" dirty="0">
                <a:latin typeface="Arial" panose="020B0604020202020204" pitchFamily="34" charset="0"/>
                <a:ea typeface="宋体" panose="02010600030101010101" pitchFamily="2" charset="-122"/>
                <a:sym typeface="+mn-ea"/>
              </a:rPr>
              <a:t>，要注意油位、摩擦部位的温升等变化。在调试中应作好记录，以便总结经验，找出问题。</a:t>
            </a:r>
            <a:endParaRPr lang="zh-CN" altLang="en-US" sz="2000" b="0" dirty="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>
              <a:lnSpc>
                <a:spcPct val="120000"/>
              </a:lnSpc>
            </a:pPr>
            <a:endParaRPr lang="zh-CN" sz="2000" b="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20000"/>
              </a:lnSpc>
            </a:pPr>
            <a:r>
              <a:rPr lang="zh-CN" sz="20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   </a:t>
            </a:r>
            <a:endParaRPr lang="zh-CN" sz="1600" dirty="0"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9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文"/>
          <p:cNvSpPr txBox="1"/>
          <p:nvPr/>
        </p:nvSpPr>
        <p:spPr>
          <a:xfrm>
            <a:off x="1216025" y="829310"/>
            <a:ext cx="669925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l" fontAlgn="auto">
              <a:lnSpc>
                <a:spcPct val="100000"/>
              </a:lnSpc>
            </a:pPr>
            <a:r>
              <a:rPr sz="2400" b="1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1、气动系统使用注意事项</a:t>
            </a:r>
            <a:endParaRPr sz="24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正文"/>
          <p:cNvSpPr txBox="1"/>
          <p:nvPr/>
        </p:nvSpPr>
        <p:spPr>
          <a:xfrm>
            <a:off x="1059815" y="1289685"/>
            <a:ext cx="7835900" cy="582549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indent="476250">
              <a:lnSpc>
                <a:spcPct val="130000"/>
              </a:lnSpc>
            </a:pPr>
            <a:r>
              <a: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1)</a:t>
            </a:r>
            <a:r>
              <a:rPr lang="zh-CN" sz="16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空载试运转不得少于2h，注意观察压力、流量、温度的变化。如果发现异常现象．应立即停车检查，待排除故障后才能继续试运转1)应严格管理压缩空气的质量，开车前后要放掉系统中的冷凝水，定期清洗分水滤气器的滤芯。</a:t>
            </a:r>
            <a:endParaRPr lang="zh-CN" sz="1600" b="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indent="476250">
              <a:lnSpc>
                <a:spcPct val="130000"/>
              </a:lnSpc>
            </a:pPr>
            <a:r>
              <a:rPr lang="zh-CN" sz="16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2)开车前要检查各调节手柄是否在正确位置，行程阀、行程开关、挡块的位置是否正确、牢固，对导轨、活塞杆等外露部分的配合表面应预先擦拭。</a:t>
            </a:r>
            <a:endParaRPr lang="zh-CN" sz="1600" b="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indent="476250">
              <a:lnSpc>
                <a:spcPct val="130000"/>
              </a:lnSpc>
            </a:pPr>
            <a:r>
              <a:rPr lang="zh-CN" sz="16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3)熟悉元件控制机构的操作特点,要注意各元件调节手柄的旋向与压力、流量大小变化的关系,严防调节错误造成事故。</a:t>
            </a:r>
            <a:endParaRPr lang="zh-CN" sz="1600" b="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indent="476250">
              <a:lnSpc>
                <a:spcPct val="130000"/>
              </a:lnSpc>
            </a:pPr>
            <a:r>
              <a:rPr lang="zh-CN" sz="16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4)系统使用中应定期检查各部件有无异常现象,各连接部位有无松动；油雾器、气缸、各种阀的活动部位应定期加润滑油。</a:t>
            </a:r>
            <a:endParaRPr lang="zh-CN" sz="1600" b="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indent="476250">
              <a:lnSpc>
                <a:spcPct val="130000"/>
              </a:lnSpc>
            </a:pPr>
            <a:r>
              <a:rPr lang="zh-CN" sz="16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5)阀的密封元件通常用丁腈橡胶制成，应选择对橡胶无腐蚀作用的透平油作为润滑油 (ISOVG32)。即使对无油润滑的元件，一但用了含油雾润滑的空气后，就不能中断使用。因为润滑油已将原有油脂洗去，中断后会造成润滑不良。</a:t>
            </a:r>
            <a:endParaRPr lang="zh-CN" sz="1600" b="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indent="476250">
              <a:lnSpc>
                <a:spcPct val="130000"/>
              </a:lnSpc>
            </a:pPr>
            <a:r>
              <a:rPr lang="zh-CN" sz="16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6)设备长期不用时，应将各手柄放松，以免弹簧失效而影响元件的性能。</a:t>
            </a:r>
            <a:endParaRPr lang="zh-CN" sz="1600" b="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indent="476250">
              <a:lnSpc>
                <a:spcPct val="130000"/>
              </a:lnSpc>
            </a:pPr>
            <a:r>
              <a:rPr lang="zh-CN" sz="16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7)气缸拆下长期不使用时，所有加工表面应涂防锈油，进排气口加防尘塞。</a:t>
            </a:r>
            <a:endParaRPr lang="zh-CN" sz="1600" b="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indent="476250">
              <a:lnSpc>
                <a:spcPct val="130000"/>
              </a:lnSpc>
            </a:pPr>
            <a:r>
              <a:rPr lang="zh-CN" sz="16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8)元件检修后重新装配时，零件必须清洗干净，特别注意防止密封圈剪切、损坏，注意唇形密封圈的安装方向。 </a:t>
            </a:r>
            <a:endParaRPr lang="zh-CN" sz="1600" b="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indent="476250">
              <a:lnSpc>
                <a:spcPct val="130000"/>
              </a:lnSpc>
            </a:pPr>
            <a:endParaRPr lang="zh-CN" sz="1600" b="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20000"/>
              </a:lnSpc>
            </a:pPr>
            <a:r>
              <a:rPr lang="zh-CN" sz="16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   </a:t>
            </a:r>
            <a:endParaRPr lang="zh-CN" sz="1600" dirty="0"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216025" y="98425"/>
            <a:ext cx="7785735" cy="520700"/>
          </a:xfrm>
          <a:prstGeom prst="rect">
            <a:avLst/>
          </a:prstGeom>
          <a:noFill/>
        </p:spPr>
        <p:txBody>
          <a:bodyPr wrap="square" lIns="91390" tIns="45696" rIns="91390" bIns="45696" rtlCol="0">
            <a:spAutoFit/>
          </a:bodyPr>
          <a:p>
            <a:r>
              <a:rPr lang="zh-CN" altLang="en-US" sz="2800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四、气动系统的使用和维护</a:t>
            </a:r>
            <a:endParaRPr lang="zh-CN" altLang="en-US" sz="28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9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文"/>
          <p:cNvSpPr txBox="1"/>
          <p:nvPr/>
        </p:nvSpPr>
        <p:spPr>
          <a:xfrm>
            <a:off x="1216025" y="829310"/>
            <a:ext cx="669925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l" fontAlgn="auto">
              <a:lnSpc>
                <a:spcPct val="100000"/>
              </a:lnSpc>
            </a:pPr>
            <a:r>
              <a:rPr sz="2400" b="1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2、气动系统的定期维护</a:t>
            </a:r>
            <a:endParaRPr sz="24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正文"/>
          <p:cNvSpPr txBox="1"/>
          <p:nvPr/>
        </p:nvSpPr>
        <p:spPr>
          <a:xfrm>
            <a:off x="1059815" y="1289685"/>
            <a:ext cx="7835900" cy="452310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indent="476250">
              <a:lnSpc>
                <a:spcPct val="120000"/>
              </a:lnSpc>
            </a:pPr>
            <a:r>
              <a:rPr sz="20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为使气动系统能长期稳定地运行，应采取下述定期维护措施：</a:t>
            </a:r>
            <a:endParaRPr sz="2000" b="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indent="476250">
              <a:lnSpc>
                <a:spcPct val="120000"/>
              </a:lnSpc>
            </a:pPr>
            <a:r>
              <a:rPr sz="20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1)每天应将过滤器中的水排放掉。检查油雾器的油面高度及油雾器调节情况。</a:t>
            </a:r>
            <a:endParaRPr sz="2000" b="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indent="476250">
              <a:lnSpc>
                <a:spcPct val="120000"/>
              </a:lnSpc>
            </a:pPr>
            <a:r>
              <a:rPr sz="20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2)每周应检查信号发生器上是否有铁屑等杂质沉积。查看调压阀上的压力表。检查油雾器的工作是否正常。</a:t>
            </a:r>
            <a:endParaRPr sz="2000" b="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indent="476250">
              <a:lnSpc>
                <a:spcPct val="120000"/>
              </a:lnSpc>
            </a:pPr>
            <a:r>
              <a:rPr sz="20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3)每三个月检查管道连接处的密封，以免泄漏。更换连接到移动部件上的管道。检查阀口有无泄漏。用肥皂水清洗过滤器内部，并用压缩空气从反方向将其吹干。</a:t>
            </a:r>
            <a:endParaRPr sz="2000" b="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indent="476250">
              <a:lnSpc>
                <a:spcPct val="120000"/>
              </a:lnSpc>
            </a:pPr>
            <a:r>
              <a:rPr sz="20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4)每六个月检查气缸内活塞杆的支承点是否磨损，必要时需更换。同时应更换刮板和密封圈。</a:t>
            </a:r>
            <a:endParaRPr sz="2000" b="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20000"/>
              </a:lnSpc>
            </a:pPr>
            <a:endParaRPr sz="2000" b="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20000"/>
              </a:lnSpc>
            </a:pPr>
            <a:r>
              <a:rPr lang="zh-CN" sz="20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   </a:t>
            </a:r>
            <a:endParaRPr lang="zh-CN" sz="1600" dirty="0"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216025" y="98425"/>
            <a:ext cx="7785735" cy="520700"/>
          </a:xfrm>
          <a:prstGeom prst="rect">
            <a:avLst/>
          </a:prstGeom>
          <a:noFill/>
        </p:spPr>
        <p:txBody>
          <a:bodyPr wrap="square" lIns="91390" tIns="45696" rIns="91390" bIns="45696" rtlCol="0">
            <a:spAutoFit/>
          </a:bodyPr>
          <a:p>
            <a:r>
              <a:rPr lang="zh-CN" altLang="en-US" sz="2800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四、气动系统的使用和维护</a:t>
            </a:r>
            <a:endParaRPr lang="zh-CN" altLang="en-US" sz="28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9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644140" y="2829560"/>
            <a:ext cx="3855720" cy="1198880"/>
          </a:xfrm>
          <a:prstGeom prst="rect">
            <a:avLst/>
          </a:prstGeom>
          <a:noFill/>
          <a:ln>
            <a:noFill/>
          </a:ln>
        </p:spPr>
        <p:txBody>
          <a:bodyPr wrap="none" rtlCol="0" anchor="t">
            <a:spAutoFit/>
          </a:bodyPr>
          <a:p>
            <a:pPr algn="ctr"/>
            <a:r>
              <a:rPr lang="zh-CN" altLang="zh-CN" sz="7200" b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谢谢大家</a:t>
            </a:r>
            <a:endParaRPr lang="zh-CN" altLang="zh-CN" sz="7200" b="1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9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，www.1ppt.com​">
  <a:themeElements>
    <a:clrScheme name="自定义 10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070C0"/>
      </a:accent1>
      <a:accent2>
        <a:srgbClr val="FFC000"/>
      </a:accent2>
      <a:accent3>
        <a:srgbClr val="BFBFBF"/>
      </a:accent3>
      <a:accent4>
        <a:srgbClr val="BFBFBF"/>
      </a:accent4>
      <a:accent5>
        <a:srgbClr val="BFBFBF"/>
      </a:accent5>
      <a:accent6>
        <a:srgbClr val="BFBFBF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2539</Words>
  <Application>WPS 演示</Application>
  <PresentationFormat>全屏显示(16:9)</PresentationFormat>
  <Paragraphs>92</Paragraphs>
  <Slides>9</Slides>
  <Notes>36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17" baseType="lpstr">
      <vt:lpstr>Arial</vt:lpstr>
      <vt:lpstr>宋体</vt:lpstr>
      <vt:lpstr>Wingdings</vt:lpstr>
      <vt:lpstr>微软雅黑</vt:lpstr>
      <vt:lpstr>Wingdings</vt:lpstr>
      <vt:lpstr>Arial Unicode MS</vt:lpstr>
      <vt:lpstr>Calibri</vt:lpstr>
      <vt:lpstr>第一PPT，www.1ppt.com​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Sky123.Org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www.1ppt.com</dc:title>
  <dc:creator>www.1ppt.com</dc:creator>
  <cp:keywords>www.1ppt.com</cp:keywords>
  <cp:lastModifiedBy>可爱的小笨猪</cp:lastModifiedBy>
  <cp:revision>161</cp:revision>
  <dcterms:created xsi:type="dcterms:W3CDTF">2014-08-23T07:50:00Z</dcterms:created>
  <dcterms:modified xsi:type="dcterms:W3CDTF">2019-12-03T09:58:41Z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2052-11.1.0.9175</vt:lpwstr>
  </property>
</Properties>
</file>