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42" r:id="rId3"/>
    <p:sldId id="320" r:id="rId5"/>
    <p:sldId id="344" r:id="rId6"/>
    <p:sldId id="345" r:id="rId7"/>
    <p:sldId id="353" r:id="rId8"/>
    <p:sldId id="352" r:id="rId9"/>
  </p:sldIdLst>
  <p:sldSz cx="9144000" cy="6858000" type="screen4x3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005DA2"/>
    <a:srgbClr val="FFC400"/>
    <a:srgbClr val="FFD347"/>
    <a:srgbClr val="FFC91D"/>
    <a:srgbClr val="0071C1"/>
    <a:srgbClr val="4144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59" autoAdjust="0"/>
    <p:restoredTop sz="94660"/>
  </p:normalViewPr>
  <p:slideViewPr>
    <p:cSldViewPr>
      <p:cViewPr varScale="1">
        <p:scale>
          <a:sx n="97" d="100"/>
          <a:sy n="97" d="100"/>
        </p:scale>
        <p:origin x="-108" y="-1110"/>
      </p:cViewPr>
      <p:guideLst>
        <p:guide orient="horz" pos="2210"/>
        <p:guide pos="2876"/>
        <p:guide pos="241"/>
        <p:guide pos="1489"/>
        <p:guide pos="82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115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AE03-6EE8-41FD-8A37-86C6BC5E26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175" y="2634615"/>
            <a:ext cx="9138285" cy="27254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6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4" name="图片 1" descr="最新的学校校徽及校名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1470" y="425450"/>
            <a:ext cx="3536315" cy="6407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00555" y="1341120"/>
            <a:ext cx="5342890" cy="1019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 userDrawn="1"/>
        </p:nvCxnSpPr>
        <p:spPr>
          <a:xfrm>
            <a:off x="1171393" y="693329"/>
            <a:ext cx="7972607" cy="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69" name="图片 2" descr="最新的学校校徽及校名"/>
          <p:cNvPicPr>
            <a:picLocks noChangeAspect="1"/>
          </p:cNvPicPr>
          <p:nvPr userDrawn="1"/>
        </p:nvPicPr>
        <p:blipFill>
          <a:blip r:embed="rId2"/>
          <a:srcRect r="81889"/>
          <a:stretch>
            <a:fillRect/>
          </a:stretch>
        </p:blipFill>
        <p:spPr>
          <a:xfrm>
            <a:off x="263843" y="45085"/>
            <a:ext cx="792006" cy="79200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8565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25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1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17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13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707765" y="3636645"/>
            <a:ext cx="508571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 fontAlgn="auto"/>
            <a:r>
              <a:rPr lang="zh-CN" altLang="zh-CN" sz="3600" b="1">
                <a:latin typeface="+mn-ea"/>
                <a:sym typeface="+mn-ea"/>
              </a:rPr>
              <a:t>气动</a:t>
            </a:r>
            <a:r>
              <a:rPr lang="en-US" altLang="zh-CN" sz="3600" b="1">
                <a:latin typeface="+mn-ea"/>
                <a:sym typeface="+mn-ea"/>
              </a:rPr>
              <a:t>——</a:t>
            </a:r>
            <a:r>
              <a:rPr lang="zh-CN" altLang="en-US" sz="3600" b="1">
                <a:latin typeface="+mn-ea"/>
                <a:sym typeface="+mn-ea"/>
              </a:rPr>
              <a:t>流量</a:t>
            </a:r>
            <a:r>
              <a:rPr lang="zh-CN" altLang="zh-CN" sz="3600" b="1">
                <a:latin typeface="+mn-ea"/>
                <a:sym typeface="+mn-ea"/>
              </a:rPr>
              <a:t>控制阀</a:t>
            </a:r>
            <a:endParaRPr lang="zh-CN" altLang="zh-CN" sz="3600" b="1">
              <a:latin typeface="+mn-ea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2285" y="2592705"/>
            <a:ext cx="2513330" cy="29070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文"/>
          <p:cNvSpPr txBox="1"/>
          <p:nvPr/>
        </p:nvSpPr>
        <p:spPr>
          <a:xfrm>
            <a:off x="864870" y="1021080"/>
            <a:ext cx="763524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20000"/>
              </a:lnSpc>
            </a:pP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在气压传动系统中，执行元件的运动速度通常是通过改变流量控制阀的通流面积，以调节压缩空气的流量来实现的。流量控制阀包括节流阀、单向节流阀、排气节流阀和柔性节流阀等，工作原理与液压的节流阀相似。由于气体的可压缩性，气动流量控制阀的控制精度较低，为提高精度或运动平稳性，可采用气液联动的方式。</a:t>
            </a:r>
            <a:endParaRPr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2400" dirty="0">
                <a:latin typeface="微软雅黑" panose="020B0503020204020204" pitchFamily="34" charset="-122"/>
                <a:ea typeface="宋体" panose="02010600030101010101" pitchFamily="2" charset="-122"/>
                <a:sym typeface="+mn-ea"/>
              </a:rPr>
              <a:t>、</a:t>
            </a:r>
            <a:r>
              <a:rPr lang="zh-CN" sz="2400" b="1" dirty="0">
                <a:latin typeface="微软雅黑" panose="020B0503020204020204" pitchFamily="34" charset="-122"/>
                <a:ea typeface="宋体" panose="02010600030101010101" pitchFamily="2" charset="-122"/>
                <a:sym typeface="+mn-ea"/>
              </a:rPr>
              <a:t>节流</a:t>
            </a:r>
            <a:r>
              <a:rPr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阀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1007110" y="1583690"/>
            <a:ext cx="416496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20000"/>
              </a:lnSpc>
            </a:pP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　  圆柱斜切型节流阀的结构简图及图形符号如图所示。压缩空气自P口流入，从A口流出。旋转阀芯螺杆即可调节阀芯开口面积，从而改变气流流量。</a:t>
            </a:r>
            <a:endParaRPr lang="zh-CN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74491" name="图片 574490"/>
          <p:cNvPicPr>
            <a:picLocks noChangeAspect="1"/>
          </p:cNvPicPr>
          <p:nvPr/>
        </p:nvPicPr>
        <p:blipFill>
          <a:blip r:embed="rId1">
            <a:clrChange>
              <a:clrFrom>
                <a:srgbClr val="FCFCFC">
                  <a:alpha val="100000"/>
                </a:srgbClr>
              </a:clrFrom>
              <a:clrTo>
                <a:srgbClr val="FCFCFC">
                  <a:alpha val="100000"/>
                  <a:alpha val="0"/>
                </a:srgbClr>
              </a:clrTo>
            </a:clrChange>
            <a:lum contrast="54000"/>
          </a:blip>
          <a:stretch>
            <a:fillRect/>
          </a:stretch>
        </p:blipFill>
        <p:spPr>
          <a:xfrm>
            <a:off x="5716905" y="829310"/>
            <a:ext cx="3150870" cy="41649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5716905" y="5505450"/>
            <a:ext cx="31546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ctr" eaLnBrk="0" hangingPunct="0"/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a</a:t>
            </a:r>
            <a:r>
              <a:rPr lang="zh-CN" altLang="en-US" dirty="0"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）结构原理图  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b</a:t>
            </a:r>
            <a:r>
              <a:rPr lang="zh-CN" altLang="en-US" dirty="0">
                <a:latin typeface="宋体" panose="02010600030101010101" pitchFamily="2" charset="-122"/>
                <a:cs typeface="Times New Roman" panose="02020603050405020304" pitchFamily="18" charset="0"/>
                <a:sym typeface="+mn-ea"/>
              </a:rPr>
              <a:t>）图形符号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57680" y="3909060"/>
            <a:ext cx="2352675" cy="20739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文"/>
          <p:cNvSpPr txBox="1"/>
          <p:nvPr/>
        </p:nvSpPr>
        <p:spPr>
          <a:xfrm>
            <a:off x="1019175" y="1289685"/>
            <a:ext cx="765111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457200" algn="l">
              <a:lnSpc>
                <a:spcPct val="120000"/>
              </a:lnSpc>
            </a:pP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单向阀和节流阀组合成单向节流阀。如图所示为其工作原理及图形符号。当气流从进口P流向出口 A时，经节流阀的节流口１而受到控制，调节阀芯４便可改变节流口1的大小，若气流反向流动，从A口流向P口时，则气体压力作用力会将单向阀2顶开，从而直接到达P口流出，此时节流口１不再起节流调速作用。</a:t>
            </a:r>
            <a:endParaRPr lang="en-US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25385" y="3743960"/>
            <a:ext cx="1304925" cy="1809750"/>
          </a:xfrm>
          <a:prstGeom prst="rect">
            <a:avLst/>
          </a:prstGeom>
        </p:spPr>
      </p:pic>
      <p:pic>
        <p:nvPicPr>
          <p:cNvPr id="575495" name="图片 57549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3540" y="3239770"/>
            <a:ext cx="6898005" cy="25869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正文"/>
          <p:cNvSpPr txBox="1"/>
          <p:nvPr/>
        </p:nvSpPr>
        <p:spPr>
          <a:xfrm>
            <a:off x="122237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2400" b="1" dirty="0">
                <a:latin typeface="微软雅黑" panose="020B0503020204020204" pitchFamily="34" charset="-122"/>
                <a:ea typeface="宋体" panose="02010600030101010101" pitchFamily="2" charset="-122"/>
                <a:sym typeface="+mn-ea"/>
              </a:rPr>
              <a:t>2</a:t>
            </a:r>
            <a:r>
              <a:rPr lang="zh-CN" altLang="en-US" sz="2400" b="1" dirty="0">
                <a:latin typeface="微软雅黑" panose="020B0503020204020204" pitchFamily="34" charset="-122"/>
                <a:ea typeface="宋体" panose="02010600030101010101" pitchFamily="2" charset="-122"/>
                <a:sym typeface="+mn-ea"/>
              </a:rPr>
              <a:t>、</a:t>
            </a:r>
            <a:r>
              <a:rPr lang="zh-CN" sz="2400" b="1" dirty="0">
                <a:latin typeface="微软雅黑" panose="020B0503020204020204" pitchFamily="34" charset="-122"/>
                <a:ea typeface="宋体" panose="02010600030101010101" pitchFamily="2" charset="-122"/>
                <a:sym typeface="+mn-ea"/>
              </a:rPr>
              <a:t>单向节流</a:t>
            </a:r>
            <a:r>
              <a:rPr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阀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文"/>
          <p:cNvSpPr txBox="1"/>
          <p:nvPr/>
        </p:nvSpPr>
        <p:spPr>
          <a:xfrm>
            <a:off x="1019175" y="1289685"/>
            <a:ext cx="765111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457200" algn="l">
              <a:lnSpc>
                <a:spcPct val="120000"/>
              </a:lnSpc>
            </a:pP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排气节流阀是通过改变节流截面或节流长度以控制流体流量的阀门。它不仅可以调节执行元件的运动速度，还可以起到降低排气噪声的作用。靠调节节流口1出的通流面积来调节排气流量，由消声套2来减小排气噪声。</a:t>
            </a:r>
            <a:endParaRPr lang="en-US" sz="20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正文"/>
          <p:cNvSpPr txBox="1"/>
          <p:nvPr/>
        </p:nvSpPr>
        <p:spPr>
          <a:xfrm>
            <a:off x="1222375" y="815975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2400" b="1" dirty="0">
                <a:latin typeface="微软雅黑" panose="020B0503020204020204" pitchFamily="34" charset="-122"/>
                <a:ea typeface="宋体" panose="02010600030101010101" pitchFamily="2" charset="-122"/>
                <a:sym typeface="+mn-ea"/>
              </a:rPr>
              <a:t>3</a:t>
            </a:r>
            <a:r>
              <a:rPr lang="zh-CN" altLang="en-US" sz="2400" b="1" dirty="0">
                <a:latin typeface="微软雅黑" panose="020B0503020204020204" pitchFamily="34" charset="-122"/>
                <a:ea typeface="宋体" panose="02010600030101010101" pitchFamily="2" charset="-122"/>
                <a:sym typeface="+mn-ea"/>
              </a:rPr>
              <a:t>、排气</a:t>
            </a:r>
            <a:r>
              <a:rPr lang="zh-CN" sz="2400" b="1" dirty="0">
                <a:latin typeface="微软雅黑" panose="020B0503020204020204" pitchFamily="34" charset="-122"/>
                <a:ea typeface="宋体" panose="02010600030101010101" pitchFamily="2" charset="-122"/>
                <a:sym typeface="+mn-ea"/>
              </a:rPr>
              <a:t>节流</a:t>
            </a:r>
            <a:r>
              <a:rPr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阀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22375" y="3195320"/>
            <a:ext cx="1985010" cy="266573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lum bright="12000"/>
          </a:blip>
          <a:stretch>
            <a:fillRect/>
          </a:stretch>
        </p:blipFill>
        <p:spPr>
          <a:xfrm>
            <a:off x="4084955" y="3007995"/>
            <a:ext cx="4056380" cy="28530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644140" y="2829560"/>
            <a:ext cx="385572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zh-CN" sz="7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谢谢大家</a:t>
            </a:r>
            <a:endParaRPr lang="zh-CN" altLang="zh-CN" sz="72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​">
  <a:themeElements>
    <a:clrScheme name="自定义 10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0C0"/>
      </a:accent1>
      <a:accent2>
        <a:srgbClr val="FFC000"/>
      </a:accent2>
      <a:accent3>
        <a:srgbClr val="BFBFBF"/>
      </a:accent3>
      <a:accent4>
        <a:srgbClr val="BFBFBF"/>
      </a:accent4>
      <a:accent5>
        <a:srgbClr val="BFBFBF"/>
      </a:accent5>
      <a:accent6>
        <a:srgbClr val="BFBFB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501</Words>
  <Application>WPS 演示</Application>
  <PresentationFormat>全屏显示(16:9)</PresentationFormat>
  <Paragraphs>20</Paragraphs>
  <Slides>6</Slides>
  <Notes>36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Arial</vt:lpstr>
      <vt:lpstr>宋体</vt:lpstr>
      <vt:lpstr>Wingdings</vt:lpstr>
      <vt:lpstr>微软雅黑</vt:lpstr>
      <vt:lpstr>Times New Roman</vt:lpstr>
      <vt:lpstr>Arial Unicode MS</vt:lpstr>
      <vt:lpstr>Calibri</vt:lpstr>
      <vt:lpstr>第一PPT，www.1ppt.com​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可爱的小笨猪</cp:lastModifiedBy>
  <cp:revision>143</cp:revision>
  <dcterms:created xsi:type="dcterms:W3CDTF">2014-08-23T07:50:00Z</dcterms:created>
  <dcterms:modified xsi:type="dcterms:W3CDTF">2017-11-23T06:24:09Z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