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42" r:id="rId3"/>
    <p:sldId id="344" r:id="rId5"/>
    <p:sldId id="346" r:id="rId6"/>
    <p:sldId id="348" r:id="rId7"/>
    <p:sldId id="352" r:id="rId8"/>
  </p:sldIdLst>
  <p:sldSz cx="9144000" cy="6858000" type="screen4x3"/>
  <p:notesSz cx="6858000" cy="9144000"/>
  <p:defaultTextStyle>
    <a:defPPr>
      <a:defRPr lang="zh-CN"/>
    </a:defPPr>
    <a:lvl1pPr marL="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005DA2"/>
    <a:srgbClr val="FFC400"/>
    <a:srgbClr val="FFD347"/>
    <a:srgbClr val="FFC91D"/>
    <a:srgbClr val="0071C1"/>
    <a:srgbClr val="4144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59" autoAdjust="0"/>
    <p:restoredTop sz="94660"/>
  </p:normalViewPr>
  <p:slideViewPr>
    <p:cSldViewPr>
      <p:cViewPr varScale="1">
        <p:scale>
          <a:sx n="97" d="100"/>
          <a:sy n="97" d="100"/>
        </p:scale>
        <p:origin x="-108" y="-1110"/>
      </p:cViewPr>
      <p:guideLst>
        <p:guide orient="horz" pos="2210"/>
        <p:guide pos="2876"/>
        <p:guide pos="208"/>
        <p:guide pos="1490"/>
        <p:guide pos="82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115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AE03-6EE8-41FD-8A37-86C6BC5E264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3175" y="2634615"/>
            <a:ext cx="9138285" cy="27254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36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124" name="图片 1" descr="最新的学校校徽及校名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1470" y="425450"/>
            <a:ext cx="3536315" cy="6407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00555" y="1341120"/>
            <a:ext cx="5342890" cy="10191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 userDrawn="1"/>
        </p:nvCxnSpPr>
        <p:spPr>
          <a:xfrm>
            <a:off x="1171393" y="693329"/>
            <a:ext cx="7972607" cy="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69" name="图片 2" descr="最新的学校校徽及校名"/>
          <p:cNvPicPr>
            <a:picLocks noChangeAspect="1"/>
          </p:cNvPicPr>
          <p:nvPr userDrawn="1"/>
        </p:nvPicPr>
        <p:blipFill>
          <a:blip r:embed="rId2"/>
          <a:srcRect r="81889"/>
          <a:stretch>
            <a:fillRect/>
          </a:stretch>
        </p:blipFill>
        <p:spPr>
          <a:xfrm>
            <a:off x="263843" y="45085"/>
            <a:ext cx="792006" cy="792006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1218565" rtl="0" eaLnBrk="1" latinLnBrk="0" hangingPunct="1">
        <a:spcBef>
          <a:spcPct val="0"/>
        </a:spcBef>
        <a:buNone/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4265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3735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25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21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17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13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09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3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5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682365" y="3636645"/>
            <a:ext cx="508571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 fontAlgn="auto"/>
            <a:r>
              <a:rPr lang="zh-CN" altLang="zh-CN" sz="3600" b="1">
                <a:latin typeface="+mn-ea"/>
                <a:sym typeface="+mn-ea"/>
              </a:rPr>
              <a:t>气动</a:t>
            </a:r>
            <a:r>
              <a:rPr lang="en-US" altLang="zh-CN" sz="3600" b="1">
                <a:latin typeface="+mn-ea"/>
                <a:sym typeface="+mn-ea"/>
              </a:rPr>
              <a:t>-</a:t>
            </a:r>
            <a:r>
              <a:rPr lang="zh-CN" altLang="en-US" sz="3600" b="1">
                <a:latin typeface="+mn-ea"/>
                <a:sym typeface="+mn-ea"/>
              </a:rPr>
              <a:t>常用回路</a:t>
            </a:r>
            <a:endParaRPr lang="zh-CN" altLang="en-US" sz="3600" b="1">
              <a:latin typeface="+mn-ea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biLevel thresh="50000"/>
          </a:blip>
          <a:stretch>
            <a:fillRect/>
          </a:stretch>
        </p:blipFill>
        <p:spPr>
          <a:xfrm>
            <a:off x="598805" y="2469515"/>
            <a:ext cx="2877185" cy="29794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216025" y="829310"/>
            <a:ext cx="66992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 fontAlgn="auto">
              <a:lnSpc>
                <a:spcPct val="100000"/>
              </a:lnSpc>
            </a:pPr>
            <a:r>
              <a:rPr 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en-US" sz="2400" dirty="0">
                <a:latin typeface="微软雅黑" panose="020B0503020204020204" pitchFamily="34" charset="-122"/>
                <a:ea typeface="宋体" panose="02010600030101010101" pitchFamily="2" charset="-122"/>
                <a:sym typeface="+mn-ea"/>
              </a:rPr>
              <a:t>、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顺序动作回路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宋体" panose="02010600030101010101" pitchFamily="2" charset="-122"/>
            </a:endParaRPr>
          </a:p>
        </p:txBody>
      </p:sp>
      <p:sp>
        <p:nvSpPr>
          <p:cNvPr id="4" name="正文"/>
          <p:cNvSpPr txBox="1"/>
          <p:nvPr/>
        </p:nvSpPr>
        <p:spPr>
          <a:xfrm>
            <a:off x="1019810" y="1289685"/>
            <a:ext cx="4002405" cy="37846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 fontAlgn="auto">
              <a:lnSpc>
                <a:spcPct val="120000"/>
              </a:lnSpc>
            </a:pPr>
            <a:r>
              <a:rPr 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　</a:t>
            </a:r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顺序动作回路是指气动回路中，各气缸按一定程序完成各自的先后动作。常用的有单往复和连续往复动作回路等等。如图所示为一种常用的连续往复动作回路。按下手控换向阀１后，随着活塞杆移动，行程阀２和３（阀３画在压下工作状态）不断改变工作位置，使换向阀４相应换向，实现气缸活塞杆在行程阀２和３之间的往复运动。</a:t>
            </a:r>
            <a:endParaRPr sz="20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612359" name="图片 61543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82490" y="1397000"/>
            <a:ext cx="4067810" cy="41078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圆角矩形 2"/>
          <p:cNvSpPr/>
          <p:nvPr/>
        </p:nvSpPr>
        <p:spPr>
          <a:xfrm>
            <a:off x="7308215" y="3213100"/>
            <a:ext cx="792480" cy="158432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>
            <a:off x="7807325" y="1628775"/>
            <a:ext cx="579755" cy="158432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5021580" y="3044825"/>
            <a:ext cx="1419225" cy="92900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6962775" y="1755775"/>
            <a:ext cx="579755" cy="158432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10" name="直接箭头连接符 9"/>
          <p:cNvCxnSpPr/>
          <p:nvPr/>
        </p:nvCxnSpPr>
        <p:spPr>
          <a:xfrm>
            <a:off x="7065010" y="1624330"/>
            <a:ext cx="1035685" cy="4445"/>
          </a:xfrm>
          <a:prstGeom prst="straightConnector1">
            <a:avLst/>
          </a:prstGeom>
          <a:ln w="571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bldLvl="0" animBg="1"/>
      <p:bldP spid="8" grpId="0" bldLvl="0" animBg="1"/>
      <p:bldP spid="9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216025" y="829310"/>
            <a:ext cx="66992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00000"/>
              </a:lnSpc>
            </a:pPr>
            <a:r>
              <a:rPr 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、同步回路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宋体" panose="02010600030101010101" pitchFamily="2" charset="-122"/>
            </a:endParaRPr>
          </a:p>
        </p:txBody>
      </p:sp>
      <p:sp>
        <p:nvSpPr>
          <p:cNvPr id="4" name="正文"/>
          <p:cNvSpPr txBox="1"/>
          <p:nvPr/>
        </p:nvSpPr>
        <p:spPr>
          <a:xfrm>
            <a:off x="1215390" y="1289685"/>
            <a:ext cx="7666355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20000"/>
              </a:lnSpc>
            </a:pPr>
            <a:r>
              <a:rPr 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</a:t>
            </a:r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同步回路是指保证使两个以上气动执行元件在运动过程中保持同步。图a所示回路采用刚性连接部件C连接两气缸A和B，迫使二者保持同步。图b所示为气液缸串联同步回路。气液缸1的下腔和气液缸2的上腔注满液压油，两腔相串联。在图示位置工作时，缸2活塞上升，将缸2上腔中的油液压入缸1下腔中，使缸1同时上升。只要使缸2上腔和缸1下腔的活塞作用面积相等，就可实现同步。回路中3处接放气装置，用于排除混入液压油中的气体。 </a:t>
            </a:r>
            <a:endParaRPr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15429" name="图片 617478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7423" y="4199890"/>
            <a:ext cx="3790950" cy="26543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441960" y="6275070"/>
            <a:ext cx="5257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图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a</a:t>
            </a:r>
            <a:endParaRPr lang="zh-CN" altLang="en-US"/>
          </a:p>
        </p:txBody>
      </p:sp>
      <p:pic>
        <p:nvPicPr>
          <p:cNvPr id="615430" name="图片 617479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6658" y="4199573"/>
            <a:ext cx="3959225" cy="2571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8355965" y="6275070"/>
            <a:ext cx="5257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图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b</a:t>
            </a:r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2915285" y="4364990"/>
            <a:ext cx="1944370" cy="172783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>
            <a:off x="7379970" y="5085080"/>
            <a:ext cx="575945" cy="6477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8331200" y="4556760"/>
            <a:ext cx="575945" cy="6477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10" name="肘形连接符 9"/>
          <p:cNvCxnSpPr/>
          <p:nvPr/>
        </p:nvCxnSpPr>
        <p:spPr>
          <a:xfrm rot="10800000" flipV="1">
            <a:off x="7693025" y="4556760"/>
            <a:ext cx="662940" cy="852170"/>
          </a:xfrm>
          <a:prstGeom prst="bentConnector4">
            <a:avLst>
              <a:gd name="adj1" fmla="val 28257"/>
              <a:gd name="adj2" fmla="val 127943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216025" y="829310"/>
            <a:ext cx="66992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00000"/>
              </a:lnSpc>
            </a:pPr>
            <a:r>
              <a:rPr 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、延时回路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宋体" panose="02010600030101010101" pitchFamily="2" charset="-122"/>
            </a:endParaRPr>
          </a:p>
        </p:txBody>
      </p:sp>
      <p:sp>
        <p:nvSpPr>
          <p:cNvPr id="4" name="正文"/>
          <p:cNvSpPr txBox="1"/>
          <p:nvPr/>
        </p:nvSpPr>
        <p:spPr>
          <a:xfrm>
            <a:off x="1216025" y="1204595"/>
            <a:ext cx="7488555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20000"/>
              </a:lnSpc>
            </a:pPr>
            <a:r>
              <a:rPr 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</a:t>
            </a:r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如图a所示气控延时回路中，阀</a:t>
            </a:r>
            <a:r>
              <a:rPr 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4</a:t>
            </a:r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输入气控信号后换向，压缩空气经单向节流阀</a:t>
            </a:r>
            <a:r>
              <a:rPr 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</a:t>
            </a:r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向气罐</a:t>
            </a:r>
            <a:r>
              <a:rPr 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</a:t>
            </a:r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缓慢充气，经一定延迟时间后，充气压力达到设定值，使阀</a:t>
            </a:r>
            <a:r>
              <a:rPr 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换向，输出压缩空气。改变阀</a:t>
            </a:r>
            <a:r>
              <a:rPr 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</a:t>
            </a:r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的节流口开度即可调整延时时间长短。</a:t>
            </a:r>
            <a:endParaRPr sz="20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20000"/>
              </a:lnSpc>
            </a:pPr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　　图b所示手控延时回路，按下阀</a:t>
            </a:r>
            <a:r>
              <a:rPr 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8</a:t>
            </a:r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后，阀</a:t>
            </a:r>
            <a:r>
              <a:rPr 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7</a:t>
            </a:r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换位，活塞杆伸出，行至将行程阀</a:t>
            </a:r>
            <a:r>
              <a:rPr 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5</a:t>
            </a:r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压下，系统经节流阀缓慢向气罐</a:t>
            </a:r>
            <a:r>
              <a:rPr 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6</a:t>
            </a:r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充气，延迟一定时间后，达到设定压力值，阀７才能复位，使活塞杆返回。</a:t>
            </a:r>
            <a:endParaRPr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17478" name="图片 619527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15708" y="3975418"/>
            <a:ext cx="7767637" cy="2862262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3" name="直接箭头连接符 2"/>
          <p:cNvCxnSpPr/>
          <p:nvPr/>
        </p:nvCxnSpPr>
        <p:spPr>
          <a:xfrm flipV="1">
            <a:off x="2365375" y="5085080"/>
            <a:ext cx="1126490" cy="2794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圆角矩形 4"/>
          <p:cNvSpPr/>
          <p:nvPr/>
        </p:nvSpPr>
        <p:spPr>
          <a:xfrm>
            <a:off x="1659255" y="4399280"/>
            <a:ext cx="556260" cy="9144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4435475" y="5113020"/>
            <a:ext cx="556260" cy="9144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>
            <a:off x="5803265" y="4607560"/>
            <a:ext cx="556260" cy="125603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6614160" y="5295265"/>
            <a:ext cx="692785" cy="54991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9" name="直接箭头连接符 8"/>
          <p:cNvCxnSpPr/>
          <p:nvPr/>
        </p:nvCxnSpPr>
        <p:spPr>
          <a:xfrm>
            <a:off x="6474460" y="4094480"/>
            <a:ext cx="100838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圆角矩形 9"/>
          <p:cNvSpPr/>
          <p:nvPr/>
        </p:nvSpPr>
        <p:spPr>
          <a:xfrm>
            <a:off x="8313420" y="4399280"/>
            <a:ext cx="504825" cy="144589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11" name="直接箭头连接符 10"/>
          <p:cNvCxnSpPr/>
          <p:nvPr/>
        </p:nvCxnSpPr>
        <p:spPr>
          <a:xfrm flipH="1">
            <a:off x="7602220" y="5479415"/>
            <a:ext cx="683895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6949440" y="5313680"/>
            <a:ext cx="533400" cy="531495"/>
          </a:xfrm>
          <a:prstGeom prst="ellipse">
            <a:avLst/>
          </a:prstGeom>
          <a:noFill/>
          <a:ln w="38100"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13" name="直接箭头连接符 12"/>
          <p:cNvCxnSpPr/>
          <p:nvPr/>
        </p:nvCxnSpPr>
        <p:spPr>
          <a:xfrm flipH="1">
            <a:off x="6614160" y="4607560"/>
            <a:ext cx="1467485" cy="2476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7" grpId="0" bldLvl="0" animBg="1"/>
      <p:bldP spid="8" grpId="0" bldLvl="0" animBg="1"/>
      <p:bldP spid="10" grpId="0" bldLvl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644140" y="2829560"/>
            <a:ext cx="385572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zh-CN" altLang="zh-CN" sz="7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谢谢大家</a:t>
            </a:r>
            <a:endParaRPr lang="zh-CN" altLang="zh-CN" sz="72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​">
  <a:themeElements>
    <a:clrScheme name="自定义 10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70C0"/>
      </a:accent1>
      <a:accent2>
        <a:srgbClr val="FFC000"/>
      </a:accent2>
      <a:accent3>
        <a:srgbClr val="BFBFBF"/>
      </a:accent3>
      <a:accent4>
        <a:srgbClr val="BFBFBF"/>
      </a:accent4>
      <a:accent5>
        <a:srgbClr val="BFBFBF"/>
      </a:accent5>
      <a:accent6>
        <a:srgbClr val="BFBFB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582</Words>
  <Application>WPS 演示</Application>
  <PresentationFormat>全屏显示(16:9)</PresentationFormat>
  <Paragraphs>21</Paragraphs>
  <Slides>5</Slides>
  <Notes>36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2" baseType="lpstr">
      <vt:lpstr>Arial</vt:lpstr>
      <vt:lpstr>宋体</vt:lpstr>
      <vt:lpstr>Wingdings</vt:lpstr>
      <vt:lpstr>微软雅黑</vt:lpstr>
      <vt:lpstr>Arial Unicode MS</vt:lpstr>
      <vt:lpstr>Calibri</vt:lpstr>
      <vt:lpstr>第一PPT，www.1ppt.com​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keywords>www.1ppt.com</cp:keywords>
  <cp:lastModifiedBy>可爱的小笨猪</cp:lastModifiedBy>
  <cp:revision>159</cp:revision>
  <dcterms:created xsi:type="dcterms:W3CDTF">2014-08-23T07:50:00Z</dcterms:created>
  <dcterms:modified xsi:type="dcterms:W3CDTF">2017-12-18T07:55:56Z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2052-10.1.0.7023</vt:lpwstr>
  </property>
</Properties>
</file>