
<file path=[Content_Types].xml><?xml version="1.0" encoding="utf-8"?>
<Types xmlns="http://schemas.openxmlformats.org/package/2006/content-types">
  <Default Extension="jpeg" ContentType="image/jpeg"/>
  <Default Extension="vml" ContentType="application/vnd.openxmlformats-officedocument.vmlDrawin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activeX/activeX1.bin" ContentType="application/vnd.ms-office.activeX"/>
  <Override PartName="/ppt/activeX/activeX1.xml" ContentType="application/vnd.ms-office.activeX+xml"/>
  <Override PartName="/ppt/activeX/activeX2.bin" ContentType="application/vnd.ms-office.activeX"/>
  <Override PartName="/ppt/activeX/activeX2.xml" ContentType="application/vnd.ms-office.activeX+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20" r:id="rId5"/>
    <p:sldId id="344" r:id="rId6"/>
    <p:sldId id="345" r:id="rId7"/>
    <p:sldId id="346" r:id="rId8"/>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210"/>
        <p:guide pos="2876"/>
        <p:guide pos="208"/>
        <p:guide pos="1489"/>
        <p:guide pos="83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presProps" Target="presProps.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bleStyles" Target="tableStyles.xml"/><Relationship Id="rId10" Type="http://schemas.openxmlformats.org/officeDocument/2006/relationships/viewProps" Target="viewProps.xml"/><Relationship Id="rId1" Type="http://schemas.openxmlformats.org/officeDocument/2006/relationships/slideMaster" Target="slideMasters/slide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118937" y="709362"/>
            <a:ext cx="3123900" cy="1518902"/>
          </a:xfrm>
        </p:spPr>
        <p:txBody>
          <a:bodyPr anchor="t" anchorCtr="0"/>
          <a:lstStyle>
            <a:lvl1pPr>
              <a:defRPr sz="2400"/>
            </a:lvl1pPr>
          </a:lstStyle>
          <a:p>
            <a:r>
              <a:rPr lang="zh-CN" altLang="en-US" dirty="0" smtClean="0"/>
              <a:t>单击此处编辑母版标题样式</a:t>
            </a:r>
            <a:endParaRPr lang="zh-CN" altLang="en-US" dirty="0"/>
          </a:p>
        </p:txBody>
      </p:sp>
      <p:sp>
        <p:nvSpPr>
          <p:cNvPr id="3" name="图片占位符 2"/>
          <p:cNvSpPr>
            <a:spLocks noGrp="1" noChangeAspect="1"/>
          </p:cNvSpPr>
          <p:nvPr>
            <p:ph type="pic" idx="1"/>
          </p:nvPr>
        </p:nvSpPr>
        <p:spPr>
          <a:xfrm>
            <a:off x="4378287" y="709362"/>
            <a:ext cx="4137063" cy="4830596"/>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120127" y="2232108"/>
            <a:ext cx="3123900" cy="3316038"/>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smtClean="0"/>
              <a:t>单击此处编辑母版文本样式</a:t>
            </a:r>
            <a:endParaRPr lang="zh-CN" altLang="en-US" dirty="0" smtClean="0"/>
          </a:p>
        </p:txBody>
      </p:sp>
      <p:sp>
        <p:nvSpPr>
          <p:cNvPr id="5" name="日期占位符 4"/>
          <p:cNvSpPr>
            <a:spLocks noGrp="1"/>
          </p:cNvSpPr>
          <p:nvPr>
            <p:ph type="dt" sz="half" idx="10"/>
          </p:nvPr>
        </p:nvSpPr>
        <p:spPr>
          <a:xfrm>
            <a:off x="628650" y="6356350"/>
            <a:ext cx="2057400" cy="365125"/>
          </a:xfrm>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nvPr>
        </p:nvSpPr>
        <p:spPr>
          <a:xfrm>
            <a:off x="3028950" y="6356350"/>
            <a:ext cx="3086100" cy="365125"/>
          </a:xfrm>
        </p:spPr>
        <p:txBody>
          <a:bodyPr/>
          <a:lstStyle/>
          <a:p>
            <a:endParaRPr lang="zh-CN" altLang="en-US"/>
          </a:p>
        </p:txBody>
      </p:sp>
      <p:sp>
        <p:nvSpPr>
          <p:cNvPr id="7" name="灯片编号占位符 6"/>
          <p:cNvSpPr>
            <a:spLocks noGrp="1"/>
          </p:cNvSpPr>
          <p:nvPr>
            <p:ph type="sldNum" sz="quarter" idx="12"/>
          </p:nvPr>
        </p:nvSpPr>
        <p:spPr>
          <a:xfrm>
            <a:off x="6457950" y="6356350"/>
            <a:ext cx="2057400" cy="365125"/>
          </a:xfrm>
        </p:spPr>
        <p:txBody>
          <a:bodyPr/>
          <a:lstStyle/>
          <a:p>
            <a:fld id="{FABC47A4-756D-490B-A52F-7D9E2C9FC05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vmlDrawing" Target="../drawings/vmlDrawing1.vml"/><Relationship Id="rId3" Type="http://schemas.openxmlformats.org/officeDocument/2006/relationships/slideLayout" Target="../slideLayouts/slideLayout1.xml"/><Relationship Id="rId2" Type="http://schemas.openxmlformats.org/officeDocument/2006/relationships/image" Target="../media/image4.wmf"/><Relationship Id="rId1" Type="http://schemas.openxmlformats.org/officeDocument/2006/relationships/control" Target="../activeX/activeX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2.xml"/><Relationship Id="rId4" Type="http://schemas.openxmlformats.org/officeDocument/2006/relationships/tags" Target="../tags/tag3.xml"/><Relationship Id="rId3" Type="http://schemas.openxmlformats.org/officeDocument/2006/relationships/image" Target="../media/image5.png"/><Relationship Id="rId2" Type="http://schemas.openxmlformats.org/officeDocument/2006/relationships/tags" Target="../tags/tag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9" Type="http://schemas.openxmlformats.org/officeDocument/2006/relationships/notesSlide" Target="../notesSlides/notesSlide4.xml"/><Relationship Id="rId8" Type="http://schemas.openxmlformats.org/officeDocument/2006/relationships/vmlDrawing" Target="../drawings/vmlDrawing2.vml"/><Relationship Id="rId7" Type="http://schemas.openxmlformats.org/officeDocument/2006/relationships/slideLayout" Target="../slideLayouts/slideLayout2.xml"/><Relationship Id="rId6" Type="http://schemas.openxmlformats.org/officeDocument/2006/relationships/tags" Target="../tags/tag6.xml"/><Relationship Id="rId5" Type="http://schemas.openxmlformats.org/officeDocument/2006/relationships/image" Target="../media/image4.wmf"/><Relationship Id="rId4" Type="http://schemas.openxmlformats.org/officeDocument/2006/relationships/control" Target="../activeX/activeX2.xml"/><Relationship Id="rId3" Type="http://schemas.openxmlformats.org/officeDocument/2006/relationships/image" Target="../media/image6.png"/><Relationship Id="rId2" Type="http://schemas.openxmlformats.org/officeDocument/2006/relationships/tags" Target="../tags/tag5.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85895" y="3573145"/>
            <a:ext cx="5085715" cy="1198880"/>
          </a:xfrm>
          <a:prstGeom prst="rect">
            <a:avLst/>
          </a:prstGeom>
          <a:noFill/>
        </p:spPr>
        <p:txBody>
          <a:bodyPr wrap="square" rtlCol="0" anchor="t">
            <a:spAutoFit/>
          </a:bodyPr>
          <a:p>
            <a:pPr algn="ctr" fontAlgn="auto"/>
            <a:r>
              <a:rPr lang="zh-CN" altLang="en-US" sz="3600" dirty="0">
                <a:sym typeface="+mn-ea"/>
              </a:rPr>
              <a:t>减压回路</a:t>
            </a:r>
            <a:endParaRPr lang="zh-CN" altLang="en-US" sz="3600" dirty="0"/>
          </a:p>
          <a:p>
            <a:pPr algn="ctr" fontAlgn="auto"/>
            <a:endParaRPr lang="zh-CN" altLang="zh-CN" sz="3600" b="1">
              <a:latin typeface="+mn-ea"/>
              <a:sym typeface="+mn-ea"/>
            </a:endParaRPr>
          </a:p>
        </p:txBody>
      </p:sp>
    </p:spTree>
    <p:controls>
      <mc:AlternateContent xmlns:mc="http://schemas.openxmlformats.org/markup-compatibility/2006">
        <mc:Choice xmlns:v="urn:schemas-microsoft-com:vml" Requires="v">
          <p:control spid="1025" name="" r:id="rId1" imgW="3755231" imgH="2681763"/>
        </mc:Choice>
        <mc:Fallback>
          <p:control name="" r:id="rId1" imgW="3755231" imgH="2681763">
            <p:pic>
              <p:nvPicPr>
                <p:cNvPr id="0" name="Host Control  1024"/>
                <p:cNvPicPr/>
                <p:nvPr/>
              </p:nvPicPr>
              <p:blipFill>
                <a:blip r:embed="rId2"/>
                <a:stretch>
                  <a:fillRect/>
                </a:stretch>
              </p:blipFill>
              <p:spPr>
                <a:xfrm>
                  <a:off x="230505" y="2651760"/>
                  <a:ext cx="3755231" cy="2681764"/>
                </a:xfrm>
                <a:prstGeom prst="rect">
                  <a:avLst/>
                </a:prstGeom>
                <a:noFill/>
                <a:ln w="9525">
                  <a:noFill/>
                </a:ln>
              </p:spPr>
            </p:pic>
          </p:control>
        </mc:Fallback>
      </mc:AlternateContent>
    </p:controls>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文"/>
          <p:cNvSpPr txBox="1"/>
          <p:nvPr/>
        </p:nvSpPr>
        <p:spPr>
          <a:xfrm>
            <a:off x="1093470" y="968375"/>
            <a:ext cx="7488555" cy="922020"/>
          </a:xfrm>
          <a:prstGeom prst="rect">
            <a:avLst/>
          </a:prstGeom>
          <a:noFill/>
        </p:spPr>
        <p:txBody>
          <a:bodyPr wrap="square" rtlCol="0">
            <a:spAutoFit/>
          </a:bodyPr>
          <a:p>
            <a:pPr>
              <a:lnSpc>
                <a:spcPct val="90000"/>
              </a:lnSpc>
            </a:pPr>
            <a:r>
              <a:rPr lang="en-US" altLang="zh-CN" sz="2000" dirty="0">
                <a:latin typeface="宋体" panose="02010600030101010101" pitchFamily="2" charset="-122"/>
                <a:sym typeface="+mn-ea"/>
              </a:rPr>
              <a:t>    </a:t>
            </a:r>
            <a:r>
              <a:rPr sz="2000" dirty="0">
                <a:latin typeface="微软雅黑" panose="020B0503020204020204" pitchFamily="34" charset="-122"/>
                <a:ea typeface="微软雅黑" panose="020B0503020204020204" pitchFamily="34" charset="-122"/>
                <a:sym typeface="+mn-ea"/>
              </a:rPr>
              <a:t>减压回路的功能是使液压系统中某一支路具有较主油路低的稳定压力。当液压系统中某一支路在不同工作阶段需要两种以上大小不同的工作压力时，可采用多级减压回路。</a:t>
            </a:r>
            <a:endParaRPr sz="2000"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custDataLst>
              <p:tags r:id="rId1"/>
            </p:custDataLst>
          </p:nvPr>
        </p:nvSpPr>
        <p:spPr>
          <a:xfrm>
            <a:off x="1040130" y="808355"/>
            <a:ext cx="3123565" cy="490855"/>
          </a:xfrm>
        </p:spPr>
        <p:txBody>
          <a:bodyPr/>
          <a:lstStyle/>
          <a:p>
            <a:r>
              <a:rPr sz="2400" b="1" dirty="0">
                <a:latin typeface="微软雅黑" panose="020B0503020204020204" pitchFamily="34" charset="-122"/>
                <a:ea typeface="微软雅黑" panose="020B0503020204020204" pitchFamily="34" charset="-122"/>
                <a:cs typeface="+mn-cs"/>
                <a:sym typeface="+mn-ea"/>
              </a:rPr>
              <a:t>1 单向减压回路</a:t>
            </a:r>
            <a:endParaRPr sz="2400" b="1" dirty="0">
              <a:latin typeface="微软雅黑" panose="020B0503020204020204" pitchFamily="34" charset="-122"/>
              <a:ea typeface="微软雅黑" panose="020B0503020204020204" pitchFamily="34" charset="-122"/>
              <a:cs typeface="+mn-cs"/>
            </a:endParaRPr>
          </a:p>
        </p:txBody>
      </p:sp>
      <p:sp>
        <p:nvSpPr>
          <p:cNvPr id="7" name="文本占位符 6"/>
          <p:cNvSpPr>
            <a:spLocks noGrp="1"/>
          </p:cNvSpPr>
          <p:nvPr>
            <p:ph type="body" sz="half" idx="4294967295"/>
            <p:custDataLst>
              <p:tags r:id="rId2"/>
            </p:custDataLst>
          </p:nvPr>
        </p:nvSpPr>
        <p:spPr>
          <a:xfrm>
            <a:off x="878205" y="1403350"/>
            <a:ext cx="3620135" cy="4163695"/>
          </a:xfrm>
        </p:spPr>
        <p:txBody>
          <a:bodyPr>
            <a:normAutofit fontScale="70000"/>
          </a:bodyPr>
          <a:lstStyle/>
          <a:p>
            <a:pPr marL="0" indent="0">
              <a:lnSpc>
                <a:spcPct val="150000"/>
              </a:lnSpc>
              <a:buNone/>
            </a:pPr>
            <a:r>
              <a:rPr sz="2000" dirty="0">
                <a:latin typeface="微软雅黑" panose="020B0503020204020204" pitchFamily="34" charset="-122"/>
                <a:ea typeface="微软雅黑" panose="020B0503020204020204" pitchFamily="34" charset="-122"/>
                <a:sym typeface="+mn-ea"/>
              </a:rPr>
              <a:t>图所示为用于夹紧液压系统的单向减压回路。单向减压阀5安装在液压缸6与换向阀4之间，当1YA通电，三位四通电磁换向阀左位工作，液压泵输出压力油通过单向阀3、换向阀4，经减压阀5减压后输入液压缸的左腔，推动活塞向右运动，夹紧工件，右腔的油液经换向阀4流回油箱；当工件加工完了以后，2YA通电，换向阀4右位工作，液压泵输出压力油通过单向阀3、换向阀4，进入液压缸的右腔，推动活塞向左运动，</a:t>
            </a:r>
            <a:endParaRPr sz="2000" dirty="0">
              <a:latin typeface="微软雅黑" panose="020B0503020204020204" pitchFamily="34" charset="-122"/>
              <a:ea typeface="微软雅黑" panose="020B0503020204020204" pitchFamily="34" charset="-122"/>
            </a:endParaRPr>
          </a:p>
        </p:txBody>
      </p:sp>
      <p:pic>
        <p:nvPicPr>
          <p:cNvPr id="16388" name="文本占位符 16387" descr="0703"/>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4673918" y="1146334"/>
            <a:ext cx="3523774" cy="4420553"/>
          </a:xfrm>
          <a:prstGeom prst="rect">
            <a:avLst/>
          </a:prstGeom>
          <a:noFill/>
          <a:ln w="9525">
            <a:noFill/>
          </a:ln>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custDataLst>
              <p:tags r:id="rId1"/>
            </p:custDataLst>
          </p:nvPr>
        </p:nvSpPr>
        <p:spPr>
          <a:xfrm>
            <a:off x="1071245" y="706120"/>
            <a:ext cx="3123565" cy="490855"/>
          </a:xfrm>
        </p:spPr>
        <p:txBody>
          <a:bodyPr>
            <a:normAutofit fontScale="90000"/>
          </a:bodyPr>
          <a:lstStyle/>
          <a:p>
            <a:r>
              <a:rPr sz="2400" b="1" dirty="0">
                <a:latin typeface="微软雅黑" panose="020B0503020204020204" pitchFamily="34" charset="-122"/>
                <a:ea typeface="微软雅黑" panose="020B0503020204020204" pitchFamily="34" charset="-122"/>
                <a:cs typeface="+mn-cs"/>
                <a:sym typeface="+mn-ea"/>
              </a:rPr>
              <a:t>2 二级减压回路</a:t>
            </a:r>
            <a:br>
              <a:rPr lang="zh-CN" altLang="en-US" dirty="0">
                <a:sym typeface="+mn-ea"/>
              </a:rPr>
            </a:br>
            <a:endParaRPr lang="zh-CN" altLang="en-US" dirty="0"/>
          </a:p>
        </p:txBody>
      </p:sp>
      <p:sp>
        <p:nvSpPr>
          <p:cNvPr id="7" name="文本占位符 6"/>
          <p:cNvSpPr>
            <a:spLocks noGrp="1"/>
          </p:cNvSpPr>
          <p:nvPr>
            <p:ph type="body" sz="half" idx="4294967295"/>
            <p:custDataLst>
              <p:tags r:id="rId2"/>
            </p:custDataLst>
          </p:nvPr>
        </p:nvSpPr>
        <p:spPr>
          <a:xfrm>
            <a:off x="774700" y="1102360"/>
            <a:ext cx="8369300" cy="2047875"/>
          </a:xfrm>
        </p:spPr>
        <p:txBody>
          <a:bodyPr>
            <a:normAutofit fontScale="80000"/>
          </a:bodyPr>
          <a:lstStyle/>
          <a:p>
            <a:pPr marL="0" indent="0">
              <a:lnSpc>
                <a:spcPct val="150000"/>
              </a:lnSpc>
              <a:buNone/>
            </a:pPr>
            <a:r>
              <a:rPr sz="2000" dirty="0">
                <a:latin typeface="微软雅黑" panose="020B0503020204020204" pitchFamily="34" charset="-122"/>
                <a:ea typeface="微软雅黑" panose="020B0503020204020204" pitchFamily="34" charset="-122"/>
                <a:sym typeface="+mn-ea"/>
              </a:rPr>
              <a:t>图所示为一种由减压阀和远程调压阀组成的二级减压回路。图示状态，夹紧压力由减压阀1调定，当二通阀通电后，夹紧压力则由远程调压阀2决定，故此回路为二级减压回路。若系统只需一级减压，可取消二通阀与远程调压阀2、堵塞减压阀1的外控口。若取消二通阀，远程调压阀2用直动式比例溢流阀取代，根据输入的信号的变化，便可获得无级或多级的稳定低压。 </a:t>
            </a:r>
            <a:endParaRPr lang="zh-CN" altLang="en-US" sz="2000" dirty="0">
              <a:latin typeface="宋体" panose="02010600030101010101" pitchFamily="2" charset="-122"/>
            </a:endParaRPr>
          </a:p>
        </p:txBody>
      </p:sp>
      <p:pic>
        <p:nvPicPr>
          <p:cNvPr id="18436" name="文本占位符 18435" descr="0704"/>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774383" y="3000375"/>
            <a:ext cx="3975259" cy="2787015"/>
          </a:xfrm>
          <a:prstGeom prst="rect">
            <a:avLst/>
          </a:prstGeom>
          <a:noFill/>
          <a:ln w="9525">
            <a:noFill/>
          </a:ln>
        </p:spPr>
      </p:pic>
    </p:spTree>
    <p:controls>
      <mc:AlternateContent xmlns:mc="http://schemas.openxmlformats.org/markup-compatibility/2006">
        <mc:Choice xmlns:v="urn:schemas-microsoft-com:vml" Requires="v">
          <p:control spid="1025" name="" r:id="rId4" imgW="3755231" imgH="2681764"/>
        </mc:Choice>
        <mc:Fallback>
          <p:control name="" r:id="rId4" imgW="3755231" imgH="2681764">
            <p:pic>
              <p:nvPicPr>
                <p:cNvPr id="0" name="Host Control  1024"/>
                <p:cNvPicPr/>
                <p:nvPr/>
              </p:nvPicPr>
              <p:blipFill>
                <a:blip r:embed="rId5"/>
                <a:stretch>
                  <a:fillRect/>
                </a:stretch>
              </p:blipFill>
              <p:spPr>
                <a:xfrm>
                  <a:off x="4911090" y="3000375"/>
                  <a:ext cx="3755231" cy="2681764"/>
                </a:xfrm>
                <a:prstGeom prst="rect">
                  <a:avLst/>
                </a:prstGeom>
                <a:noFill/>
                <a:ln w="9525">
                  <a:noFill/>
                </a:ln>
              </p:spPr>
            </p:pic>
          </p:control>
        </mc:Fallback>
      </mc:AlternateContent>
    </p:controls>
    <p:custDataLst>
      <p:tags r:id="rId6"/>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custDataLst>
              <p:tags r:id="rId1"/>
            </p:custDataLst>
          </p:nvPr>
        </p:nvSpPr>
        <p:spPr>
          <a:xfrm>
            <a:off x="1205865" y="813435"/>
            <a:ext cx="3123565" cy="490855"/>
          </a:xfrm>
        </p:spPr>
        <p:txBody>
          <a:bodyPr/>
          <a:lstStyle/>
          <a:p>
            <a:r>
              <a:rPr sz="2400" b="1" dirty="0">
                <a:latin typeface="微软雅黑" panose="020B0503020204020204" pitchFamily="34" charset="-122"/>
                <a:ea typeface="微软雅黑" panose="020B0503020204020204" pitchFamily="34" charset="-122"/>
                <a:cs typeface="+mn-cs"/>
                <a:sym typeface="+mn-ea"/>
              </a:rPr>
              <a:t>减压回路特点</a:t>
            </a:r>
            <a:endParaRPr sz="2400" b="1" dirty="0">
              <a:latin typeface="微软雅黑" panose="020B0503020204020204" pitchFamily="34" charset="-122"/>
              <a:ea typeface="微软雅黑" panose="020B0503020204020204" pitchFamily="34" charset="-122"/>
              <a:cs typeface="+mn-cs"/>
            </a:endParaRPr>
          </a:p>
        </p:txBody>
      </p:sp>
      <p:sp>
        <p:nvSpPr>
          <p:cNvPr id="7" name="文本占位符 6"/>
          <p:cNvSpPr>
            <a:spLocks noGrp="1"/>
          </p:cNvSpPr>
          <p:nvPr>
            <p:ph type="body" sz="half" idx="4294967295"/>
            <p:custDataLst>
              <p:tags r:id="rId2"/>
            </p:custDataLst>
          </p:nvPr>
        </p:nvSpPr>
        <p:spPr>
          <a:xfrm>
            <a:off x="1205865" y="1304290"/>
            <a:ext cx="7614285" cy="3686810"/>
          </a:xfrm>
        </p:spPr>
        <p:txBody>
          <a:bodyPr>
            <a:normAutofit fontScale="90000"/>
          </a:bodyPr>
          <a:lstStyle/>
          <a:p>
            <a:pPr marL="342900" indent="-342900">
              <a:lnSpc>
                <a:spcPct val="150000"/>
              </a:lnSpc>
              <a:buFont typeface="Wingdings" panose="05000000000000000000" charset="0"/>
              <a:buChar char=""/>
            </a:pPr>
            <a:r>
              <a:rPr sz="2000" dirty="0">
                <a:latin typeface="微软雅黑" panose="020B0503020204020204" pitchFamily="34" charset="-122"/>
                <a:ea typeface="微软雅黑" panose="020B0503020204020204" pitchFamily="34" charset="-122"/>
                <a:sym typeface="+mn-ea"/>
              </a:rPr>
              <a:t>减压回路的基本构成是定量泵、溢流阀、减压阀和液压缸。最常见的减压回路，在所需低压的分支路上串接一个定值输出减压阀，减压并保持恒定。回路中的单项阀用于防止当主油路压力由于某种原因低于减压阀的调定值时，使液压缸的压力不受干扰而突然降低，能短时保压。</a:t>
            </a:r>
            <a:endParaRPr sz="2000" dirty="0">
              <a:latin typeface="微软雅黑" panose="020B0503020204020204" pitchFamily="34" charset="-122"/>
              <a:ea typeface="微软雅黑" panose="020B0503020204020204" pitchFamily="34" charset="-122"/>
              <a:sym typeface="+mn-ea"/>
            </a:endParaRPr>
          </a:p>
          <a:p>
            <a:pPr marL="342900" indent="-342900">
              <a:lnSpc>
                <a:spcPct val="150000"/>
              </a:lnSpc>
              <a:buFont typeface="Wingdings" panose="05000000000000000000" charset="0"/>
              <a:buChar char=""/>
            </a:pPr>
            <a:r>
              <a:rPr sz="2000" dirty="0">
                <a:latin typeface="微软雅黑" panose="020B0503020204020204" pitchFamily="34" charset="-122"/>
                <a:ea typeface="微软雅黑" panose="020B0503020204020204" pitchFamily="34" charset="-122"/>
                <a:sym typeface="+mn-ea"/>
              </a:rPr>
              <a:t>要使减压阀能稳定工作，其最低调整压力应高于0.5mpa，最高调整压力应至少比系统压力低0.5mpa。由于减压阀工作时存在阀口压力损失和泄露口的容积损失，这种回路不宜在需要压力降低很多或流量较大的场合使用。</a:t>
            </a:r>
            <a:endParaRPr sz="2000" dirty="0">
              <a:latin typeface="微软雅黑" panose="020B0503020204020204" pitchFamily="34" charset="-122"/>
              <a:ea typeface="微软雅黑" panose="020B0503020204020204" pitchFamily="34" charset="-122"/>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tags/tag1.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2.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3.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4.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5.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6.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7.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8.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9.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686</Words>
  <Application>WPS 演示</Application>
  <PresentationFormat>全屏显示(16:9)</PresentationFormat>
  <Paragraphs>18</Paragraphs>
  <Slides>5</Slides>
  <Notes>36</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5</vt:i4>
      </vt:variant>
    </vt:vector>
  </HeadingPairs>
  <TitlesOfParts>
    <vt:vector size="13" baseType="lpstr">
      <vt:lpstr>Arial</vt:lpstr>
      <vt:lpstr>宋体</vt:lpstr>
      <vt:lpstr>Wingdings</vt:lpstr>
      <vt:lpstr>微软雅黑</vt:lpstr>
      <vt:lpstr>Wingdings</vt:lpstr>
      <vt:lpstr>Calibri</vt:lpstr>
      <vt:lpstr>Arial Unicode MS</vt:lpstr>
      <vt:lpstr>第一PPT，www.1ppt.com​</vt:lpstr>
      <vt:lpstr>PowerPoint 演示文稿</vt:lpstr>
      <vt:lpstr>PowerPoint 演示文稿</vt:lpstr>
      <vt:lpstr>1 单向减压回路</vt:lpstr>
      <vt:lpstr>2 二级减压回路 </vt:lpstr>
      <vt:lpstr>减压回路特点</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可爱的小笨猪</cp:lastModifiedBy>
  <cp:revision>134</cp:revision>
  <dcterms:created xsi:type="dcterms:W3CDTF">2014-08-23T07:50:00Z</dcterms:created>
  <dcterms:modified xsi:type="dcterms:W3CDTF">2017-12-27T07:22:28Z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2052-10.1.0.7023</vt:lpwstr>
  </property>
</Properties>
</file>