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png" ContentType="image/png"/>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activeX/activeX3.bin" ContentType="application/vnd.ms-office.activeX"/>
  <Override PartName="/ppt/activeX/activeX3.xml" ContentType="application/vnd.ms-office.activeX+xml"/>
  <Override PartName="/ppt/activeX/activeX4.bin" ContentType="application/vnd.ms-office.activeX"/>
  <Override PartName="/ppt/activeX/activeX4.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85" r:id="rId5"/>
    <p:sldId id="366" r:id="rId6"/>
    <p:sldId id="383" r:id="rId7"/>
    <p:sldId id="384" r:id="rId8"/>
    <p:sldId id="386" r:id="rId9"/>
    <p:sldId id="387" r:id="rId10"/>
    <p:sldId id="388" r:id="rId11"/>
    <p:sldId id="389" r:id="rId12"/>
    <p:sldId id="390" r:id="rId13"/>
    <p:sldId id="391" r:id="rId14"/>
    <p:sldId id="392" r:id="rId15"/>
    <p:sldId id="393" r:id="rId16"/>
    <p:sldId id="394" r:id="rId17"/>
    <p:sldId id="395" r:id="rId18"/>
    <p:sldId id="396" r:id="rId19"/>
    <p:sldId id="397" r:id="rId20"/>
    <p:sldId id="398" r:id="rId21"/>
    <p:sldId id="399" r:id="rId22"/>
    <p:sldId id="360" r:id="rId23"/>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164"/>
        <p:guide pos="2880"/>
        <p:guide pos="192"/>
        <p:guide pos="151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vmlDrawing" Target="../drawings/vmlDrawing5.vml"/><Relationship Id="rId3" Type="http://schemas.openxmlformats.org/officeDocument/2006/relationships/slideLayout" Target="../slideLayouts/slideLayout2.xml"/><Relationship Id="rId2" Type="http://schemas.openxmlformats.org/officeDocument/2006/relationships/image" Target="../media/image17.wmf"/><Relationship Id="rId1" Type="http://schemas.openxmlformats.org/officeDocument/2006/relationships/control" Target="../activeX/activeX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vmlDrawing" Target="../drawings/vmlDrawing6.v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vmlDrawing" Target="../drawings/vmlDrawing7.v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image" Target="../media/image7.GIF"/></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vmlDrawing" Target="../drawings/vmlDrawing2.vml"/><Relationship Id="rId3" Type="http://schemas.openxmlformats.org/officeDocument/2006/relationships/slideLayout" Target="../slideLayouts/slideLayout2.xml"/><Relationship Id="rId2" Type="http://schemas.openxmlformats.org/officeDocument/2006/relationships/image" Target="../media/image8.wmf"/><Relationship Id="rId1" Type="http://schemas.openxmlformats.org/officeDocument/2006/relationships/control" Target="../activeX/activeX1.xml"/></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vmlDrawing" Target="../drawings/vmlDrawing3.vml"/><Relationship Id="rId5" Type="http://schemas.openxmlformats.org/officeDocument/2006/relationships/slideLayout" Target="../slideLayouts/slideLayout2.xml"/><Relationship Id="rId4" Type="http://schemas.openxmlformats.org/officeDocument/2006/relationships/audio" Target="../media/audio1.wav"/><Relationship Id="rId3" Type="http://schemas.openxmlformats.org/officeDocument/2006/relationships/image" Target="../media/image10.wmf"/><Relationship Id="rId2" Type="http://schemas.openxmlformats.org/officeDocument/2006/relationships/control" Target="../activeX/activeX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vmlDrawing" Target="../drawings/vmlDrawing4.vml"/><Relationship Id="rId5" Type="http://schemas.openxmlformats.org/officeDocument/2006/relationships/slideLayout" Target="../slideLayouts/slideLayout2.xml"/><Relationship Id="rId4" Type="http://schemas.openxmlformats.org/officeDocument/2006/relationships/audio" Target="../media/audio1.wav"/><Relationship Id="rId3" Type="http://schemas.openxmlformats.org/officeDocument/2006/relationships/image" Target="../media/image12.wmf"/><Relationship Id="rId2" Type="http://schemas.openxmlformats.org/officeDocument/2006/relationships/control" Target="../activeX/activeX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115945"/>
            <a:ext cx="4712970" cy="1494155"/>
          </a:xfrm>
          <a:prstGeom prst="rect">
            <a:avLst/>
          </a:prstGeom>
          <a:noFill/>
        </p:spPr>
        <p:txBody>
          <a:bodyPr wrap="square" rtlCol="0" anchor="t">
            <a:spAutoFit/>
          </a:bodyPr>
          <a:p>
            <a:pPr algn="ctr" fontAlgn="auto">
              <a:lnSpc>
                <a:spcPct val="120000"/>
              </a:lnSpc>
            </a:pPr>
            <a:r>
              <a:rPr lang="zh-CN" altLang="zh-CN" sz="3800">
                <a:latin typeface="微软雅黑" panose="020B0503020204020204" pitchFamily="34" charset="-122"/>
                <a:ea typeface="微软雅黑" panose="020B0503020204020204" pitchFamily="34" charset="-122"/>
                <a:sym typeface="+mn-ea"/>
              </a:rPr>
              <a:t>换向阀分类和三位四通换向阀工作原理</a:t>
            </a:r>
            <a:endParaRPr lang="zh-CN" altLang="zh-CN" sz="3800">
              <a:latin typeface="微软雅黑" panose="020B0503020204020204" pitchFamily="34" charset="-122"/>
              <a:ea typeface="微软雅黑" panose="020B0503020204020204" pitchFamily="34" charset="-122"/>
              <a:sym typeface="+mn-ea"/>
            </a:endParaRPr>
          </a:p>
        </p:txBody>
      </p:sp>
      <p:graphicFrame>
        <p:nvGraphicFramePr>
          <p:cNvPr id="31746" name="Object 3"/>
          <p:cNvGraphicFramePr>
            <a:graphicFrameLocks noChangeAspect="1"/>
          </p:cNvGraphicFramePr>
          <p:nvPr/>
        </p:nvGraphicFramePr>
        <p:xfrm>
          <a:off x="148590" y="2796540"/>
          <a:ext cx="3992880" cy="2420620"/>
        </p:xfrm>
        <a:graphic>
          <a:graphicData uri="http://schemas.openxmlformats.org/presentationml/2006/ole">
            <mc:AlternateContent xmlns:mc="http://schemas.openxmlformats.org/markup-compatibility/2006">
              <mc:Choice xmlns:v="urn:schemas-microsoft-com:vml" Requires="v">
                <p:oleObj spid="_x0000_s3076" name="" r:id="rId1" imgW="3048000" imgH="1847850" progId="Paint.Picture">
                  <p:embed/>
                </p:oleObj>
              </mc:Choice>
              <mc:Fallback>
                <p:oleObj name="" r:id="rId1" imgW="3048000" imgH="1847850" progId="Paint.Picture">
                  <p:embed/>
                  <p:pic>
                    <p:nvPicPr>
                      <p:cNvPr id="0" name="图片 3075"/>
                      <p:cNvPicPr/>
                      <p:nvPr/>
                    </p:nvPicPr>
                    <p:blipFill>
                      <a:blip r:embed="rId2"/>
                      <a:stretch>
                        <a:fillRect/>
                      </a:stretch>
                    </p:blipFill>
                    <p:spPr>
                      <a:xfrm>
                        <a:off x="148590" y="2796540"/>
                        <a:ext cx="3992880" cy="242062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4578" name="Rectangle 13"/>
          <p:cNvSpPr/>
          <p:nvPr/>
        </p:nvSpPr>
        <p:spPr>
          <a:xfrm>
            <a:off x="228600" y="963930"/>
            <a:ext cx="9144000" cy="521970"/>
          </a:xfrm>
          <a:prstGeom prst="rect">
            <a:avLst/>
          </a:prstGeom>
          <a:noFill/>
          <a:ln w="9525">
            <a:noFill/>
          </a:ln>
        </p:spPr>
        <p:txBody>
          <a:bodyPr>
            <a:spAutoFit/>
          </a:bodyPr>
          <a:p>
            <a:r>
              <a:rPr lang="en-US" altLang="x-none" sz="2800" b="1" dirty="0">
                <a:solidFill>
                  <a:schemeClr val="tx1"/>
                </a:solidFill>
                <a:latin typeface="+mn-ea"/>
              </a:rPr>
              <a:t>③</a:t>
            </a:r>
            <a:r>
              <a:rPr lang="zh-CN" altLang="en-US" sz="2800" b="1" dirty="0">
                <a:solidFill>
                  <a:schemeClr val="tx1"/>
                </a:solidFill>
                <a:latin typeface="+mn-ea"/>
              </a:rPr>
              <a:t>电磁换向阀</a:t>
            </a:r>
            <a:r>
              <a:rPr lang="zh-CN" altLang="en-US" sz="2800" dirty="0">
                <a:solidFill>
                  <a:schemeClr val="tx1"/>
                </a:solidFill>
                <a:latin typeface="+mn-ea"/>
              </a:rPr>
              <a:t> </a:t>
            </a:r>
            <a:endParaRPr lang="zh-CN" altLang="en-US" sz="2800" dirty="0">
              <a:solidFill>
                <a:schemeClr val="tx1"/>
              </a:solidFill>
              <a:latin typeface="+mn-ea"/>
            </a:endParaRPr>
          </a:p>
        </p:txBody>
      </p:sp>
      <p:sp>
        <p:nvSpPr>
          <p:cNvPr id="24579" name="Rectangle 14"/>
          <p:cNvSpPr/>
          <p:nvPr/>
        </p:nvSpPr>
        <p:spPr>
          <a:xfrm>
            <a:off x="457200" y="1649730"/>
            <a:ext cx="2514600" cy="519113"/>
          </a:xfrm>
          <a:prstGeom prst="rect">
            <a:avLst/>
          </a:prstGeom>
          <a:noFill/>
          <a:ln w="9525">
            <a:noFill/>
          </a:ln>
        </p:spPr>
        <p:txBody>
          <a:bodyPr>
            <a:spAutoFit/>
          </a:bodyPr>
          <a:p>
            <a:r>
              <a:rPr lang="zh-CN" altLang="en-US" sz="2800" b="1" dirty="0">
                <a:solidFill>
                  <a:schemeClr val="tx1"/>
                </a:solidFill>
                <a:latin typeface="+mn-ea"/>
              </a:rPr>
              <a:t>工作原理： </a:t>
            </a:r>
            <a:endParaRPr lang="zh-CN" altLang="en-US" sz="2800" b="1" dirty="0">
              <a:solidFill>
                <a:schemeClr val="tx1"/>
              </a:solidFill>
              <a:latin typeface="+mn-ea"/>
            </a:endParaRPr>
          </a:p>
        </p:txBody>
      </p:sp>
      <p:sp>
        <p:nvSpPr>
          <p:cNvPr id="24580" name="Rectangle 15"/>
          <p:cNvSpPr/>
          <p:nvPr/>
        </p:nvSpPr>
        <p:spPr>
          <a:xfrm>
            <a:off x="1066800" y="2259330"/>
            <a:ext cx="8077200" cy="946150"/>
          </a:xfrm>
          <a:prstGeom prst="rect">
            <a:avLst/>
          </a:prstGeom>
          <a:noFill/>
          <a:ln w="9525">
            <a:noFill/>
          </a:ln>
        </p:spPr>
        <p:txBody>
          <a:bodyPr>
            <a:spAutoFit/>
          </a:bodyPr>
          <a:p>
            <a:r>
              <a:rPr lang="zh-CN" altLang="en-US" sz="2800" b="1" dirty="0">
                <a:solidFill>
                  <a:schemeClr val="tx1"/>
                </a:solidFill>
                <a:latin typeface="+mn-ea"/>
              </a:rPr>
              <a:t>利用电磁铁的通电吸合与断电释放而直接推动阀芯来控制液流方向的。 </a:t>
            </a:r>
            <a:endParaRPr lang="zh-CN" altLang="en-US" sz="2800" b="1" dirty="0">
              <a:solidFill>
                <a:schemeClr val="tx1"/>
              </a:solidFill>
              <a:latin typeface="+mn-ea"/>
            </a:endParaRPr>
          </a:p>
        </p:txBody>
      </p:sp>
      <p:sp>
        <p:nvSpPr>
          <p:cNvPr id="24581" name="Rectangle 16"/>
          <p:cNvSpPr/>
          <p:nvPr/>
        </p:nvSpPr>
        <p:spPr>
          <a:xfrm>
            <a:off x="609600" y="3630930"/>
            <a:ext cx="1828800" cy="519113"/>
          </a:xfrm>
          <a:prstGeom prst="rect">
            <a:avLst/>
          </a:prstGeom>
          <a:noFill/>
          <a:ln w="9525">
            <a:noFill/>
          </a:ln>
        </p:spPr>
        <p:txBody>
          <a:bodyPr>
            <a:spAutoFit/>
          </a:bodyPr>
          <a:p>
            <a:r>
              <a:rPr lang="zh-CN" altLang="en-US" sz="2800" b="1" dirty="0">
                <a:solidFill>
                  <a:schemeClr val="tx1"/>
                </a:solidFill>
                <a:latin typeface="+mn-ea"/>
              </a:rPr>
              <a:t>类型： </a:t>
            </a:r>
            <a:endParaRPr lang="zh-CN" altLang="en-US" sz="2800" b="1" dirty="0">
              <a:solidFill>
                <a:schemeClr val="tx1"/>
              </a:solidFill>
              <a:latin typeface="+mn-ea"/>
            </a:endParaRPr>
          </a:p>
        </p:txBody>
      </p:sp>
      <p:sp>
        <p:nvSpPr>
          <p:cNvPr id="24582" name="Rectangle 17"/>
          <p:cNvSpPr/>
          <p:nvPr/>
        </p:nvSpPr>
        <p:spPr>
          <a:xfrm>
            <a:off x="1981200" y="4011930"/>
            <a:ext cx="4648200" cy="457200"/>
          </a:xfrm>
          <a:prstGeom prst="rect">
            <a:avLst/>
          </a:prstGeom>
          <a:noFill/>
          <a:ln w="9525">
            <a:noFill/>
          </a:ln>
        </p:spPr>
        <p:txBody>
          <a:bodyPr>
            <a:spAutoFit/>
          </a:bodyPr>
          <a:p>
            <a:r>
              <a:rPr lang="zh-CN" altLang="en-US" b="1" dirty="0">
                <a:solidFill>
                  <a:schemeClr val="tx1"/>
                </a:solidFill>
                <a:latin typeface="+mn-ea"/>
              </a:rPr>
              <a:t>直流（</a:t>
            </a:r>
            <a:r>
              <a:rPr lang="en-US" altLang="x-none" b="1" dirty="0">
                <a:solidFill>
                  <a:schemeClr val="tx1"/>
                </a:solidFill>
                <a:latin typeface="+mn-ea"/>
              </a:rPr>
              <a:t>E</a:t>
            </a:r>
            <a:r>
              <a:rPr lang="zh-CN" altLang="en-US" b="1" dirty="0">
                <a:solidFill>
                  <a:schemeClr val="tx1"/>
                </a:solidFill>
                <a:latin typeface="+mn-ea"/>
              </a:rPr>
              <a:t>，</a:t>
            </a:r>
            <a:r>
              <a:rPr lang="en-US" altLang="x-none" b="1" dirty="0">
                <a:solidFill>
                  <a:schemeClr val="tx1"/>
                </a:solidFill>
                <a:latin typeface="+mn-ea"/>
              </a:rPr>
              <a:t>24V </a:t>
            </a:r>
            <a:r>
              <a:rPr lang="zh-CN" altLang="en-US" b="1" dirty="0">
                <a:solidFill>
                  <a:schemeClr val="tx1"/>
                </a:solidFill>
                <a:latin typeface="+mn-ea"/>
              </a:rPr>
              <a:t>或 </a:t>
            </a:r>
            <a:r>
              <a:rPr lang="en-US" altLang="x-none" b="1" dirty="0">
                <a:solidFill>
                  <a:schemeClr val="tx1"/>
                </a:solidFill>
                <a:latin typeface="+mn-ea"/>
              </a:rPr>
              <a:t>100V</a:t>
            </a:r>
            <a:r>
              <a:rPr lang="zh-CN" altLang="en-US" b="1" dirty="0">
                <a:solidFill>
                  <a:schemeClr val="tx1"/>
                </a:solidFill>
                <a:latin typeface="+mn-ea"/>
              </a:rPr>
              <a:t>） </a:t>
            </a:r>
            <a:endParaRPr lang="zh-CN" altLang="en-US" b="1" dirty="0">
              <a:solidFill>
                <a:schemeClr val="tx1"/>
              </a:solidFill>
              <a:latin typeface="+mn-ea"/>
            </a:endParaRPr>
          </a:p>
        </p:txBody>
      </p:sp>
      <p:sp>
        <p:nvSpPr>
          <p:cNvPr id="24583" name="AutoShape 18"/>
          <p:cNvSpPr/>
          <p:nvPr/>
        </p:nvSpPr>
        <p:spPr>
          <a:xfrm>
            <a:off x="1828800" y="3554730"/>
            <a:ext cx="76200" cy="914400"/>
          </a:xfrm>
          <a:prstGeom prst="leftBrace">
            <a:avLst>
              <a:gd name="adj1" fmla="val 100000"/>
              <a:gd name="adj2" fmla="val 50000"/>
            </a:avLst>
          </a:prstGeom>
          <a:noFill/>
          <a:ln w="28575" cap="sq" cmpd="sng">
            <a:solidFill>
              <a:schemeClr val="tx1"/>
            </a:solidFill>
            <a:prstDash val="solid"/>
            <a:headEnd type="none" w="med" len="med"/>
            <a:tailEnd type="none" w="med" len="med"/>
          </a:ln>
        </p:spPr>
        <p:txBody>
          <a:bodyPr wrap="none" anchor="ctr"/>
          <a:p>
            <a:endParaRPr lang="zh-CN" altLang="en-US" dirty="0">
              <a:solidFill>
                <a:schemeClr val="tx1"/>
              </a:solidFill>
              <a:latin typeface="+mn-ea"/>
            </a:endParaRPr>
          </a:p>
        </p:txBody>
      </p:sp>
      <p:sp>
        <p:nvSpPr>
          <p:cNvPr id="24584" name="Rectangle 19"/>
          <p:cNvSpPr/>
          <p:nvPr/>
        </p:nvSpPr>
        <p:spPr>
          <a:xfrm>
            <a:off x="1981200" y="3402330"/>
            <a:ext cx="4735513" cy="457200"/>
          </a:xfrm>
          <a:prstGeom prst="rect">
            <a:avLst/>
          </a:prstGeom>
          <a:noFill/>
          <a:ln w="9525">
            <a:noFill/>
          </a:ln>
        </p:spPr>
        <p:txBody>
          <a:bodyPr wrap="none">
            <a:spAutoFit/>
          </a:bodyPr>
          <a:p>
            <a:r>
              <a:rPr lang="zh-CN" altLang="en-US" b="1" dirty="0">
                <a:solidFill>
                  <a:schemeClr val="tx1"/>
                </a:solidFill>
                <a:latin typeface="+mn-ea"/>
              </a:rPr>
              <a:t>交流（</a:t>
            </a:r>
            <a:r>
              <a:rPr lang="en-US" altLang="x-none" b="1" dirty="0">
                <a:solidFill>
                  <a:schemeClr val="tx1"/>
                </a:solidFill>
                <a:latin typeface="+mn-ea"/>
              </a:rPr>
              <a:t>D</a:t>
            </a:r>
            <a:r>
              <a:rPr lang="zh-CN" altLang="en-US" b="1" dirty="0">
                <a:solidFill>
                  <a:schemeClr val="tx1"/>
                </a:solidFill>
                <a:latin typeface="+mn-ea"/>
              </a:rPr>
              <a:t>，</a:t>
            </a:r>
            <a:r>
              <a:rPr lang="en-US" altLang="x-none" b="1" dirty="0">
                <a:solidFill>
                  <a:schemeClr val="tx1"/>
                </a:solidFill>
                <a:latin typeface="+mn-ea"/>
              </a:rPr>
              <a:t>36V </a:t>
            </a:r>
            <a:r>
              <a:rPr lang="zh-CN" altLang="en-US" b="1" dirty="0">
                <a:solidFill>
                  <a:schemeClr val="tx1"/>
                </a:solidFill>
                <a:latin typeface="+mn-ea"/>
              </a:rPr>
              <a:t>或 </a:t>
            </a:r>
            <a:r>
              <a:rPr lang="en-US" altLang="x-none" b="1" dirty="0">
                <a:solidFill>
                  <a:schemeClr val="tx1"/>
                </a:solidFill>
                <a:latin typeface="+mn-ea"/>
              </a:rPr>
              <a:t>220V </a:t>
            </a:r>
            <a:r>
              <a:rPr lang="zh-CN" altLang="en-US" b="1" dirty="0">
                <a:solidFill>
                  <a:schemeClr val="tx1"/>
                </a:solidFill>
                <a:latin typeface="+mn-ea"/>
              </a:rPr>
              <a:t>或 </a:t>
            </a:r>
            <a:r>
              <a:rPr lang="en-US" altLang="x-none" b="1" dirty="0">
                <a:solidFill>
                  <a:schemeClr val="tx1"/>
                </a:solidFill>
                <a:latin typeface="+mn-ea"/>
              </a:rPr>
              <a:t>380V</a:t>
            </a:r>
            <a:r>
              <a:rPr lang="zh-CN" altLang="en-US" b="1" dirty="0">
                <a:solidFill>
                  <a:schemeClr val="tx1"/>
                </a:solidFill>
                <a:latin typeface="+mn-ea"/>
              </a:rPr>
              <a:t>）</a:t>
            </a:r>
            <a:endParaRPr lang="zh-CN" altLang="en-US" b="1" dirty="0">
              <a:solidFill>
                <a:schemeClr val="tx1"/>
              </a:solidFill>
              <a:latin typeface="+mn-ea"/>
            </a:endParaRPr>
          </a:p>
        </p:txBody>
      </p:sp>
      <p:sp>
        <p:nvSpPr>
          <p:cNvPr id="24585" name="Rectangle 20"/>
          <p:cNvSpPr/>
          <p:nvPr/>
        </p:nvSpPr>
        <p:spPr>
          <a:xfrm>
            <a:off x="2133600" y="5459730"/>
            <a:ext cx="2438400" cy="457200"/>
          </a:xfrm>
          <a:prstGeom prst="rect">
            <a:avLst/>
          </a:prstGeom>
          <a:noFill/>
          <a:ln w="9525">
            <a:noFill/>
          </a:ln>
        </p:spPr>
        <p:txBody>
          <a:bodyPr>
            <a:spAutoFit/>
          </a:bodyPr>
          <a:p>
            <a:r>
              <a:rPr lang="zh-CN" altLang="en-US" b="1" dirty="0">
                <a:solidFill>
                  <a:schemeClr val="tx1"/>
                </a:solidFill>
                <a:latin typeface="+mn-ea"/>
              </a:rPr>
              <a:t>湿式 </a:t>
            </a:r>
            <a:endParaRPr lang="zh-CN" altLang="en-US" b="1" dirty="0">
              <a:solidFill>
                <a:schemeClr val="tx1"/>
              </a:solidFill>
              <a:latin typeface="+mn-ea"/>
            </a:endParaRPr>
          </a:p>
        </p:txBody>
      </p:sp>
      <p:sp>
        <p:nvSpPr>
          <p:cNvPr id="24586" name="AutoShape 21"/>
          <p:cNvSpPr/>
          <p:nvPr/>
        </p:nvSpPr>
        <p:spPr>
          <a:xfrm>
            <a:off x="1905000" y="4773930"/>
            <a:ext cx="76200" cy="1143000"/>
          </a:xfrm>
          <a:prstGeom prst="leftBrace">
            <a:avLst>
              <a:gd name="adj1" fmla="val 125000"/>
              <a:gd name="adj2" fmla="val 50000"/>
            </a:avLst>
          </a:prstGeom>
          <a:noFill/>
          <a:ln w="28575" cap="sq" cmpd="sng">
            <a:solidFill>
              <a:schemeClr val="tx1"/>
            </a:solidFill>
            <a:prstDash val="solid"/>
            <a:headEnd type="none" w="med" len="med"/>
            <a:tailEnd type="none" w="med" len="med"/>
          </a:ln>
        </p:spPr>
        <p:txBody>
          <a:bodyPr wrap="none" anchor="ctr"/>
          <a:p>
            <a:endParaRPr lang="zh-CN" altLang="en-US" dirty="0">
              <a:solidFill>
                <a:schemeClr val="tx1"/>
              </a:solidFill>
              <a:latin typeface="+mn-ea"/>
            </a:endParaRPr>
          </a:p>
        </p:txBody>
      </p:sp>
      <p:sp>
        <p:nvSpPr>
          <p:cNvPr id="24587" name="Rectangle 22"/>
          <p:cNvSpPr/>
          <p:nvPr/>
        </p:nvSpPr>
        <p:spPr>
          <a:xfrm>
            <a:off x="2133600" y="4697730"/>
            <a:ext cx="796925" cy="457200"/>
          </a:xfrm>
          <a:prstGeom prst="rect">
            <a:avLst/>
          </a:prstGeom>
          <a:noFill/>
          <a:ln w="9525">
            <a:noFill/>
          </a:ln>
        </p:spPr>
        <p:txBody>
          <a:bodyPr>
            <a:spAutoFit/>
          </a:bodyPr>
          <a:p>
            <a:r>
              <a:rPr lang="zh-CN" altLang="en-US" b="1" dirty="0">
                <a:solidFill>
                  <a:schemeClr val="tx1"/>
                </a:solidFill>
                <a:latin typeface="+mn-ea"/>
              </a:rPr>
              <a:t>干式</a:t>
            </a:r>
            <a:endParaRPr lang="zh-CN" altLang="en-US" b="1" dirty="0">
              <a:solidFill>
                <a:schemeClr val="tx1"/>
              </a:solidFill>
              <a:latin typeface="+mn-ea"/>
            </a:endParaRPr>
          </a:p>
        </p:txBody>
      </p:sp>
      <p:pic>
        <p:nvPicPr>
          <p:cNvPr id="24588" name="图片 24587"/>
          <p:cNvPicPr>
            <a:picLocks noChangeAspect="1"/>
          </p:cNvPicPr>
          <p:nvPr/>
        </p:nvPicPr>
        <p:blipFill>
          <a:blip r:embed="rId1"/>
          <a:stretch>
            <a:fillRect/>
          </a:stretch>
        </p:blipFill>
        <p:spPr>
          <a:xfrm>
            <a:off x="5354003" y="4003358"/>
            <a:ext cx="3336925" cy="268287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9"/>
                                        </p:tgtEl>
                                        <p:attrNameLst>
                                          <p:attrName>style.visibility</p:attrName>
                                        </p:attrNameLst>
                                      </p:cBhvr>
                                      <p:to>
                                        <p:strVal val="visible"/>
                                      </p:to>
                                    </p:set>
                                    <p:animEffect transition="in" filter="blinds(horizontal)">
                                      <p:cBhvr>
                                        <p:cTn id="12" dur="500"/>
                                        <p:tgtEl>
                                          <p:spTgt spid="2457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80"/>
                                        </p:tgtEl>
                                        <p:attrNameLst>
                                          <p:attrName>style.visibility</p:attrName>
                                        </p:attrNameLst>
                                      </p:cBhvr>
                                      <p:to>
                                        <p:strVal val="visible"/>
                                      </p:to>
                                    </p:set>
                                    <p:animEffect transition="in" filter="blinds(horizontal)">
                                      <p:cBhvr>
                                        <p:cTn id="17" dur="500"/>
                                        <p:tgtEl>
                                          <p:spTgt spid="2458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81"/>
                                        </p:tgtEl>
                                        <p:attrNameLst>
                                          <p:attrName>style.visibility</p:attrName>
                                        </p:attrNameLst>
                                      </p:cBhvr>
                                      <p:to>
                                        <p:strVal val="visible"/>
                                      </p:to>
                                    </p:set>
                                    <p:animEffect transition="in" filter="blinds(horizontal)">
                                      <p:cBhvr>
                                        <p:cTn id="22" dur="500"/>
                                        <p:tgtEl>
                                          <p:spTgt spid="2458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83"/>
                                        </p:tgtEl>
                                        <p:attrNameLst>
                                          <p:attrName>style.visibility</p:attrName>
                                        </p:attrNameLst>
                                      </p:cBhvr>
                                      <p:to>
                                        <p:strVal val="visible"/>
                                      </p:to>
                                    </p:set>
                                    <p:animEffect transition="in" filter="blinds(horizontal)">
                                      <p:cBhvr>
                                        <p:cTn id="27" dur="500"/>
                                        <p:tgtEl>
                                          <p:spTgt spid="2458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584"/>
                                        </p:tgtEl>
                                        <p:attrNameLst>
                                          <p:attrName>style.visibility</p:attrName>
                                        </p:attrNameLst>
                                      </p:cBhvr>
                                      <p:to>
                                        <p:strVal val="visible"/>
                                      </p:to>
                                    </p:set>
                                    <p:animEffect transition="in" filter="blinds(horizontal)">
                                      <p:cBhvr>
                                        <p:cTn id="32" dur="500"/>
                                        <p:tgtEl>
                                          <p:spTgt spid="2458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4582"/>
                                        </p:tgtEl>
                                        <p:attrNameLst>
                                          <p:attrName>style.visibility</p:attrName>
                                        </p:attrNameLst>
                                      </p:cBhvr>
                                      <p:to>
                                        <p:strVal val="visible"/>
                                      </p:to>
                                    </p:set>
                                    <p:animEffect transition="in" filter="blinds(horizontal)">
                                      <p:cBhvr>
                                        <p:cTn id="37" dur="500"/>
                                        <p:tgtEl>
                                          <p:spTgt spid="2458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4586"/>
                                        </p:tgtEl>
                                        <p:attrNameLst>
                                          <p:attrName>style.visibility</p:attrName>
                                        </p:attrNameLst>
                                      </p:cBhvr>
                                      <p:to>
                                        <p:strVal val="visible"/>
                                      </p:to>
                                    </p:set>
                                    <p:animEffect transition="in" filter="blinds(horizontal)">
                                      <p:cBhvr>
                                        <p:cTn id="42" dur="500"/>
                                        <p:tgtEl>
                                          <p:spTgt spid="2458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4587"/>
                                        </p:tgtEl>
                                        <p:attrNameLst>
                                          <p:attrName>style.visibility</p:attrName>
                                        </p:attrNameLst>
                                      </p:cBhvr>
                                      <p:to>
                                        <p:strVal val="visible"/>
                                      </p:to>
                                    </p:set>
                                    <p:animEffect transition="in" filter="blinds(horizontal)">
                                      <p:cBhvr>
                                        <p:cTn id="47" dur="500"/>
                                        <p:tgtEl>
                                          <p:spTgt spid="2458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4585"/>
                                        </p:tgtEl>
                                        <p:attrNameLst>
                                          <p:attrName>style.visibility</p:attrName>
                                        </p:attrNameLst>
                                      </p:cBhvr>
                                      <p:to>
                                        <p:strVal val="visible"/>
                                      </p:to>
                                    </p:set>
                                    <p:animEffect transition="in" filter="blinds(horizontal)">
                                      <p:cBhvr>
                                        <p:cTn id="52"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p:bldP spid="24580" grpId="0"/>
      <p:bldP spid="24581" grpId="0"/>
      <p:bldP spid="24582" grpId="0"/>
      <p:bldP spid="24583" grpId="0" bldLvl="0" animBg="1"/>
      <p:bldP spid="24584" grpId="0"/>
      <p:bldP spid="24585" grpId="0"/>
      <p:bldP spid="24586" grpId="0" bldLvl="0" animBg="1"/>
      <p:bldP spid="245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pic>
        <p:nvPicPr>
          <p:cNvPr id="25603" name="Picture 11" descr="Z57"/>
          <p:cNvPicPr>
            <a:picLocks noChangeAspect="1"/>
          </p:cNvPicPr>
          <p:nvPr/>
        </p:nvPicPr>
        <p:blipFill>
          <a:blip r:embed="rId1"/>
          <a:stretch>
            <a:fillRect/>
          </a:stretch>
        </p:blipFill>
        <p:spPr>
          <a:xfrm>
            <a:off x="1143000" y="2263775"/>
            <a:ext cx="6934200" cy="3481388"/>
          </a:xfrm>
          <a:prstGeom prst="rect">
            <a:avLst/>
          </a:prstGeom>
          <a:noFill/>
          <a:ln w="9525">
            <a:noFill/>
          </a:ln>
        </p:spPr>
      </p:pic>
      <p:pic>
        <p:nvPicPr>
          <p:cNvPr id="25604" name="Picture 13" descr="Z58"/>
          <p:cNvPicPr>
            <a:picLocks noChangeAspect="1"/>
          </p:cNvPicPr>
          <p:nvPr/>
        </p:nvPicPr>
        <p:blipFill>
          <a:blip r:embed="rId2"/>
          <a:stretch>
            <a:fillRect/>
          </a:stretch>
        </p:blipFill>
        <p:spPr>
          <a:xfrm>
            <a:off x="1044575" y="2060575"/>
            <a:ext cx="7086600" cy="4183063"/>
          </a:xfrm>
          <a:prstGeom prst="rect">
            <a:avLst/>
          </a:prstGeom>
          <a:noFill/>
          <a:ln w="9525">
            <a:noFill/>
          </a:ln>
        </p:spPr>
      </p:pic>
      <p:sp>
        <p:nvSpPr>
          <p:cNvPr id="25605" name="Rectangle 14"/>
          <p:cNvSpPr/>
          <p:nvPr/>
        </p:nvSpPr>
        <p:spPr>
          <a:xfrm>
            <a:off x="960755" y="1167130"/>
            <a:ext cx="1828800" cy="521970"/>
          </a:xfrm>
          <a:prstGeom prst="rect">
            <a:avLst/>
          </a:prstGeom>
          <a:noFill/>
          <a:ln w="9525">
            <a:noFill/>
          </a:ln>
        </p:spPr>
        <p:txBody>
          <a:bodyPr>
            <a:spAutoFit/>
          </a:bodyPr>
          <a:p>
            <a:r>
              <a:rPr lang="zh-CN" altLang="en-US" sz="2800" b="1" dirty="0">
                <a:solidFill>
                  <a:schemeClr val="tx1"/>
                </a:solidFill>
                <a:latin typeface="+mn-ea"/>
              </a:rPr>
              <a:t>结构： </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5"/>
                                        </p:tgtEl>
                                        <p:attrNameLst>
                                          <p:attrName>style.visibility</p:attrName>
                                        </p:attrNameLst>
                                      </p:cBhvr>
                                      <p:to>
                                        <p:strVal val="visible"/>
                                      </p:to>
                                    </p:set>
                                    <p:anim calcmode="lin" valueType="num">
                                      <p:cBhvr additive="base">
                                        <p:cTn id="7" dur="500" fill="hold"/>
                                        <p:tgtEl>
                                          <p:spTgt spid="25605"/>
                                        </p:tgtEl>
                                        <p:attrNameLst>
                                          <p:attrName>ppt_x</p:attrName>
                                        </p:attrNameLst>
                                      </p:cBhvr>
                                      <p:tavLst>
                                        <p:tav tm="0">
                                          <p:val>
                                            <p:strVal val="0-#ppt_w/2"/>
                                          </p:val>
                                        </p:tav>
                                        <p:tav tm="100000">
                                          <p:val>
                                            <p:strVal val="#ppt_x"/>
                                          </p:val>
                                        </p:tav>
                                      </p:tavLst>
                                    </p:anim>
                                    <p:anim calcmode="lin" valueType="num">
                                      <p:cBhvr additive="base">
                                        <p:cTn id="8" dur="500" fill="hold"/>
                                        <p:tgtEl>
                                          <p:spTgt spid="2560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5603"/>
                                        </p:tgtEl>
                                        <p:attrNameLst>
                                          <p:attrName>style.visibility</p:attrName>
                                        </p:attrNameLst>
                                      </p:cBhvr>
                                      <p:to>
                                        <p:strVal val="visible"/>
                                      </p:to>
                                    </p:set>
                                    <p:animEffect transition="in" filter="blinds(horizontal)">
                                      <p:cBhvr>
                                        <p:cTn id="13" dur="500"/>
                                        <p:tgtEl>
                                          <p:spTgt spid="25603"/>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5604"/>
                                        </p:tgtEl>
                                        <p:attrNameLst>
                                          <p:attrName>style.visibility</p:attrName>
                                        </p:attrNameLst>
                                      </p:cBhvr>
                                      <p:to>
                                        <p:strVal val="visible"/>
                                      </p:to>
                                    </p:set>
                                    <p:animEffect transition="in" filter="blinds(horizontal)">
                                      <p:cBhvr>
                                        <p:cTn id="18"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6627" name="Rectangle 29"/>
          <p:cNvSpPr/>
          <p:nvPr/>
        </p:nvSpPr>
        <p:spPr>
          <a:xfrm>
            <a:off x="381000" y="2075815"/>
            <a:ext cx="8229600" cy="3449955"/>
          </a:xfrm>
          <a:prstGeom prst="rect">
            <a:avLst/>
          </a:prstGeom>
          <a:noFill/>
          <a:ln w="9525">
            <a:noFill/>
          </a:ln>
        </p:spPr>
        <p:txBody>
          <a:bodyPr>
            <a:spAutoFit/>
          </a:bodyPr>
          <a:p>
            <a:pPr indent="266700" algn="just">
              <a:lnSpc>
                <a:spcPct val="130000"/>
              </a:lnSpc>
            </a:pPr>
            <a:r>
              <a:rPr lang="zh-CN" altLang="en-US" sz="2800" b="1" dirty="0">
                <a:solidFill>
                  <a:schemeClr val="tx1"/>
                </a:solidFill>
                <a:latin typeface="+mn-ea"/>
              </a:rPr>
              <a:t>（</a:t>
            </a:r>
            <a:r>
              <a:rPr lang="en-US" altLang="x-none" sz="2800" b="1" dirty="0">
                <a:solidFill>
                  <a:schemeClr val="tx1"/>
                </a:solidFill>
                <a:latin typeface="+mn-ea"/>
              </a:rPr>
              <a:t>1</a:t>
            </a:r>
            <a:r>
              <a:rPr lang="zh-CN" altLang="en-US" sz="2800" b="1" dirty="0">
                <a:solidFill>
                  <a:schemeClr val="tx1"/>
                </a:solidFill>
                <a:latin typeface="+mn-ea"/>
              </a:rPr>
              <a:t>）动作迅速，操作轻便，便于远距离控制；</a:t>
            </a:r>
            <a:endParaRPr lang="zh-CN" altLang="en-US" sz="2800" b="1" dirty="0">
              <a:solidFill>
                <a:schemeClr val="tx1"/>
              </a:solidFill>
              <a:latin typeface="+mn-ea"/>
            </a:endParaRPr>
          </a:p>
          <a:p>
            <a:pPr indent="266700" algn="just"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2</a:t>
            </a:r>
            <a:r>
              <a:rPr lang="zh-CN" altLang="en-US" sz="2800" b="1" dirty="0">
                <a:solidFill>
                  <a:schemeClr val="tx1"/>
                </a:solidFill>
                <a:latin typeface="+mn-ea"/>
              </a:rPr>
              <a:t>）因受电磁铁尺寸与推力的限制，仅能控制小流量（小于</a:t>
            </a:r>
            <a:r>
              <a:rPr lang="en-US" altLang="x-none" sz="2800" b="1" dirty="0">
                <a:solidFill>
                  <a:schemeClr val="tx1"/>
                </a:solidFill>
                <a:latin typeface="+mn-ea"/>
              </a:rPr>
              <a:t>63 </a:t>
            </a:r>
            <a:r>
              <a:rPr lang="en-US" altLang="x-none" sz="2800" b="1" i="1" dirty="0">
                <a:solidFill>
                  <a:schemeClr val="tx1"/>
                </a:solidFill>
                <a:latin typeface="+mn-ea"/>
              </a:rPr>
              <a:t>l/min</a:t>
            </a:r>
            <a:r>
              <a:rPr lang="zh-CN" altLang="en-US" sz="2800" b="1" dirty="0">
                <a:solidFill>
                  <a:schemeClr val="tx1"/>
                </a:solidFill>
                <a:latin typeface="+mn-ea"/>
              </a:rPr>
              <a:t>）的液流；</a:t>
            </a:r>
            <a:endParaRPr lang="zh-CN" altLang="en-US" sz="2800" b="1" dirty="0">
              <a:solidFill>
                <a:schemeClr val="tx1"/>
              </a:solidFill>
              <a:latin typeface="+mn-ea"/>
            </a:endParaRPr>
          </a:p>
          <a:p>
            <a:pPr indent="266700" algn="just"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3</a:t>
            </a:r>
            <a:r>
              <a:rPr lang="zh-CN" altLang="en-US" sz="2800" b="1" dirty="0">
                <a:solidFill>
                  <a:schemeClr val="tx1"/>
                </a:solidFill>
                <a:latin typeface="+mn-ea"/>
              </a:rPr>
              <a:t>）电磁铁通断电需电信号控制：如设备中的按钮开关、限位开关、行程开关等；</a:t>
            </a:r>
            <a:endParaRPr lang="zh-CN" altLang="en-US" sz="2800" b="1" dirty="0">
              <a:solidFill>
                <a:schemeClr val="tx1"/>
              </a:solidFill>
              <a:latin typeface="+mn-ea"/>
            </a:endParaRPr>
          </a:p>
          <a:p>
            <a:pPr indent="266700"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4</a:t>
            </a:r>
            <a:r>
              <a:rPr lang="zh-CN" altLang="en-US" sz="2800" b="1" dirty="0">
                <a:solidFill>
                  <a:schemeClr val="tx1"/>
                </a:solidFill>
                <a:latin typeface="+mn-ea"/>
              </a:rPr>
              <a:t>）换向快，易产生液压冲击。 </a:t>
            </a:r>
            <a:endParaRPr lang="zh-CN" altLang="en-US" sz="2800" b="1" dirty="0">
              <a:solidFill>
                <a:schemeClr val="tx1"/>
              </a:solidFill>
              <a:latin typeface="+mn-ea"/>
            </a:endParaRPr>
          </a:p>
        </p:txBody>
      </p:sp>
      <p:sp>
        <p:nvSpPr>
          <p:cNvPr id="26628" name="Rectangle 30"/>
          <p:cNvSpPr/>
          <p:nvPr/>
        </p:nvSpPr>
        <p:spPr>
          <a:xfrm>
            <a:off x="304800" y="1466215"/>
            <a:ext cx="9144000" cy="519113"/>
          </a:xfrm>
          <a:prstGeom prst="rect">
            <a:avLst/>
          </a:prstGeom>
          <a:noFill/>
          <a:ln w="9525">
            <a:noFill/>
          </a:ln>
        </p:spPr>
        <p:txBody>
          <a:bodyPr>
            <a:spAutoFit/>
          </a:bodyPr>
          <a:p>
            <a:r>
              <a:rPr lang="zh-CN" altLang="en-US" sz="2800" b="1" dirty="0">
                <a:solidFill>
                  <a:schemeClr val="tx1"/>
                </a:solidFill>
                <a:latin typeface="+mn-ea"/>
              </a:rPr>
              <a:t>特点： </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blinds(horizontal)">
                                      <p:cBhvr>
                                        <p:cTn id="7" dur="5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6627"/>
                                        </p:tgtEl>
                                        <p:attrNameLst>
                                          <p:attrName>style.visibility</p:attrName>
                                        </p:attrNameLst>
                                      </p:cBhvr>
                                      <p:to>
                                        <p:strVal val="visible"/>
                                      </p:to>
                                    </p:set>
                                    <p:animEffect transition="in" filter="blinds(horizontal)">
                                      <p:cBhvr>
                                        <p:cTn id="12"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p:bldP spid="266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7650" name="Rectangle 2"/>
          <p:cNvSpPr/>
          <p:nvPr/>
        </p:nvSpPr>
        <p:spPr>
          <a:xfrm>
            <a:off x="152400" y="811530"/>
            <a:ext cx="9144000" cy="521970"/>
          </a:xfrm>
          <a:prstGeom prst="rect">
            <a:avLst/>
          </a:prstGeom>
          <a:noFill/>
          <a:ln w="9525">
            <a:noFill/>
          </a:ln>
        </p:spPr>
        <p:txBody>
          <a:bodyPr>
            <a:spAutoFit/>
          </a:bodyPr>
          <a:p>
            <a:pPr algn="just"/>
            <a:r>
              <a:rPr lang="en-US" altLang="x-none" sz="2800" b="1" dirty="0">
                <a:solidFill>
                  <a:schemeClr val="tx1"/>
                </a:solidFill>
                <a:latin typeface="+mn-ea"/>
              </a:rPr>
              <a:t>④</a:t>
            </a:r>
            <a:r>
              <a:rPr lang="zh-CN" altLang="en-US" sz="2800" b="1" dirty="0">
                <a:solidFill>
                  <a:schemeClr val="tx1"/>
                </a:solidFill>
                <a:latin typeface="+mn-ea"/>
              </a:rPr>
              <a:t>液动换向阀</a:t>
            </a:r>
            <a:r>
              <a:rPr lang="zh-CN" altLang="en-US" b="1" dirty="0">
                <a:solidFill>
                  <a:schemeClr val="tx1"/>
                </a:solidFill>
                <a:latin typeface="+mn-ea"/>
              </a:rPr>
              <a:t> </a:t>
            </a:r>
            <a:endParaRPr lang="zh-CN" altLang="en-US" b="1" dirty="0">
              <a:solidFill>
                <a:schemeClr val="tx1"/>
              </a:solidFill>
              <a:latin typeface="+mn-ea"/>
            </a:endParaRPr>
          </a:p>
        </p:txBody>
      </p:sp>
      <p:sp>
        <p:nvSpPr>
          <p:cNvPr id="27651" name="Rectangle 8"/>
          <p:cNvSpPr/>
          <p:nvPr/>
        </p:nvSpPr>
        <p:spPr>
          <a:xfrm>
            <a:off x="609600" y="1497330"/>
            <a:ext cx="2514600" cy="519113"/>
          </a:xfrm>
          <a:prstGeom prst="rect">
            <a:avLst/>
          </a:prstGeom>
          <a:noFill/>
          <a:ln w="9525">
            <a:noFill/>
          </a:ln>
        </p:spPr>
        <p:txBody>
          <a:bodyPr>
            <a:spAutoFit/>
          </a:bodyPr>
          <a:p>
            <a:r>
              <a:rPr lang="zh-CN" altLang="en-US" sz="2800" b="1" dirty="0">
                <a:solidFill>
                  <a:schemeClr val="tx1"/>
                </a:solidFill>
                <a:latin typeface="+mn-ea"/>
              </a:rPr>
              <a:t>工作原理： </a:t>
            </a:r>
            <a:endParaRPr lang="zh-CN" altLang="en-US" sz="2800" b="1" dirty="0">
              <a:solidFill>
                <a:schemeClr val="tx1"/>
              </a:solidFill>
              <a:latin typeface="+mn-ea"/>
            </a:endParaRPr>
          </a:p>
        </p:txBody>
      </p:sp>
      <p:sp>
        <p:nvSpPr>
          <p:cNvPr id="27652" name="Rectangle 9"/>
          <p:cNvSpPr/>
          <p:nvPr/>
        </p:nvSpPr>
        <p:spPr>
          <a:xfrm>
            <a:off x="990600" y="2106930"/>
            <a:ext cx="8382000" cy="519113"/>
          </a:xfrm>
          <a:prstGeom prst="rect">
            <a:avLst/>
          </a:prstGeom>
          <a:noFill/>
          <a:ln w="9525">
            <a:noFill/>
          </a:ln>
        </p:spPr>
        <p:txBody>
          <a:bodyPr>
            <a:spAutoFit/>
          </a:bodyPr>
          <a:p>
            <a:r>
              <a:rPr lang="zh-CN" altLang="en-US" sz="2800" b="1" dirty="0">
                <a:solidFill>
                  <a:schemeClr val="tx1"/>
                </a:solidFill>
                <a:latin typeface="+mn-ea"/>
              </a:rPr>
              <a:t>利用控制油路的油液压力来改变阀芯位置的换向阀。 </a:t>
            </a:r>
            <a:endParaRPr lang="zh-CN" altLang="en-US" sz="2800" b="1" dirty="0">
              <a:solidFill>
                <a:schemeClr val="tx1"/>
              </a:solidFill>
              <a:latin typeface="+mn-ea"/>
            </a:endParaRPr>
          </a:p>
        </p:txBody>
      </p:sp>
      <p:pic>
        <p:nvPicPr>
          <p:cNvPr id="27654" name="Picture 10" descr="Z59"/>
          <p:cNvPicPr>
            <a:picLocks noChangeAspect="1"/>
          </p:cNvPicPr>
          <p:nvPr/>
        </p:nvPicPr>
        <p:blipFill>
          <a:blip r:embed="rId1"/>
          <a:stretch>
            <a:fillRect/>
          </a:stretch>
        </p:blipFill>
        <p:spPr>
          <a:xfrm>
            <a:off x="2133600" y="2692400"/>
            <a:ext cx="4343400" cy="3806825"/>
          </a:xfrm>
          <a:prstGeom prst="rect">
            <a:avLst/>
          </a:prstGeom>
          <a:noFill/>
          <a:ln w="9525">
            <a:noFill/>
          </a:ln>
        </p:spPr>
      </p:pic>
      <p:sp>
        <p:nvSpPr>
          <p:cNvPr id="27655" name="Rectangle 12"/>
          <p:cNvSpPr/>
          <p:nvPr/>
        </p:nvSpPr>
        <p:spPr>
          <a:xfrm>
            <a:off x="685800" y="2716530"/>
            <a:ext cx="2514600" cy="519113"/>
          </a:xfrm>
          <a:prstGeom prst="rect">
            <a:avLst/>
          </a:prstGeom>
          <a:noFill/>
          <a:ln w="9525">
            <a:noFill/>
          </a:ln>
        </p:spPr>
        <p:txBody>
          <a:bodyPr>
            <a:spAutoFit/>
          </a:bodyPr>
          <a:p>
            <a:r>
              <a:rPr lang="zh-CN" altLang="en-US" sz="2800" b="1" dirty="0">
                <a:solidFill>
                  <a:schemeClr val="tx1"/>
                </a:solidFill>
                <a:latin typeface="+mn-ea"/>
              </a:rPr>
              <a:t>结构： </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0-#ppt_w/2"/>
                                          </p:val>
                                        </p:tav>
                                        <p:tav tm="100000">
                                          <p:val>
                                            <p:strVal val="#ppt_x"/>
                                          </p:val>
                                        </p:tav>
                                      </p:tavLst>
                                    </p:anim>
                                    <p:anim calcmode="lin" valueType="num">
                                      <p:cBhvr additive="base">
                                        <p:cTn id="8" dur="500" fill="hold"/>
                                        <p:tgtEl>
                                          <p:spTgt spid="276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7651"/>
                                        </p:tgtEl>
                                        <p:attrNameLst>
                                          <p:attrName>style.visibility</p:attrName>
                                        </p:attrNameLst>
                                      </p:cBhvr>
                                      <p:to>
                                        <p:strVal val="visible"/>
                                      </p:to>
                                    </p:set>
                                    <p:anim calcmode="lin" valueType="num">
                                      <p:cBhvr additive="base">
                                        <p:cTn id="13" dur="500" fill="hold"/>
                                        <p:tgtEl>
                                          <p:spTgt spid="27651"/>
                                        </p:tgtEl>
                                        <p:attrNameLst>
                                          <p:attrName>ppt_x</p:attrName>
                                        </p:attrNameLst>
                                      </p:cBhvr>
                                      <p:tavLst>
                                        <p:tav tm="0">
                                          <p:val>
                                            <p:strVal val="0-#ppt_w/2"/>
                                          </p:val>
                                        </p:tav>
                                        <p:tav tm="100000">
                                          <p:val>
                                            <p:strVal val="#ppt_x"/>
                                          </p:val>
                                        </p:tav>
                                      </p:tavLst>
                                    </p:anim>
                                    <p:anim calcmode="lin" valueType="num">
                                      <p:cBhvr additive="base">
                                        <p:cTn id="14" dur="500" fill="hold"/>
                                        <p:tgtEl>
                                          <p:spTgt spid="2765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7652"/>
                                        </p:tgtEl>
                                        <p:attrNameLst>
                                          <p:attrName>style.visibility</p:attrName>
                                        </p:attrNameLst>
                                      </p:cBhvr>
                                      <p:to>
                                        <p:strVal val="visible"/>
                                      </p:to>
                                    </p:set>
                                    <p:anim calcmode="lin" valueType="num">
                                      <p:cBhvr additive="base">
                                        <p:cTn id="19" dur="500" fill="hold"/>
                                        <p:tgtEl>
                                          <p:spTgt spid="27652"/>
                                        </p:tgtEl>
                                        <p:attrNameLst>
                                          <p:attrName>ppt_x</p:attrName>
                                        </p:attrNameLst>
                                      </p:cBhvr>
                                      <p:tavLst>
                                        <p:tav tm="0">
                                          <p:val>
                                            <p:strVal val="0-#ppt_w/2"/>
                                          </p:val>
                                        </p:tav>
                                        <p:tav tm="100000">
                                          <p:val>
                                            <p:strVal val="#ppt_x"/>
                                          </p:val>
                                        </p:tav>
                                      </p:tavLst>
                                    </p:anim>
                                    <p:anim calcmode="lin" valueType="num">
                                      <p:cBhvr additive="base">
                                        <p:cTn id="20" dur="500" fill="hold"/>
                                        <p:tgtEl>
                                          <p:spTgt spid="2765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7655"/>
                                        </p:tgtEl>
                                        <p:attrNameLst>
                                          <p:attrName>style.visibility</p:attrName>
                                        </p:attrNameLst>
                                      </p:cBhvr>
                                      <p:to>
                                        <p:strVal val="visible"/>
                                      </p:to>
                                    </p:set>
                                    <p:anim calcmode="lin" valueType="num">
                                      <p:cBhvr additive="base">
                                        <p:cTn id="25" dur="500" fill="hold"/>
                                        <p:tgtEl>
                                          <p:spTgt spid="27655"/>
                                        </p:tgtEl>
                                        <p:attrNameLst>
                                          <p:attrName>ppt_x</p:attrName>
                                        </p:attrNameLst>
                                      </p:cBhvr>
                                      <p:tavLst>
                                        <p:tav tm="0">
                                          <p:val>
                                            <p:strVal val="0-#ppt_w/2"/>
                                          </p:val>
                                        </p:tav>
                                        <p:tav tm="100000">
                                          <p:val>
                                            <p:strVal val="#ppt_x"/>
                                          </p:val>
                                        </p:tav>
                                      </p:tavLst>
                                    </p:anim>
                                    <p:anim calcmode="lin" valueType="num">
                                      <p:cBhvr additive="base">
                                        <p:cTn id="26" dur="500" fill="hold"/>
                                        <p:tgtEl>
                                          <p:spTgt spid="2765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7654"/>
                                        </p:tgtEl>
                                        <p:attrNameLst>
                                          <p:attrName>style.visibility</p:attrName>
                                        </p:attrNameLst>
                                      </p:cBhvr>
                                      <p:to>
                                        <p:strVal val="visible"/>
                                      </p:to>
                                    </p:set>
                                    <p:animEffect transition="in" filter="blinds(horizontal)">
                                      <p:cBhvr>
                                        <p:cTn id="31" dur="500"/>
                                        <p:tgtEl>
                                          <p:spTgt spid="27654"/>
                                        </p:tgtEl>
                                      </p:cBhvr>
                                    </p:animEffect>
                                  </p:childTnLst>
                                  <p:subTnLst>
                                    <p:audio>
                                      <p:cMediaNode>
                                        <p:cTn display="0" masterRel="sameClick">
                                          <p:stCondLst>
                                            <p:cond evt="begin" delay="0">
                                              <p:tn val="29"/>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p:bldP spid="27652" grpId="0"/>
      <p:bldP spid="276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Tree>
    <p:controls>
      <mc:AlternateContent xmlns:mc="http://schemas.openxmlformats.org/markup-compatibility/2006">
        <mc:Choice xmlns:v="urn:schemas-microsoft-com:vml" Requires="v">
          <p:control spid="4097" name="" r:id="rId1" imgW="7416800" imgH="6191250"/>
        </mc:Choice>
        <mc:Fallback>
          <p:control name="" r:id="rId1" imgW="7416800" imgH="6191250">
            <p:pic>
              <p:nvPicPr>
                <p:cNvPr id="0" name="Host Control  4096"/>
                <p:cNvPicPr/>
                <p:nvPr/>
              </p:nvPicPr>
              <p:blipFill>
                <a:blip r:embed="rId2"/>
                <a:stretch>
                  <a:fillRect/>
                </a:stretch>
              </p:blipFill>
              <p:spPr>
                <a:xfrm>
                  <a:off x="1188720" y="189865"/>
                  <a:ext cx="7416800" cy="6191250"/>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9698" name="Rectangle 11"/>
          <p:cNvSpPr/>
          <p:nvPr/>
        </p:nvSpPr>
        <p:spPr>
          <a:xfrm>
            <a:off x="457200" y="1040130"/>
            <a:ext cx="4267200" cy="521970"/>
          </a:xfrm>
          <a:prstGeom prst="rect">
            <a:avLst/>
          </a:prstGeom>
          <a:noFill/>
          <a:ln w="9525">
            <a:noFill/>
          </a:ln>
        </p:spPr>
        <p:txBody>
          <a:bodyPr>
            <a:spAutoFit/>
          </a:bodyPr>
          <a:p>
            <a:r>
              <a:rPr lang="zh-CN" altLang="en-US" sz="2800" b="1" dirty="0">
                <a:solidFill>
                  <a:schemeClr val="tx1"/>
                </a:solidFill>
                <a:latin typeface="+mn-ea"/>
              </a:rPr>
              <a:t>特点：</a:t>
            </a:r>
            <a:r>
              <a:rPr lang="zh-CN" altLang="en-US" sz="2800" dirty="0">
                <a:solidFill>
                  <a:schemeClr val="tx1"/>
                </a:solidFill>
                <a:latin typeface="+mn-ea"/>
              </a:rPr>
              <a:t> </a:t>
            </a:r>
            <a:endParaRPr lang="zh-CN" altLang="en-US" sz="2800" dirty="0">
              <a:solidFill>
                <a:schemeClr val="tx1"/>
              </a:solidFill>
              <a:latin typeface="+mn-ea"/>
            </a:endParaRPr>
          </a:p>
        </p:txBody>
      </p:sp>
      <p:sp>
        <p:nvSpPr>
          <p:cNvPr id="29699" name="Rectangle 12"/>
          <p:cNvSpPr/>
          <p:nvPr/>
        </p:nvSpPr>
        <p:spPr>
          <a:xfrm>
            <a:off x="304800" y="1573530"/>
            <a:ext cx="9144000" cy="1758950"/>
          </a:xfrm>
          <a:prstGeom prst="rect">
            <a:avLst/>
          </a:prstGeom>
          <a:noFill/>
          <a:ln w="9525">
            <a:noFill/>
          </a:ln>
        </p:spPr>
        <p:txBody>
          <a:bodyPr>
            <a:spAutoFit/>
          </a:bodyPr>
          <a:p>
            <a:pPr indent="266700" algn="just">
              <a:lnSpc>
                <a:spcPct val="130000"/>
              </a:lnSpc>
            </a:pPr>
            <a:r>
              <a:rPr lang="zh-CN" altLang="en-US" sz="2800" b="1" dirty="0">
                <a:solidFill>
                  <a:schemeClr val="tx1"/>
                </a:solidFill>
                <a:latin typeface="+mn-ea"/>
              </a:rPr>
              <a:t>（</a:t>
            </a:r>
            <a:r>
              <a:rPr lang="en-US" altLang="x-none" sz="2800" b="1" dirty="0">
                <a:solidFill>
                  <a:schemeClr val="tx1"/>
                </a:solidFill>
                <a:latin typeface="+mn-ea"/>
              </a:rPr>
              <a:t>1</a:t>
            </a:r>
            <a:r>
              <a:rPr lang="zh-CN" altLang="en-US" sz="2800" b="1" dirty="0">
                <a:solidFill>
                  <a:schemeClr val="tx1"/>
                </a:solidFill>
                <a:latin typeface="+mn-ea"/>
              </a:rPr>
              <a:t>）换向速度易于控制，结构简单、动作平稳可靠；</a:t>
            </a:r>
            <a:endParaRPr lang="zh-CN" altLang="en-US" sz="2800" b="1" dirty="0">
              <a:solidFill>
                <a:schemeClr val="tx1"/>
              </a:solidFill>
              <a:latin typeface="+mn-ea"/>
            </a:endParaRPr>
          </a:p>
          <a:p>
            <a:pPr indent="266700" algn="just"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2</a:t>
            </a:r>
            <a:r>
              <a:rPr lang="zh-CN" altLang="en-US" sz="2800" b="1" dirty="0">
                <a:solidFill>
                  <a:schemeClr val="tx1"/>
                </a:solidFill>
                <a:latin typeface="+mn-ea"/>
              </a:rPr>
              <a:t>）由于液压驱动力大，适用于大流量的场合；</a:t>
            </a:r>
            <a:endParaRPr lang="zh-CN" altLang="en-US" sz="2800" b="1" dirty="0">
              <a:solidFill>
                <a:schemeClr val="tx1"/>
              </a:solidFill>
              <a:latin typeface="+mn-ea"/>
            </a:endParaRPr>
          </a:p>
          <a:p>
            <a:pPr indent="266700" algn="just"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3</a:t>
            </a:r>
            <a:r>
              <a:rPr lang="zh-CN" altLang="en-US" sz="2800" b="1" dirty="0">
                <a:solidFill>
                  <a:schemeClr val="tx1"/>
                </a:solidFill>
                <a:latin typeface="+mn-ea"/>
              </a:rPr>
              <a:t>）其控制油路必须有开关或换向装置。</a:t>
            </a:r>
            <a:endParaRPr lang="zh-CN" altLang="en-US" sz="2800" b="1" dirty="0">
              <a:solidFill>
                <a:schemeClr val="tx1"/>
              </a:solidFill>
              <a:latin typeface="+mn-ea"/>
            </a:endParaRPr>
          </a:p>
        </p:txBody>
      </p:sp>
      <p:sp>
        <p:nvSpPr>
          <p:cNvPr id="29700" name="Rectangle 13"/>
          <p:cNvSpPr/>
          <p:nvPr/>
        </p:nvSpPr>
        <p:spPr>
          <a:xfrm>
            <a:off x="304800" y="3554730"/>
            <a:ext cx="6172200" cy="519113"/>
          </a:xfrm>
          <a:prstGeom prst="rect">
            <a:avLst/>
          </a:prstGeom>
          <a:noFill/>
          <a:ln w="9525">
            <a:noFill/>
          </a:ln>
        </p:spPr>
        <p:txBody>
          <a:bodyPr>
            <a:spAutoFit/>
          </a:bodyPr>
          <a:p>
            <a:r>
              <a:rPr lang="en-US" altLang="x-none" sz="2800" b="1" dirty="0">
                <a:solidFill>
                  <a:schemeClr val="tx1"/>
                </a:solidFill>
                <a:latin typeface="+mn-ea"/>
              </a:rPr>
              <a:t>⑤</a:t>
            </a:r>
            <a:r>
              <a:rPr lang="zh-CN" altLang="en-US" sz="2800" b="1" dirty="0">
                <a:solidFill>
                  <a:schemeClr val="tx1"/>
                </a:solidFill>
                <a:latin typeface="+mn-ea"/>
              </a:rPr>
              <a:t>电液动换向阀 </a:t>
            </a:r>
            <a:endParaRPr lang="zh-CN" altLang="en-US" sz="2800" b="1" dirty="0">
              <a:solidFill>
                <a:schemeClr val="tx1"/>
              </a:solidFill>
              <a:latin typeface="+mn-ea"/>
            </a:endParaRPr>
          </a:p>
        </p:txBody>
      </p:sp>
      <p:sp>
        <p:nvSpPr>
          <p:cNvPr id="29701" name="Rectangle 14"/>
          <p:cNvSpPr/>
          <p:nvPr/>
        </p:nvSpPr>
        <p:spPr>
          <a:xfrm>
            <a:off x="762000" y="5093018"/>
            <a:ext cx="1676400" cy="519112"/>
          </a:xfrm>
          <a:prstGeom prst="rect">
            <a:avLst/>
          </a:prstGeom>
          <a:noFill/>
          <a:ln w="9525">
            <a:noFill/>
          </a:ln>
        </p:spPr>
        <p:txBody>
          <a:bodyPr>
            <a:spAutoFit/>
          </a:bodyPr>
          <a:p>
            <a:r>
              <a:rPr lang="zh-CN" altLang="en-US" sz="2800" b="1" dirty="0">
                <a:solidFill>
                  <a:schemeClr val="tx1"/>
                </a:solidFill>
                <a:latin typeface="+mn-ea"/>
              </a:rPr>
              <a:t>组成</a:t>
            </a:r>
            <a:endParaRPr lang="zh-CN" altLang="en-US" sz="2800" b="1" dirty="0">
              <a:solidFill>
                <a:schemeClr val="tx1"/>
              </a:solidFill>
              <a:latin typeface="+mn-ea"/>
            </a:endParaRPr>
          </a:p>
        </p:txBody>
      </p:sp>
      <p:sp>
        <p:nvSpPr>
          <p:cNvPr id="29702" name="Rectangle 15"/>
          <p:cNvSpPr/>
          <p:nvPr/>
        </p:nvSpPr>
        <p:spPr>
          <a:xfrm>
            <a:off x="1905000" y="4316730"/>
            <a:ext cx="6934200" cy="946150"/>
          </a:xfrm>
          <a:prstGeom prst="rect">
            <a:avLst/>
          </a:prstGeom>
          <a:noFill/>
          <a:ln w="9525">
            <a:noFill/>
          </a:ln>
        </p:spPr>
        <p:txBody>
          <a:bodyPr>
            <a:spAutoFit/>
          </a:bodyPr>
          <a:p>
            <a:r>
              <a:rPr lang="zh-CN" altLang="en-US" sz="2800" b="1" dirty="0">
                <a:solidFill>
                  <a:schemeClr val="tx1"/>
                </a:solidFill>
                <a:latin typeface="+mn-ea"/>
              </a:rPr>
              <a:t>电磁阀：</a:t>
            </a:r>
            <a:r>
              <a:rPr lang="zh-CN" altLang="en-US" sz="2800" b="1" u="sng" dirty="0">
                <a:solidFill>
                  <a:schemeClr val="tx1"/>
                </a:solidFill>
                <a:latin typeface="+mn-ea"/>
              </a:rPr>
              <a:t>电磁阀负责液动阀控制油路的换向，起先导作用</a:t>
            </a:r>
            <a:r>
              <a:rPr lang="zh-CN" altLang="en-US" sz="2800" b="1" dirty="0">
                <a:solidFill>
                  <a:schemeClr val="tx1"/>
                </a:solidFill>
                <a:latin typeface="+mn-ea"/>
              </a:rPr>
              <a:t>。</a:t>
            </a:r>
            <a:r>
              <a:rPr lang="zh-CN" altLang="en-US" sz="2800" dirty="0">
                <a:solidFill>
                  <a:schemeClr val="tx1"/>
                </a:solidFill>
                <a:latin typeface="+mn-ea"/>
              </a:rPr>
              <a:t> </a:t>
            </a:r>
            <a:endParaRPr lang="zh-CN" altLang="en-US" sz="2800" dirty="0">
              <a:solidFill>
                <a:schemeClr val="tx1"/>
              </a:solidFill>
              <a:latin typeface="+mn-ea"/>
            </a:endParaRPr>
          </a:p>
        </p:txBody>
      </p:sp>
      <p:sp>
        <p:nvSpPr>
          <p:cNvPr id="29703" name="Rectangle 16"/>
          <p:cNvSpPr/>
          <p:nvPr/>
        </p:nvSpPr>
        <p:spPr>
          <a:xfrm>
            <a:off x="1905000" y="5916930"/>
            <a:ext cx="5943600" cy="519113"/>
          </a:xfrm>
          <a:prstGeom prst="rect">
            <a:avLst/>
          </a:prstGeom>
          <a:noFill/>
          <a:ln w="9525">
            <a:noFill/>
          </a:ln>
        </p:spPr>
        <p:txBody>
          <a:bodyPr>
            <a:spAutoFit/>
          </a:bodyPr>
          <a:p>
            <a:r>
              <a:rPr lang="zh-CN" altLang="en-US" sz="2800" b="1" dirty="0">
                <a:solidFill>
                  <a:schemeClr val="tx1"/>
                </a:solidFill>
                <a:latin typeface="+mn-ea"/>
              </a:rPr>
              <a:t>液动阀：</a:t>
            </a:r>
            <a:r>
              <a:rPr lang="zh-CN" altLang="en-US" sz="2800" b="1" u="sng" dirty="0">
                <a:solidFill>
                  <a:schemeClr val="tx1"/>
                </a:solidFill>
                <a:latin typeface="+mn-ea"/>
              </a:rPr>
              <a:t>负责主油路的换向</a:t>
            </a:r>
            <a:r>
              <a:rPr lang="zh-CN" altLang="en-US" sz="2800" b="1" dirty="0">
                <a:solidFill>
                  <a:schemeClr val="tx1"/>
                </a:solidFill>
                <a:latin typeface="+mn-ea"/>
              </a:rPr>
              <a:t>。 </a:t>
            </a:r>
            <a:r>
              <a:rPr lang="zh-CN" altLang="en-US" sz="2800" dirty="0">
                <a:solidFill>
                  <a:schemeClr val="tx1"/>
                </a:solidFill>
                <a:latin typeface="+mn-ea"/>
              </a:rPr>
              <a:t> </a:t>
            </a:r>
            <a:endParaRPr lang="zh-CN" altLang="en-US" sz="2800" dirty="0">
              <a:solidFill>
                <a:schemeClr val="tx1"/>
              </a:solidFill>
              <a:latin typeface="+mn-ea"/>
            </a:endParaRPr>
          </a:p>
        </p:txBody>
      </p:sp>
      <p:sp>
        <p:nvSpPr>
          <p:cNvPr id="29704" name="AutoShape 17"/>
          <p:cNvSpPr/>
          <p:nvPr/>
        </p:nvSpPr>
        <p:spPr>
          <a:xfrm>
            <a:off x="1752600" y="4469130"/>
            <a:ext cx="152400" cy="1981200"/>
          </a:xfrm>
          <a:prstGeom prst="leftBrace">
            <a:avLst>
              <a:gd name="adj1" fmla="val 108333"/>
              <a:gd name="adj2" fmla="val 50000"/>
            </a:avLst>
          </a:prstGeom>
          <a:noFill/>
          <a:ln w="28575" cap="sq" cmpd="sng">
            <a:solidFill>
              <a:schemeClr val="tx1"/>
            </a:solidFill>
            <a:prstDash val="solid"/>
            <a:headEnd type="none" w="med" len="med"/>
            <a:tailEnd type="none" w="med" len="med"/>
          </a:ln>
        </p:spPr>
        <p:txBody>
          <a:bodyPr wrap="none" anchor="ctr"/>
          <a:p>
            <a:endParaRPr lang="zh-CN" altLang="en-US"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0-#ppt_w/2"/>
                                          </p:val>
                                        </p:tav>
                                        <p:tav tm="100000">
                                          <p:val>
                                            <p:strVal val="#ppt_x"/>
                                          </p:val>
                                        </p:tav>
                                      </p:tavLst>
                                    </p:anim>
                                    <p:anim calcmode="lin" valueType="num">
                                      <p:cBhvr additive="base">
                                        <p:cTn id="8" dur="500" fill="hold"/>
                                        <p:tgtEl>
                                          <p:spTgt spid="296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gtEl>
                                        <p:attrNameLst>
                                          <p:attrName>style.visibility</p:attrName>
                                        </p:attrNameLst>
                                      </p:cBhvr>
                                      <p:to>
                                        <p:strVal val="visible"/>
                                      </p:to>
                                    </p:set>
                                    <p:anim calcmode="lin" valueType="num">
                                      <p:cBhvr additive="base">
                                        <p:cTn id="13" dur="500" fill="hold"/>
                                        <p:tgtEl>
                                          <p:spTgt spid="29699"/>
                                        </p:tgtEl>
                                        <p:attrNameLst>
                                          <p:attrName>ppt_x</p:attrName>
                                        </p:attrNameLst>
                                      </p:cBhvr>
                                      <p:tavLst>
                                        <p:tav tm="0">
                                          <p:val>
                                            <p:strVal val="0-#ppt_w/2"/>
                                          </p:val>
                                        </p:tav>
                                        <p:tav tm="100000">
                                          <p:val>
                                            <p:strVal val="#ppt_x"/>
                                          </p:val>
                                        </p:tav>
                                      </p:tavLst>
                                    </p:anim>
                                    <p:anim calcmode="lin" valueType="num">
                                      <p:cBhvr additive="base">
                                        <p:cTn id="14" dur="500" fill="hold"/>
                                        <p:tgtEl>
                                          <p:spTgt spid="2969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700"/>
                                        </p:tgtEl>
                                        <p:attrNameLst>
                                          <p:attrName>style.visibility</p:attrName>
                                        </p:attrNameLst>
                                      </p:cBhvr>
                                      <p:to>
                                        <p:strVal val="visible"/>
                                      </p:to>
                                    </p:set>
                                    <p:anim calcmode="lin" valueType="num">
                                      <p:cBhvr additive="base">
                                        <p:cTn id="19" dur="500" fill="hold"/>
                                        <p:tgtEl>
                                          <p:spTgt spid="29700"/>
                                        </p:tgtEl>
                                        <p:attrNameLst>
                                          <p:attrName>ppt_x</p:attrName>
                                        </p:attrNameLst>
                                      </p:cBhvr>
                                      <p:tavLst>
                                        <p:tav tm="0">
                                          <p:val>
                                            <p:strVal val="0-#ppt_w/2"/>
                                          </p:val>
                                        </p:tav>
                                        <p:tav tm="100000">
                                          <p:val>
                                            <p:strVal val="#ppt_x"/>
                                          </p:val>
                                        </p:tav>
                                      </p:tavLst>
                                    </p:anim>
                                    <p:anim calcmode="lin" valueType="num">
                                      <p:cBhvr additive="base">
                                        <p:cTn id="20"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701"/>
                                        </p:tgtEl>
                                        <p:attrNameLst>
                                          <p:attrName>style.visibility</p:attrName>
                                        </p:attrNameLst>
                                      </p:cBhvr>
                                      <p:to>
                                        <p:strVal val="visible"/>
                                      </p:to>
                                    </p:set>
                                    <p:anim calcmode="lin" valueType="num">
                                      <p:cBhvr additive="base">
                                        <p:cTn id="25" dur="500" fill="hold"/>
                                        <p:tgtEl>
                                          <p:spTgt spid="29701"/>
                                        </p:tgtEl>
                                        <p:attrNameLst>
                                          <p:attrName>ppt_x</p:attrName>
                                        </p:attrNameLst>
                                      </p:cBhvr>
                                      <p:tavLst>
                                        <p:tav tm="0">
                                          <p:val>
                                            <p:strVal val="0-#ppt_w/2"/>
                                          </p:val>
                                        </p:tav>
                                        <p:tav tm="100000">
                                          <p:val>
                                            <p:strVal val="#ppt_x"/>
                                          </p:val>
                                        </p:tav>
                                      </p:tavLst>
                                    </p:anim>
                                    <p:anim calcmode="lin" valueType="num">
                                      <p:cBhvr additive="base">
                                        <p:cTn id="26" dur="500" fill="hold"/>
                                        <p:tgtEl>
                                          <p:spTgt spid="2970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29704"/>
                                        </p:tgtEl>
                                        <p:attrNameLst>
                                          <p:attrName>style.visibility</p:attrName>
                                        </p:attrNameLst>
                                      </p:cBhvr>
                                      <p:to>
                                        <p:strVal val="visible"/>
                                      </p:to>
                                    </p:set>
                                    <p:animEffect transition="in" filter="blinds(horizontal)">
                                      <p:cBhvr>
                                        <p:cTn id="31" dur="500"/>
                                        <p:tgtEl>
                                          <p:spTgt spid="2970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29702"/>
                                        </p:tgtEl>
                                        <p:attrNameLst>
                                          <p:attrName>style.visibility</p:attrName>
                                        </p:attrNameLst>
                                      </p:cBhvr>
                                      <p:to>
                                        <p:strVal val="visible"/>
                                      </p:to>
                                    </p:set>
                                    <p:anim calcmode="lin" valueType="num">
                                      <p:cBhvr additive="base">
                                        <p:cTn id="36" dur="500" fill="hold"/>
                                        <p:tgtEl>
                                          <p:spTgt spid="29702"/>
                                        </p:tgtEl>
                                        <p:attrNameLst>
                                          <p:attrName>ppt_x</p:attrName>
                                        </p:attrNameLst>
                                      </p:cBhvr>
                                      <p:tavLst>
                                        <p:tav tm="0">
                                          <p:val>
                                            <p:strVal val="0-#ppt_w/2"/>
                                          </p:val>
                                        </p:tav>
                                        <p:tav tm="100000">
                                          <p:val>
                                            <p:strVal val="#ppt_x"/>
                                          </p:val>
                                        </p:tav>
                                      </p:tavLst>
                                    </p:anim>
                                    <p:anim calcmode="lin" valueType="num">
                                      <p:cBhvr additive="base">
                                        <p:cTn id="37" dur="500" fill="hold"/>
                                        <p:tgtEl>
                                          <p:spTgt spid="29702"/>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9703"/>
                                        </p:tgtEl>
                                        <p:attrNameLst>
                                          <p:attrName>style.visibility</p:attrName>
                                        </p:attrNameLst>
                                      </p:cBhvr>
                                      <p:to>
                                        <p:strVal val="visible"/>
                                      </p:to>
                                    </p:set>
                                    <p:anim calcmode="lin" valueType="num">
                                      <p:cBhvr additive="base">
                                        <p:cTn id="42" dur="500" fill="hold"/>
                                        <p:tgtEl>
                                          <p:spTgt spid="29703"/>
                                        </p:tgtEl>
                                        <p:attrNameLst>
                                          <p:attrName>ppt_x</p:attrName>
                                        </p:attrNameLst>
                                      </p:cBhvr>
                                      <p:tavLst>
                                        <p:tav tm="0">
                                          <p:val>
                                            <p:strVal val="0-#ppt_w/2"/>
                                          </p:val>
                                        </p:tav>
                                        <p:tav tm="100000">
                                          <p:val>
                                            <p:strVal val="#ppt_x"/>
                                          </p:val>
                                        </p:tav>
                                      </p:tavLst>
                                    </p:anim>
                                    <p:anim calcmode="lin" valueType="num">
                                      <p:cBhvr additive="base">
                                        <p:cTn id="43" dur="500" fill="hold"/>
                                        <p:tgtEl>
                                          <p:spTgt spid="297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p:bldP spid="29700" grpId="0"/>
      <p:bldP spid="29701" grpId="0"/>
      <p:bldP spid="29702" grpId="0"/>
      <p:bldP spid="29703" grpId="0"/>
      <p:bldP spid="2970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pic>
        <p:nvPicPr>
          <p:cNvPr id="30723" name="Picture 8" descr="Z510"/>
          <p:cNvPicPr>
            <a:picLocks noChangeAspect="1"/>
          </p:cNvPicPr>
          <p:nvPr/>
        </p:nvPicPr>
        <p:blipFill>
          <a:blip r:embed="rId1"/>
          <a:stretch>
            <a:fillRect/>
          </a:stretch>
        </p:blipFill>
        <p:spPr>
          <a:xfrm>
            <a:off x="1165225" y="47308"/>
            <a:ext cx="7391400" cy="6738937"/>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additive="base">
                                        <p:cTn id="7" dur="500" fill="hold"/>
                                        <p:tgtEl>
                                          <p:spTgt spid="30723"/>
                                        </p:tgtEl>
                                        <p:attrNameLst>
                                          <p:attrName>ppt_x</p:attrName>
                                        </p:attrNameLst>
                                      </p:cBhvr>
                                      <p:tavLst>
                                        <p:tav tm="0">
                                          <p:val>
                                            <p:strVal val="0-#ppt_w/2"/>
                                          </p:val>
                                        </p:tav>
                                        <p:tav tm="100000">
                                          <p:val>
                                            <p:strVal val="#ppt_x"/>
                                          </p:val>
                                        </p:tav>
                                      </p:tavLst>
                                    </p:anim>
                                    <p:anim calcmode="lin" valueType="num">
                                      <p:cBhvr additive="base">
                                        <p:cTn id="8" dur="500" fill="hold"/>
                                        <p:tgtEl>
                                          <p:spTgt spid="3072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graphicFrame>
        <p:nvGraphicFramePr>
          <p:cNvPr id="31746" name="Object 3"/>
          <p:cNvGraphicFramePr>
            <a:graphicFrameLocks noChangeAspect="1"/>
          </p:cNvGraphicFramePr>
          <p:nvPr/>
        </p:nvGraphicFramePr>
        <p:xfrm>
          <a:off x="1900555" y="1353820"/>
          <a:ext cx="5410200" cy="3279775"/>
        </p:xfrm>
        <a:graphic>
          <a:graphicData uri="http://schemas.openxmlformats.org/presentationml/2006/ole">
            <mc:AlternateContent xmlns:mc="http://schemas.openxmlformats.org/markup-compatibility/2006">
              <mc:Choice xmlns:v="urn:schemas-microsoft-com:vml" Requires="v">
                <p:oleObj spid="_x0000_s3076" name="" r:id="rId1" imgW="3048000" imgH="1847850" progId="Paint.Picture">
                  <p:embed/>
                </p:oleObj>
              </mc:Choice>
              <mc:Fallback>
                <p:oleObj name="" r:id="rId1" imgW="3048000" imgH="1847850" progId="Paint.Picture">
                  <p:embed/>
                  <p:pic>
                    <p:nvPicPr>
                      <p:cNvPr id="0" name="图片 3075"/>
                      <p:cNvPicPr/>
                      <p:nvPr/>
                    </p:nvPicPr>
                    <p:blipFill>
                      <a:blip r:embed="rId2"/>
                      <a:stretch>
                        <a:fillRect/>
                      </a:stretch>
                    </p:blipFill>
                    <p:spPr>
                      <a:xfrm>
                        <a:off x="1900555" y="1353820"/>
                        <a:ext cx="5410200" cy="3279775"/>
                      </a:xfrm>
                      <a:prstGeom prst="rect">
                        <a:avLst/>
                      </a:prstGeom>
                      <a:noFill/>
                      <a:ln w="38100">
                        <a:noFill/>
                        <a:miter/>
                      </a:ln>
                    </p:spPr>
                  </p:pic>
                </p:oleObj>
              </mc:Fallback>
            </mc:AlternateContent>
          </a:graphicData>
        </a:graphic>
      </p:graphicFrame>
      <p:sp>
        <p:nvSpPr>
          <p:cNvPr id="31747" name="Text Box 6"/>
          <p:cNvSpPr txBox="1"/>
          <p:nvPr/>
        </p:nvSpPr>
        <p:spPr>
          <a:xfrm>
            <a:off x="3576955" y="4935220"/>
            <a:ext cx="2590800" cy="521970"/>
          </a:xfrm>
          <a:prstGeom prst="rect">
            <a:avLst/>
          </a:prstGeom>
          <a:noFill/>
          <a:ln w="9525">
            <a:noFill/>
          </a:ln>
        </p:spPr>
        <p:txBody>
          <a:bodyPr>
            <a:spAutoFit/>
          </a:bodyPr>
          <a:p>
            <a:pPr>
              <a:spcBef>
                <a:spcPct val="50000"/>
              </a:spcBef>
            </a:pPr>
            <a:r>
              <a:rPr lang="zh-CN" altLang="en-US" sz="2800" b="1" dirty="0">
                <a:solidFill>
                  <a:schemeClr val="tx1"/>
                </a:solidFill>
                <a:latin typeface="+mn-ea"/>
              </a:rPr>
              <a:t>电液动换向阀</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2770" name="Rectangle 7"/>
          <p:cNvSpPr/>
          <p:nvPr/>
        </p:nvSpPr>
        <p:spPr>
          <a:xfrm>
            <a:off x="537845" y="1362710"/>
            <a:ext cx="8915400" cy="1899285"/>
          </a:xfrm>
          <a:prstGeom prst="rect">
            <a:avLst/>
          </a:prstGeom>
          <a:noFill/>
          <a:ln w="9525">
            <a:noFill/>
          </a:ln>
        </p:spPr>
        <p:txBody>
          <a:bodyPr>
            <a:spAutoFit/>
          </a:bodyPr>
          <a:p>
            <a:pPr indent="266700" algn="just">
              <a:lnSpc>
                <a:spcPct val="140000"/>
              </a:lnSpc>
            </a:pPr>
            <a:r>
              <a:rPr lang="zh-CN" altLang="en-US" sz="2800" b="1" dirty="0">
                <a:solidFill>
                  <a:schemeClr val="tx1"/>
                </a:solidFill>
                <a:latin typeface="+mn-ea"/>
              </a:rPr>
              <a:t>（</a:t>
            </a:r>
            <a:r>
              <a:rPr lang="en-US" altLang="x-none" sz="2800" b="1" dirty="0">
                <a:solidFill>
                  <a:schemeClr val="tx1"/>
                </a:solidFill>
                <a:latin typeface="+mn-ea"/>
              </a:rPr>
              <a:t>1</a:t>
            </a:r>
            <a:r>
              <a:rPr lang="zh-CN" altLang="en-US" sz="2800" b="1" dirty="0">
                <a:solidFill>
                  <a:schemeClr val="tx1"/>
                </a:solidFill>
                <a:latin typeface="+mn-ea"/>
              </a:rPr>
              <a:t>）换向平稳无冲击；</a:t>
            </a:r>
            <a:endParaRPr lang="zh-CN" altLang="en-US" sz="2800" b="1" dirty="0">
              <a:solidFill>
                <a:schemeClr val="tx1"/>
              </a:solidFill>
              <a:latin typeface="+mn-ea"/>
            </a:endParaRPr>
          </a:p>
          <a:p>
            <a:pPr indent="266700" eaLnBrk="0" hangingPunct="0">
              <a:lnSpc>
                <a:spcPct val="140000"/>
              </a:lnSpc>
            </a:pPr>
            <a:r>
              <a:rPr lang="zh-CN" altLang="en-US" sz="2800" b="1" dirty="0">
                <a:solidFill>
                  <a:schemeClr val="tx1"/>
                </a:solidFill>
                <a:latin typeface="+mn-ea"/>
              </a:rPr>
              <a:t>（</a:t>
            </a:r>
            <a:r>
              <a:rPr lang="en-US" altLang="x-none" sz="2800" b="1" dirty="0">
                <a:solidFill>
                  <a:schemeClr val="tx1"/>
                </a:solidFill>
                <a:latin typeface="+mn-ea"/>
              </a:rPr>
              <a:t>2</a:t>
            </a:r>
            <a:r>
              <a:rPr lang="zh-CN" altLang="en-US" sz="2800" b="1" dirty="0">
                <a:solidFill>
                  <a:schemeClr val="tx1"/>
                </a:solidFill>
                <a:latin typeface="+mn-ea"/>
              </a:rPr>
              <a:t>）允许通过的流量大。</a:t>
            </a:r>
            <a:endParaRPr lang="zh-CN" altLang="en-US" sz="2800" b="1" dirty="0">
              <a:solidFill>
                <a:schemeClr val="tx1"/>
              </a:solidFill>
              <a:latin typeface="+mn-ea"/>
            </a:endParaRPr>
          </a:p>
          <a:p>
            <a:pPr indent="266700" eaLnBrk="0" hangingPunct="0">
              <a:lnSpc>
                <a:spcPct val="140000"/>
              </a:lnSpc>
            </a:pPr>
            <a:r>
              <a:rPr lang="zh-CN" altLang="en-US" sz="2800" b="1" dirty="0">
                <a:solidFill>
                  <a:schemeClr val="tx1"/>
                </a:solidFill>
                <a:latin typeface="+mn-ea"/>
              </a:rPr>
              <a:t>  （</a:t>
            </a:r>
            <a:r>
              <a:rPr lang="zh-CN" altLang="en-US" b="1" dirty="0">
                <a:solidFill>
                  <a:schemeClr val="tx1"/>
                </a:solidFill>
                <a:latin typeface="+mn-ea"/>
              </a:rPr>
              <a:t>国产：</a:t>
            </a:r>
            <a:r>
              <a:rPr lang="en-US" altLang="x-none" b="1" dirty="0">
                <a:solidFill>
                  <a:schemeClr val="tx1"/>
                </a:solidFill>
                <a:latin typeface="+mn-ea"/>
              </a:rPr>
              <a:t>32</a:t>
            </a:r>
            <a:r>
              <a:rPr lang="en-US" altLang="x-none" b="1" i="1" dirty="0">
                <a:solidFill>
                  <a:schemeClr val="tx1"/>
                </a:solidFill>
                <a:latin typeface="+mn-ea"/>
              </a:rPr>
              <a:t>MPa</a:t>
            </a:r>
            <a:r>
              <a:rPr lang="zh-CN" altLang="en-US" b="1" dirty="0">
                <a:solidFill>
                  <a:schemeClr val="tx1"/>
                </a:solidFill>
                <a:latin typeface="+mn-ea"/>
              </a:rPr>
              <a:t>，</a:t>
            </a:r>
            <a:r>
              <a:rPr lang="en-US" altLang="x-none" b="1" dirty="0">
                <a:solidFill>
                  <a:schemeClr val="tx1"/>
                </a:solidFill>
                <a:latin typeface="+mn-ea"/>
              </a:rPr>
              <a:t>1250</a:t>
            </a:r>
            <a:r>
              <a:rPr lang="en-US" altLang="x-none" b="1" i="1" dirty="0">
                <a:solidFill>
                  <a:schemeClr val="tx1"/>
                </a:solidFill>
                <a:latin typeface="+mn-ea"/>
              </a:rPr>
              <a:t>l/min</a:t>
            </a:r>
            <a:r>
              <a:rPr lang="en-US" altLang="x-none" b="1" dirty="0">
                <a:solidFill>
                  <a:schemeClr val="tx1"/>
                </a:solidFill>
                <a:latin typeface="+mn-ea"/>
              </a:rPr>
              <a:t>;  </a:t>
            </a:r>
            <a:r>
              <a:rPr lang="zh-CN" altLang="en-US" b="1" dirty="0">
                <a:solidFill>
                  <a:schemeClr val="tx1"/>
                </a:solidFill>
                <a:latin typeface="+mn-ea"/>
              </a:rPr>
              <a:t>进口：</a:t>
            </a:r>
            <a:r>
              <a:rPr lang="en-US" altLang="x-none" b="1" dirty="0">
                <a:solidFill>
                  <a:schemeClr val="tx1"/>
                </a:solidFill>
                <a:latin typeface="+mn-ea"/>
              </a:rPr>
              <a:t>40</a:t>
            </a:r>
            <a:r>
              <a:rPr lang="en-US" altLang="x-none" b="1" i="1" dirty="0">
                <a:solidFill>
                  <a:schemeClr val="tx1"/>
                </a:solidFill>
                <a:latin typeface="+mn-ea"/>
              </a:rPr>
              <a:t>MPa</a:t>
            </a:r>
            <a:r>
              <a:rPr lang="zh-CN" altLang="en-US" b="1" dirty="0">
                <a:solidFill>
                  <a:schemeClr val="tx1"/>
                </a:solidFill>
                <a:latin typeface="+mn-ea"/>
              </a:rPr>
              <a:t>，</a:t>
            </a:r>
            <a:r>
              <a:rPr lang="en-US" altLang="x-none" b="1" dirty="0">
                <a:solidFill>
                  <a:schemeClr val="tx1"/>
                </a:solidFill>
                <a:latin typeface="+mn-ea"/>
              </a:rPr>
              <a:t>2000 </a:t>
            </a:r>
            <a:r>
              <a:rPr lang="en-US" altLang="x-none" b="1" i="1" dirty="0">
                <a:solidFill>
                  <a:schemeClr val="tx1"/>
                </a:solidFill>
                <a:latin typeface="+mn-ea"/>
              </a:rPr>
              <a:t>l/min</a:t>
            </a:r>
            <a:r>
              <a:rPr lang="zh-CN" altLang="en-US" sz="2800" b="1" dirty="0">
                <a:solidFill>
                  <a:schemeClr val="tx1"/>
                </a:solidFill>
                <a:latin typeface="+mn-ea"/>
              </a:rPr>
              <a:t>） </a:t>
            </a:r>
            <a:endParaRPr lang="zh-CN" altLang="en-US" sz="2800" b="1" dirty="0">
              <a:solidFill>
                <a:schemeClr val="tx1"/>
              </a:solidFill>
              <a:latin typeface="+mn-ea"/>
            </a:endParaRPr>
          </a:p>
        </p:txBody>
      </p:sp>
      <p:sp>
        <p:nvSpPr>
          <p:cNvPr id="32771" name="Rectangle 8"/>
          <p:cNvSpPr/>
          <p:nvPr/>
        </p:nvSpPr>
        <p:spPr>
          <a:xfrm>
            <a:off x="233045" y="905510"/>
            <a:ext cx="1255713" cy="519113"/>
          </a:xfrm>
          <a:prstGeom prst="rect">
            <a:avLst/>
          </a:prstGeom>
          <a:noFill/>
          <a:ln w="9525">
            <a:noFill/>
          </a:ln>
        </p:spPr>
        <p:txBody>
          <a:bodyPr wrap="none">
            <a:spAutoFit/>
          </a:bodyPr>
          <a:p>
            <a:r>
              <a:rPr lang="zh-CN" altLang="en-US" sz="2800" b="1" dirty="0">
                <a:solidFill>
                  <a:schemeClr val="tx1"/>
                </a:solidFill>
                <a:latin typeface="+mn-ea"/>
              </a:rPr>
              <a:t>特点：</a:t>
            </a:r>
            <a:endParaRPr lang="zh-CN" altLang="en-US" sz="2800" b="1" dirty="0">
              <a:solidFill>
                <a:schemeClr val="tx1"/>
              </a:solidFill>
              <a:latin typeface="+mn-ea"/>
            </a:endParaRPr>
          </a:p>
        </p:txBody>
      </p:sp>
      <p:sp>
        <p:nvSpPr>
          <p:cNvPr id="32772" name="Rectangle 9"/>
          <p:cNvSpPr/>
          <p:nvPr/>
        </p:nvSpPr>
        <p:spPr>
          <a:xfrm>
            <a:off x="80645" y="3420110"/>
            <a:ext cx="9144000" cy="519113"/>
          </a:xfrm>
          <a:prstGeom prst="rect">
            <a:avLst/>
          </a:prstGeom>
          <a:noFill/>
          <a:ln w="9525">
            <a:noFill/>
          </a:ln>
        </p:spPr>
        <p:txBody>
          <a:bodyPr>
            <a:spAutoFit/>
          </a:bodyPr>
          <a:p>
            <a:r>
              <a:rPr lang="en-US" altLang="x-none" sz="2800" b="1" dirty="0">
                <a:solidFill>
                  <a:schemeClr val="tx1"/>
                </a:solidFill>
                <a:latin typeface="+mn-ea"/>
              </a:rPr>
              <a:t>4</a:t>
            </a:r>
            <a:r>
              <a:rPr lang="zh-CN" altLang="en-US" sz="2800" b="1" dirty="0">
                <a:solidFill>
                  <a:schemeClr val="tx1"/>
                </a:solidFill>
                <a:latin typeface="+mn-ea"/>
              </a:rPr>
              <a:t>、换向阀的滑阀机能</a:t>
            </a:r>
            <a:r>
              <a:rPr lang="zh-CN" altLang="en-US" sz="2800" dirty="0">
                <a:solidFill>
                  <a:schemeClr val="tx1"/>
                </a:solidFill>
                <a:latin typeface="+mn-ea"/>
              </a:rPr>
              <a:t> </a:t>
            </a:r>
            <a:endParaRPr lang="zh-CN" altLang="en-US" sz="2800" dirty="0">
              <a:solidFill>
                <a:schemeClr val="tx1"/>
              </a:solidFill>
              <a:latin typeface="+mn-ea"/>
            </a:endParaRPr>
          </a:p>
        </p:txBody>
      </p:sp>
      <p:sp>
        <p:nvSpPr>
          <p:cNvPr id="32773" name="Rectangle 10"/>
          <p:cNvSpPr/>
          <p:nvPr/>
        </p:nvSpPr>
        <p:spPr>
          <a:xfrm>
            <a:off x="461645" y="4029710"/>
            <a:ext cx="1828800" cy="519113"/>
          </a:xfrm>
          <a:prstGeom prst="rect">
            <a:avLst/>
          </a:prstGeom>
          <a:noFill/>
          <a:ln w="9525">
            <a:noFill/>
          </a:ln>
        </p:spPr>
        <p:txBody>
          <a:bodyPr>
            <a:spAutoFit/>
          </a:bodyPr>
          <a:p>
            <a:r>
              <a:rPr lang="zh-CN" altLang="en-US" sz="2800" b="1" dirty="0">
                <a:solidFill>
                  <a:schemeClr val="tx1"/>
                </a:solidFill>
                <a:latin typeface="+mn-ea"/>
              </a:rPr>
              <a:t>常态位：</a:t>
            </a:r>
            <a:r>
              <a:rPr lang="zh-CN" altLang="en-US" sz="2800" dirty="0">
                <a:solidFill>
                  <a:schemeClr val="tx1"/>
                </a:solidFill>
                <a:latin typeface="+mn-ea"/>
              </a:rPr>
              <a:t> </a:t>
            </a:r>
            <a:endParaRPr lang="zh-CN" altLang="en-US" sz="2800" dirty="0">
              <a:solidFill>
                <a:schemeClr val="tx1"/>
              </a:solidFill>
              <a:latin typeface="+mn-ea"/>
            </a:endParaRPr>
          </a:p>
        </p:txBody>
      </p:sp>
      <p:sp>
        <p:nvSpPr>
          <p:cNvPr id="32774" name="Rectangle 11"/>
          <p:cNvSpPr/>
          <p:nvPr/>
        </p:nvSpPr>
        <p:spPr>
          <a:xfrm>
            <a:off x="1890395" y="4105910"/>
            <a:ext cx="7562850" cy="457200"/>
          </a:xfrm>
          <a:prstGeom prst="rect">
            <a:avLst/>
          </a:prstGeom>
          <a:noFill/>
          <a:ln w="9525">
            <a:noFill/>
          </a:ln>
        </p:spPr>
        <p:txBody>
          <a:bodyPr>
            <a:spAutoFit/>
          </a:bodyPr>
          <a:p>
            <a:r>
              <a:rPr lang="zh-CN" altLang="en-US" b="1" dirty="0">
                <a:solidFill>
                  <a:schemeClr val="tx1"/>
                </a:solidFill>
                <a:latin typeface="+mn-ea"/>
              </a:rPr>
              <a:t>换向阀的阀芯未受到外部操纵力作用时所处的位置。 </a:t>
            </a:r>
            <a:endParaRPr lang="zh-CN" altLang="en-US" b="1" dirty="0">
              <a:solidFill>
                <a:schemeClr val="tx1"/>
              </a:solidFill>
              <a:latin typeface="+mn-ea"/>
            </a:endParaRPr>
          </a:p>
        </p:txBody>
      </p:sp>
      <p:sp>
        <p:nvSpPr>
          <p:cNvPr id="32775" name="Rectangle 12"/>
          <p:cNvSpPr/>
          <p:nvPr/>
        </p:nvSpPr>
        <p:spPr>
          <a:xfrm>
            <a:off x="461645" y="4563110"/>
            <a:ext cx="2438400" cy="519113"/>
          </a:xfrm>
          <a:prstGeom prst="rect">
            <a:avLst/>
          </a:prstGeom>
          <a:noFill/>
          <a:ln w="9525">
            <a:noFill/>
          </a:ln>
        </p:spPr>
        <p:txBody>
          <a:bodyPr>
            <a:spAutoFit/>
          </a:bodyPr>
          <a:p>
            <a:r>
              <a:rPr lang="zh-CN" altLang="en-US" sz="2800" b="1" dirty="0">
                <a:solidFill>
                  <a:schemeClr val="tx1"/>
                </a:solidFill>
                <a:latin typeface="+mn-ea"/>
              </a:rPr>
              <a:t>滑阀机能：</a:t>
            </a:r>
            <a:r>
              <a:rPr lang="zh-CN" altLang="en-US" sz="2800" dirty="0">
                <a:solidFill>
                  <a:schemeClr val="tx1"/>
                </a:solidFill>
                <a:latin typeface="+mn-ea"/>
              </a:rPr>
              <a:t> </a:t>
            </a:r>
            <a:endParaRPr lang="zh-CN" altLang="en-US" sz="2800" dirty="0">
              <a:solidFill>
                <a:schemeClr val="tx1"/>
              </a:solidFill>
              <a:latin typeface="+mn-ea"/>
            </a:endParaRPr>
          </a:p>
        </p:txBody>
      </p:sp>
      <p:sp>
        <p:nvSpPr>
          <p:cNvPr id="32776" name="Rectangle 13"/>
          <p:cNvSpPr/>
          <p:nvPr/>
        </p:nvSpPr>
        <p:spPr>
          <a:xfrm>
            <a:off x="2290445" y="4639310"/>
            <a:ext cx="6477000" cy="822325"/>
          </a:xfrm>
          <a:prstGeom prst="rect">
            <a:avLst/>
          </a:prstGeom>
          <a:noFill/>
          <a:ln w="9525">
            <a:noFill/>
          </a:ln>
        </p:spPr>
        <p:txBody>
          <a:bodyPr>
            <a:spAutoFit/>
          </a:bodyPr>
          <a:p>
            <a:r>
              <a:rPr lang="zh-CN" altLang="en-US" b="1" dirty="0">
                <a:solidFill>
                  <a:schemeClr val="tx1"/>
                </a:solidFill>
                <a:latin typeface="+mn-ea"/>
              </a:rPr>
              <a:t>阀芯处于常态位（原始位置）时各油口的连通方式。如二位阀有“常通型”、“常断型”。 </a:t>
            </a:r>
            <a:endParaRPr lang="zh-CN" altLang="en-US" b="1" dirty="0">
              <a:solidFill>
                <a:schemeClr val="tx1"/>
              </a:solidFill>
              <a:latin typeface="+mn-ea"/>
            </a:endParaRPr>
          </a:p>
        </p:txBody>
      </p:sp>
      <p:sp>
        <p:nvSpPr>
          <p:cNvPr id="32777" name="Rectangle 14"/>
          <p:cNvSpPr/>
          <p:nvPr/>
        </p:nvSpPr>
        <p:spPr>
          <a:xfrm>
            <a:off x="537845" y="5477510"/>
            <a:ext cx="2362200" cy="519113"/>
          </a:xfrm>
          <a:prstGeom prst="rect">
            <a:avLst/>
          </a:prstGeom>
          <a:noFill/>
          <a:ln w="9525">
            <a:noFill/>
          </a:ln>
        </p:spPr>
        <p:txBody>
          <a:bodyPr>
            <a:spAutoFit/>
          </a:bodyPr>
          <a:p>
            <a:r>
              <a:rPr lang="zh-CN" altLang="en-US" sz="2800" b="1" dirty="0">
                <a:solidFill>
                  <a:schemeClr val="tx1"/>
                </a:solidFill>
                <a:latin typeface="+mn-ea"/>
              </a:rPr>
              <a:t>中位机能：</a:t>
            </a:r>
            <a:r>
              <a:rPr lang="zh-CN" altLang="en-US" sz="2800" dirty="0">
                <a:solidFill>
                  <a:schemeClr val="tx1"/>
                </a:solidFill>
                <a:latin typeface="+mn-ea"/>
              </a:rPr>
              <a:t> </a:t>
            </a:r>
            <a:endParaRPr lang="zh-CN" altLang="en-US" sz="2800" dirty="0">
              <a:solidFill>
                <a:schemeClr val="tx1"/>
              </a:solidFill>
              <a:latin typeface="+mn-ea"/>
            </a:endParaRPr>
          </a:p>
        </p:txBody>
      </p:sp>
      <p:sp>
        <p:nvSpPr>
          <p:cNvPr id="32778" name="Rectangle 15"/>
          <p:cNvSpPr/>
          <p:nvPr/>
        </p:nvSpPr>
        <p:spPr>
          <a:xfrm>
            <a:off x="2366645" y="5585460"/>
            <a:ext cx="6705600" cy="822325"/>
          </a:xfrm>
          <a:prstGeom prst="rect">
            <a:avLst/>
          </a:prstGeom>
          <a:noFill/>
          <a:ln w="9525">
            <a:noFill/>
          </a:ln>
        </p:spPr>
        <p:txBody>
          <a:bodyPr>
            <a:spAutoFit/>
          </a:bodyPr>
          <a:p>
            <a:r>
              <a:rPr lang="zh-CN" altLang="en-US" b="1" dirty="0">
                <a:solidFill>
                  <a:schemeClr val="tx1"/>
                </a:solidFill>
                <a:latin typeface="+mn-ea"/>
              </a:rPr>
              <a:t>三位换向阀的阀芯在中间位置时，各油口的连通方式，称为换向阀的中位机能。 </a:t>
            </a:r>
            <a:endParaRPr lang="zh-CN" altLang="en-US"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500" fill="hold"/>
                                        <p:tgtEl>
                                          <p:spTgt spid="32771"/>
                                        </p:tgtEl>
                                        <p:attrNameLst>
                                          <p:attrName>ppt_x</p:attrName>
                                        </p:attrNameLst>
                                      </p:cBhvr>
                                      <p:tavLst>
                                        <p:tav tm="0">
                                          <p:val>
                                            <p:strVal val="0-#ppt_w/2"/>
                                          </p:val>
                                        </p:tav>
                                        <p:tav tm="100000">
                                          <p:val>
                                            <p:strVal val="#ppt_x"/>
                                          </p:val>
                                        </p:tav>
                                      </p:tavLst>
                                    </p:anim>
                                    <p:anim calcmode="lin" valueType="num">
                                      <p:cBhvr additive="base">
                                        <p:cTn id="8" dur="500" fill="hold"/>
                                        <p:tgtEl>
                                          <p:spTgt spid="327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2770"/>
                                        </p:tgtEl>
                                        <p:attrNameLst>
                                          <p:attrName>style.visibility</p:attrName>
                                        </p:attrNameLst>
                                      </p:cBhvr>
                                      <p:to>
                                        <p:strVal val="visible"/>
                                      </p:to>
                                    </p:set>
                                    <p:anim calcmode="lin" valueType="num">
                                      <p:cBhvr additive="base">
                                        <p:cTn id="13" dur="500" fill="hold"/>
                                        <p:tgtEl>
                                          <p:spTgt spid="32770"/>
                                        </p:tgtEl>
                                        <p:attrNameLst>
                                          <p:attrName>ppt_x</p:attrName>
                                        </p:attrNameLst>
                                      </p:cBhvr>
                                      <p:tavLst>
                                        <p:tav tm="0">
                                          <p:val>
                                            <p:strVal val="0-#ppt_w/2"/>
                                          </p:val>
                                        </p:tav>
                                        <p:tav tm="100000">
                                          <p:val>
                                            <p:strVal val="#ppt_x"/>
                                          </p:val>
                                        </p:tav>
                                      </p:tavLst>
                                    </p:anim>
                                    <p:anim calcmode="lin" valueType="num">
                                      <p:cBhvr additive="base">
                                        <p:cTn id="14" dur="500" fill="hold"/>
                                        <p:tgtEl>
                                          <p:spTgt spid="3277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2772"/>
                                        </p:tgtEl>
                                        <p:attrNameLst>
                                          <p:attrName>style.visibility</p:attrName>
                                        </p:attrNameLst>
                                      </p:cBhvr>
                                      <p:to>
                                        <p:strVal val="visible"/>
                                      </p:to>
                                    </p:set>
                                    <p:anim calcmode="lin" valueType="num">
                                      <p:cBhvr additive="base">
                                        <p:cTn id="19" dur="500" fill="hold"/>
                                        <p:tgtEl>
                                          <p:spTgt spid="32772"/>
                                        </p:tgtEl>
                                        <p:attrNameLst>
                                          <p:attrName>ppt_x</p:attrName>
                                        </p:attrNameLst>
                                      </p:cBhvr>
                                      <p:tavLst>
                                        <p:tav tm="0">
                                          <p:val>
                                            <p:strVal val="0-#ppt_w/2"/>
                                          </p:val>
                                        </p:tav>
                                        <p:tav tm="100000">
                                          <p:val>
                                            <p:strVal val="#ppt_x"/>
                                          </p:val>
                                        </p:tav>
                                      </p:tavLst>
                                    </p:anim>
                                    <p:anim calcmode="lin" valueType="num">
                                      <p:cBhvr additive="base">
                                        <p:cTn id="20" dur="500" fill="hold"/>
                                        <p:tgtEl>
                                          <p:spTgt spid="3277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2773"/>
                                        </p:tgtEl>
                                        <p:attrNameLst>
                                          <p:attrName>style.visibility</p:attrName>
                                        </p:attrNameLst>
                                      </p:cBhvr>
                                      <p:to>
                                        <p:strVal val="visible"/>
                                      </p:to>
                                    </p:set>
                                    <p:anim calcmode="lin" valueType="num">
                                      <p:cBhvr additive="base">
                                        <p:cTn id="25" dur="500" fill="hold"/>
                                        <p:tgtEl>
                                          <p:spTgt spid="32773"/>
                                        </p:tgtEl>
                                        <p:attrNameLst>
                                          <p:attrName>ppt_x</p:attrName>
                                        </p:attrNameLst>
                                      </p:cBhvr>
                                      <p:tavLst>
                                        <p:tav tm="0">
                                          <p:val>
                                            <p:strVal val="0-#ppt_w/2"/>
                                          </p:val>
                                        </p:tav>
                                        <p:tav tm="100000">
                                          <p:val>
                                            <p:strVal val="#ppt_x"/>
                                          </p:val>
                                        </p:tav>
                                      </p:tavLst>
                                    </p:anim>
                                    <p:anim calcmode="lin" valueType="num">
                                      <p:cBhvr additive="base">
                                        <p:cTn id="26" dur="500" fill="hold"/>
                                        <p:tgtEl>
                                          <p:spTgt spid="3277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2774"/>
                                        </p:tgtEl>
                                        <p:attrNameLst>
                                          <p:attrName>style.visibility</p:attrName>
                                        </p:attrNameLst>
                                      </p:cBhvr>
                                      <p:to>
                                        <p:strVal val="visible"/>
                                      </p:to>
                                    </p:set>
                                    <p:anim calcmode="lin" valueType="num">
                                      <p:cBhvr additive="base">
                                        <p:cTn id="31" dur="500" fill="hold"/>
                                        <p:tgtEl>
                                          <p:spTgt spid="32774"/>
                                        </p:tgtEl>
                                        <p:attrNameLst>
                                          <p:attrName>ppt_x</p:attrName>
                                        </p:attrNameLst>
                                      </p:cBhvr>
                                      <p:tavLst>
                                        <p:tav tm="0">
                                          <p:val>
                                            <p:strVal val="0-#ppt_w/2"/>
                                          </p:val>
                                        </p:tav>
                                        <p:tav tm="100000">
                                          <p:val>
                                            <p:strVal val="#ppt_x"/>
                                          </p:val>
                                        </p:tav>
                                      </p:tavLst>
                                    </p:anim>
                                    <p:anim calcmode="lin" valueType="num">
                                      <p:cBhvr additive="base">
                                        <p:cTn id="32" dur="500" fill="hold"/>
                                        <p:tgtEl>
                                          <p:spTgt spid="3277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2775"/>
                                        </p:tgtEl>
                                        <p:attrNameLst>
                                          <p:attrName>style.visibility</p:attrName>
                                        </p:attrNameLst>
                                      </p:cBhvr>
                                      <p:to>
                                        <p:strVal val="visible"/>
                                      </p:to>
                                    </p:set>
                                    <p:anim calcmode="lin" valueType="num">
                                      <p:cBhvr additive="base">
                                        <p:cTn id="37" dur="500" fill="hold"/>
                                        <p:tgtEl>
                                          <p:spTgt spid="32775"/>
                                        </p:tgtEl>
                                        <p:attrNameLst>
                                          <p:attrName>ppt_x</p:attrName>
                                        </p:attrNameLst>
                                      </p:cBhvr>
                                      <p:tavLst>
                                        <p:tav tm="0">
                                          <p:val>
                                            <p:strVal val="0-#ppt_w/2"/>
                                          </p:val>
                                        </p:tav>
                                        <p:tav tm="100000">
                                          <p:val>
                                            <p:strVal val="#ppt_x"/>
                                          </p:val>
                                        </p:tav>
                                      </p:tavLst>
                                    </p:anim>
                                    <p:anim calcmode="lin" valueType="num">
                                      <p:cBhvr additive="base">
                                        <p:cTn id="38" dur="500" fill="hold"/>
                                        <p:tgtEl>
                                          <p:spTgt spid="327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2776"/>
                                        </p:tgtEl>
                                        <p:attrNameLst>
                                          <p:attrName>style.visibility</p:attrName>
                                        </p:attrNameLst>
                                      </p:cBhvr>
                                      <p:to>
                                        <p:strVal val="visible"/>
                                      </p:to>
                                    </p:set>
                                    <p:anim calcmode="lin" valueType="num">
                                      <p:cBhvr additive="base">
                                        <p:cTn id="43" dur="500" fill="hold"/>
                                        <p:tgtEl>
                                          <p:spTgt spid="32776"/>
                                        </p:tgtEl>
                                        <p:attrNameLst>
                                          <p:attrName>ppt_x</p:attrName>
                                        </p:attrNameLst>
                                      </p:cBhvr>
                                      <p:tavLst>
                                        <p:tav tm="0">
                                          <p:val>
                                            <p:strVal val="0-#ppt_w/2"/>
                                          </p:val>
                                        </p:tav>
                                        <p:tav tm="100000">
                                          <p:val>
                                            <p:strVal val="#ppt_x"/>
                                          </p:val>
                                        </p:tav>
                                      </p:tavLst>
                                    </p:anim>
                                    <p:anim calcmode="lin" valueType="num">
                                      <p:cBhvr additive="base">
                                        <p:cTn id="44" dur="500" fill="hold"/>
                                        <p:tgtEl>
                                          <p:spTgt spid="3277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2777"/>
                                        </p:tgtEl>
                                        <p:attrNameLst>
                                          <p:attrName>style.visibility</p:attrName>
                                        </p:attrNameLst>
                                      </p:cBhvr>
                                      <p:to>
                                        <p:strVal val="visible"/>
                                      </p:to>
                                    </p:set>
                                    <p:anim calcmode="lin" valueType="num">
                                      <p:cBhvr additive="base">
                                        <p:cTn id="49" dur="500" fill="hold"/>
                                        <p:tgtEl>
                                          <p:spTgt spid="32777"/>
                                        </p:tgtEl>
                                        <p:attrNameLst>
                                          <p:attrName>ppt_x</p:attrName>
                                        </p:attrNameLst>
                                      </p:cBhvr>
                                      <p:tavLst>
                                        <p:tav tm="0">
                                          <p:val>
                                            <p:strVal val="0-#ppt_w/2"/>
                                          </p:val>
                                        </p:tav>
                                        <p:tav tm="100000">
                                          <p:val>
                                            <p:strVal val="#ppt_x"/>
                                          </p:val>
                                        </p:tav>
                                      </p:tavLst>
                                    </p:anim>
                                    <p:anim calcmode="lin" valueType="num">
                                      <p:cBhvr additive="base">
                                        <p:cTn id="50" dur="500" fill="hold"/>
                                        <p:tgtEl>
                                          <p:spTgt spid="3277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2778"/>
                                        </p:tgtEl>
                                        <p:attrNameLst>
                                          <p:attrName>style.visibility</p:attrName>
                                        </p:attrNameLst>
                                      </p:cBhvr>
                                      <p:to>
                                        <p:strVal val="visible"/>
                                      </p:to>
                                    </p:set>
                                    <p:anim calcmode="lin" valueType="num">
                                      <p:cBhvr additive="base">
                                        <p:cTn id="55" dur="500" fill="hold"/>
                                        <p:tgtEl>
                                          <p:spTgt spid="32778"/>
                                        </p:tgtEl>
                                        <p:attrNameLst>
                                          <p:attrName>ppt_x</p:attrName>
                                        </p:attrNameLst>
                                      </p:cBhvr>
                                      <p:tavLst>
                                        <p:tav tm="0">
                                          <p:val>
                                            <p:strVal val="0-#ppt_w/2"/>
                                          </p:val>
                                        </p:tav>
                                        <p:tav tm="100000">
                                          <p:val>
                                            <p:strVal val="#ppt_x"/>
                                          </p:val>
                                        </p:tav>
                                      </p:tavLst>
                                    </p:anim>
                                    <p:anim calcmode="lin" valueType="num">
                                      <p:cBhvr additive="base">
                                        <p:cTn id="56" dur="500" fill="hold"/>
                                        <p:tgtEl>
                                          <p:spTgt spid="327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p:bldP spid="32772" grpId="0"/>
      <p:bldP spid="32773" grpId="0"/>
      <p:bldP spid="32774" grpId="0"/>
      <p:bldP spid="32775" grpId="0"/>
      <p:bldP spid="32776" grpId="0"/>
      <p:bldP spid="32777" grpId="0"/>
      <p:bldP spid="3277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33794" name="Rectangle 9"/>
          <p:cNvSpPr/>
          <p:nvPr/>
        </p:nvSpPr>
        <p:spPr>
          <a:xfrm>
            <a:off x="0" y="753110"/>
            <a:ext cx="9144000" cy="1210945"/>
          </a:xfrm>
          <a:prstGeom prst="rect">
            <a:avLst/>
          </a:prstGeom>
          <a:noFill/>
          <a:ln w="9525">
            <a:noFill/>
          </a:ln>
        </p:spPr>
        <p:txBody>
          <a:bodyPr>
            <a:spAutoFit/>
          </a:bodyPr>
          <a:p>
            <a:pPr algn="just">
              <a:lnSpc>
                <a:spcPct val="130000"/>
              </a:lnSpc>
            </a:pPr>
            <a:r>
              <a:rPr lang="zh-CN" altLang="en-US" sz="2800" b="1" dirty="0">
                <a:solidFill>
                  <a:schemeClr val="tx1"/>
                </a:solidFill>
                <a:latin typeface="+mn-ea"/>
              </a:rPr>
              <a:t>三位换向阀常用的中位机能：</a:t>
            </a:r>
            <a:endParaRPr lang="zh-CN" altLang="en-US" sz="2800" b="1" dirty="0">
              <a:solidFill>
                <a:schemeClr val="tx1"/>
              </a:solidFill>
              <a:latin typeface="+mn-ea"/>
            </a:endParaRPr>
          </a:p>
          <a:p>
            <a:pPr algn="just">
              <a:lnSpc>
                <a:spcPct val="130000"/>
              </a:lnSpc>
            </a:pPr>
            <a:r>
              <a:rPr lang="zh-CN" altLang="en-US" sz="2800" b="1" dirty="0">
                <a:solidFill>
                  <a:schemeClr val="tx1"/>
                </a:solidFill>
                <a:latin typeface="+mn-ea"/>
              </a:rPr>
              <a:t>     “</a:t>
            </a:r>
            <a:r>
              <a:rPr lang="en-US" altLang="x-none" sz="2800" b="1" dirty="0">
                <a:solidFill>
                  <a:schemeClr val="tx1"/>
                </a:solidFill>
                <a:latin typeface="+mn-ea"/>
              </a:rPr>
              <a:t>O”</a:t>
            </a:r>
            <a:r>
              <a:rPr lang="zh-CN" altLang="en-US" sz="2800" b="1" dirty="0">
                <a:solidFill>
                  <a:schemeClr val="tx1"/>
                </a:solidFill>
                <a:latin typeface="+mn-ea"/>
              </a:rPr>
              <a:t>、“</a:t>
            </a:r>
            <a:r>
              <a:rPr lang="en-US" altLang="x-none" sz="2800" b="1" dirty="0">
                <a:solidFill>
                  <a:schemeClr val="tx1"/>
                </a:solidFill>
                <a:latin typeface="+mn-ea"/>
              </a:rPr>
              <a:t>H”</a:t>
            </a:r>
            <a:r>
              <a:rPr lang="zh-CN" altLang="en-US" sz="2800" b="1" dirty="0">
                <a:solidFill>
                  <a:schemeClr val="tx1"/>
                </a:solidFill>
                <a:latin typeface="+mn-ea"/>
              </a:rPr>
              <a:t>、“</a:t>
            </a:r>
            <a:r>
              <a:rPr lang="en-US" altLang="x-none" sz="2800" b="1" dirty="0">
                <a:solidFill>
                  <a:schemeClr val="tx1"/>
                </a:solidFill>
                <a:latin typeface="+mn-ea"/>
              </a:rPr>
              <a:t>M”</a:t>
            </a:r>
            <a:r>
              <a:rPr lang="zh-CN" altLang="en-US" sz="2800" b="1" dirty="0">
                <a:solidFill>
                  <a:schemeClr val="tx1"/>
                </a:solidFill>
                <a:latin typeface="+mn-ea"/>
              </a:rPr>
              <a:t>、“</a:t>
            </a:r>
            <a:r>
              <a:rPr lang="en-US" altLang="x-none" sz="2800" b="1" dirty="0">
                <a:solidFill>
                  <a:schemeClr val="tx1"/>
                </a:solidFill>
                <a:latin typeface="+mn-ea"/>
              </a:rPr>
              <a:t>P”</a:t>
            </a:r>
            <a:r>
              <a:rPr lang="zh-CN" altLang="en-US" sz="2800" b="1" dirty="0">
                <a:solidFill>
                  <a:schemeClr val="tx1"/>
                </a:solidFill>
                <a:latin typeface="+mn-ea"/>
              </a:rPr>
              <a:t>、“</a:t>
            </a:r>
            <a:r>
              <a:rPr lang="en-US" altLang="x-none" sz="2800" b="1" dirty="0">
                <a:solidFill>
                  <a:schemeClr val="tx1"/>
                </a:solidFill>
                <a:latin typeface="+mn-ea"/>
              </a:rPr>
              <a:t>K”</a:t>
            </a:r>
            <a:r>
              <a:rPr lang="zh-CN" altLang="en-US" sz="2800" b="1" dirty="0">
                <a:solidFill>
                  <a:schemeClr val="tx1"/>
                </a:solidFill>
                <a:latin typeface="+mn-ea"/>
              </a:rPr>
              <a:t>、“</a:t>
            </a:r>
            <a:r>
              <a:rPr lang="en-US" altLang="x-none" sz="2800" b="1" dirty="0">
                <a:solidFill>
                  <a:schemeClr val="tx1"/>
                </a:solidFill>
                <a:latin typeface="+mn-ea"/>
              </a:rPr>
              <a:t>Y”</a:t>
            </a:r>
            <a:r>
              <a:rPr lang="zh-CN" altLang="en-US" sz="2800" b="1" dirty="0">
                <a:solidFill>
                  <a:schemeClr val="tx1"/>
                </a:solidFill>
                <a:latin typeface="+mn-ea"/>
              </a:rPr>
              <a:t>型。</a:t>
            </a:r>
            <a:endParaRPr lang="zh-CN" altLang="en-US" sz="2800" b="1" dirty="0">
              <a:solidFill>
                <a:schemeClr val="tx1"/>
              </a:solidFill>
              <a:latin typeface="+mn-ea"/>
            </a:endParaRPr>
          </a:p>
        </p:txBody>
      </p:sp>
      <p:pic>
        <p:nvPicPr>
          <p:cNvPr id="33796" name="Picture 10" descr="~LWF0019"/>
          <p:cNvPicPr>
            <a:picLocks noChangeAspect="1"/>
          </p:cNvPicPr>
          <p:nvPr/>
        </p:nvPicPr>
        <p:blipFill>
          <a:blip r:embed="rId1"/>
          <a:stretch>
            <a:fillRect/>
          </a:stretch>
        </p:blipFill>
        <p:spPr>
          <a:xfrm>
            <a:off x="1752600" y="1914843"/>
            <a:ext cx="5486400" cy="4862512"/>
          </a:xfrm>
          <a:prstGeom prst="rect">
            <a:avLst/>
          </a:prstGeom>
          <a:noFill/>
          <a:ln w="9525">
            <a:noFill/>
          </a:ln>
        </p:spPr>
      </p:pic>
      <p:sp>
        <p:nvSpPr>
          <p:cNvPr id="33797" name="Line 12"/>
          <p:cNvSpPr/>
          <p:nvPr/>
        </p:nvSpPr>
        <p:spPr>
          <a:xfrm>
            <a:off x="1828800" y="2629535"/>
            <a:ext cx="533400" cy="0"/>
          </a:xfrm>
          <a:prstGeom prst="line">
            <a:avLst/>
          </a:prstGeom>
          <a:ln w="38100" cap="sq" cmpd="sng">
            <a:solidFill>
              <a:srgbClr val="FF0000"/>
            </a:solidFill>
            <a:prstDash val="solid"/>
            <a:headEnd type="none" w="med" len="med"/>
            <a:tailEnd type="none" w="med" len="med"/>
          </a:ln>
        </p:spPr>
      </p:sp>
      <p:sp>
        <p:nvSpPr>
          <p:cNvPr id="33798" name="Line 13"/>
          <p:cNvSpPr/>
          <p:nvPr/>
        </p:nvSpPr>
        <p:spPr>
          <a:xfrm>
            <a:off x="1828800" y="3039110"/>
            <a:ext cx="533400" cy="0"/>
          </a:xfrm>
          <a:prstGeom prst="line">
            <a:avLst/>
          </a:prstGeom>
          <a:ln w="38100" cap="sq" cmpd="sng">
            <a:solidFill>
              <a:srgbClr val="FF0000"/>
            </a:solidFill>
            <a:prstDash val="solid"/>
            <a:headEnd type="none" w="med" len="med"/>
            <a:tailEnd type="none" w="med" len="med"/>
          </a:ln>
        </p:spPr>
      </p:sp>
      <p:sp>
        <p:nvSpPr>
          <p:cNvPr id="33799" name="Line 14"/>
          <p:cNvSpPr/>
          <p:nvPr/>
        </p:nvSpPr>
        <p:spPr>
          <a:xfrm>
            <a:off x="1828800" y="4220210"/>
            <a:ext cx="533400" cy="0"/>
          </a:xfrm>
          <a:prstGeom prst="line">
            <a:avLst/>
          </a:prstGeom>
          <a:ln w="38100" cap="sq" cmpd="sng">
            <a:solidFill>
              <a:srgbClr val="FF0000"/>
            </a:solidFill>
            <a:prstDash val="solid"/>
            <a:headEnd type="none" w="med" len="med"/>
            <a:tailEnd type="none" w="med" len="med"/>
          </a:ln>
        </p:spPr>
      </p:sp>
      <p:sp>
        <p:nvSpPr>
          <p:cNvPr id="33800" name="Line 15"/>
          <p:cNvSpPr/>
          <p:nvPr/>
        </p:nvSpPr>
        <p:spPr>
          <a:xfrm>
            <a:off x="1828800" y="5020310"/>
            <a:ext cx="533400" cy="0"/>
          </a:xfrm>
          <a:prstGeom prst="line">
            <a:avLst/>
          </a:prstGeom>
          <a:ln w="38100" cap="sq" cmpd="sng">
            <a:solidFill>
              <a:srgbClr val="FF0000"/>
            </a:solidFill>
            <a:prstDash val="solid"/>
            <a:headEnd type="none" w="med" len="med"/>
            <a:tailEnd type="none" w="med" len="med"/>
          </a:ln>
        </p:spPr>
      </p:sp>
      <p:sp>
        <p:nvSpPr>
          <p:cNvPr id="33801" name="Line 16"/>
          <p:cNvSpPr/>
          <p:nvPr/>
        </p:nvSpPr>
        <p:spPr>
          <a:xfrm>
            <a:off x="1828800" y="3829685"/>
            <a:ext cx="533400" cy="0"/>
          </a:xfrm>
          <a:prstGeom prst="line">
            <a:avLst/>
          </a:prstGeom>
          <a:ln w="38100" cap="sq" cmpd="sng">
            <a:solidFill>
              <a:srgbClr val="FF0000"/>
            </a:solidFill>
            <a:prstDash val="solid"/>
            <a:headEnd type="none" w="med" len="med"/>
            <a:tailEnd type="none" w="med" len="med"/>
          </a:ln>
        </p:spPr>
      </p:sp>
      <p:sp>
        <p:nvSpPr>
          <p:cNvPr id="33802" name="Line 17"/>
          <p:cNvSpPr/>
          <p:nvPr/>
        </p:nvSpPr>
        <p:spPr>
          <a:xfrm>
            <a:off x="1828800" y="3420110"/>
            <a:ext cx="533400" cy="0"/>
          </a:xfrm>
          <a:prstGeom prst="line">
            <a:avLst/>
          </a:prstGeom>
          <a:ln w="38100" cap="sq" cmpd="sng">
            <a:solidFill>
              <a:srgbClr val="FF0000"/>
            </a:solidFill>
            <a:prstDash val="solid"/>
            <a:headEnd type="none" w="med" len="med"/>
            <a:tailEnd type="none" w="med" len="med"/>
          </a:ln>
        </p:spPr>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500" fill="hold"/>
                                        <p:tgtEl>
                                          <p:spTgt spid="33794"/>
                                        </p:tgtEl>
                                        <p:attrNameLst>
                                          <p:attrName>ppt_x</p:attrName>
                                        </p:attrNameLst>
                                      </p:cBhvr>
                                      <p:tavLst>
                                        <p:tav tm="0">
                                          <p:val>
                                            <p:strVal val="0-#ppt_w/2"/>
                                          </p:val>
                                        </p:tav>
                                        <p:tav tm="100000">
                                          <p:val>
                                            <p:strVal val="#ppt_x"/>
                                          </p:val>
                                        </p:tav>
                                      </p:tavLst>
                                    </p:anim>
                                    <p:anim calcmode="lin" valueType="num">
                                      <p:cBhvr additive="base">
                                        <p:cTn id="8" dur="500" fill="hold"/>
                                        <p:tgtEl>
                                          <p:spTgt spid="337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3796"/>
                                        </p:tgtEl>
                                        <p:attrNameLst>
                                          <p:attrName>style.visibility</p:attrName>
                                        </p:attrNameLst>
                                      </p:cBhvr>
                                      <p:to>
                                        <p:strVal val="visible"/>
                                      </p:to>
                                    </p:set>
                                    <p:animEffect transition="in" filter="blinds(horizontal)">
                                      <p:cBhvr>
                                        <p:cTn id="13" dur="500"/>
                                        <p:tgtEl>
                                          <p:spTgt spid="33796"/>
                                        </p:tgtEl>
                                      </p:cBhvr>
                                    </p:animEffect>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3797"/>
                                        </p:tgtEl>
                                        <p:attrNameLst>
                                          <p:attrName>style.visibility</p:attrName>
                                        </p:attrNameLst>
                                      </p:cBhvr>
                                      <p:to>
                                        <p:strVal val="visible"/>
                                      </p:to>
                                    </p:set>
                                    <p:animEffect transition="in" filter="blinds(horizontal)">
                                      <p:cBhvr>
                                        <p:cTn id="18" dur="500"/>
                                        <p:tgtEl>
                                          <p:spTgt spid="33797"/>
                                        </p:tgtEl>
                                      </p:cBhvr>
                                    </p:animEffect>
                                  </p:childTnLst>
                                  <p:subTnLst>
                                    <p:audio>
                                      <p:cMediaNode>
                                        <p:cTn display="0" masterRel="sameClick">
                                          <p:stCondLst>
                                            <p:cond evt="begin" delay="0">
                                              <p:tn val="16"/>
                                            </p:cond>
                                          </p:stCondLst>
                                          <p:endCondLst>
                                            <p:cond evt="onStopAudio" delay="0">
                                              <p:tgtEl>
                                                <p:sldTgt/>
                                              </p:tgtEl>
                                            </p:cond>
                                          </p:endCondLst>
                                        </p:cTn>
                                        <p:tgtEl>
                                          <p:sndTgt r:embed="rId2" name="chimes.wav"/>
                                        </p:tgtEl>
                                      </p:cMediaNode>
                                    </p:audio>
                                  </p:sub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3798"/>
                                        </p:tgtEl>
                                        <p:attrNameLst>
                                          <p:attrName>style.visibility</p:attrName>
                                        </p:attrNameLst>
                                      </p:cBhvr>
                                      <p:to>
                                        <p:strVal val="visible"/>
                                      </p:to>
                                    </p:set>
                                    <p:animEffect transition="in" filter="blinds(horizontal)">
                                      <p:cBhvr>
                                        <p:cTn id="23" dur="500"/>
                                        <p:tgtEl>
                                          <p:spTgt spid="33798"/>
                                        </p:tgtEl>
                                      </p:cBhvr>
                                    </p:animEffect>
                                  </p:childTnLst>
                                  <p:subTnLst>
                                    <p:audio>
                                      <p:cMediaNode>
                                        <p:cTn display="0" masterRel="sameClick">
                                          <p:stCondLst>
                                            <p:cond evt="begin" delay="0">
                                              <p:tn val="21"/>
                                            </p:cond>
                                          </p:stCondLst>
                                          <p:endCondLst>
                                            <p:cond evt="onStopAudio" delay="0">
                                              <p:tgtEl>
                                                <p:sldTgt/>
                                              </p:tgtEl>
                                            </p:cond>
                                          </p:endCondLst>
                                        </p:cTn>
                                        <p:tgtEl>
                                          <p:sndTgt r:embed="rId2" name="chimes.wav"/>
                                        </p:tgtEl>
                                      </p:cMediaNode>
                                    </p:audio>
                                  </p:sub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33799"/>
                                        </p:tgtEl>
                                        <p:attrNameLst>
                                          <p:attrName>style.visibility</p:attrName>
                                        </p:attrNameLst>
                                      </p:cBhvr>
                                      <p:to>
                                        <p:strVal val="visible"/>
                                      </p:to>
                                    </p:set>
                                    <p:animEffect transition="in" filter="blinds(horizontal)">
                                      <p:cBhvr>
                                        <p:cTn id="28" dur="500"/>
                                        <p:tgtEl>
                                          <p:spTgt spid="33799"/>
                                        </p:tgtEl>
                                      </p:cBhvr>
                                    </p:animEffect>
                                  </p:childTnLst>
                                  <p:subTnLst>
                                    <p:audio>
                                      <p:cMediaNode>
                                        <p:cTn display="0" masterRel="sameClick">
                                          <p:stCondLst>
                                            <p:cond evt="begin" delay="0">
                                              <p:tn val="26"/>
                                            </p:cond>
                                          </p:stCondLst>
                                          <p:endCondLst>
                                            <p:cond evt="onStopAudio" delay="0">
                                              <p:tgtEl>
                                                <p:sldTgt/>
                                              </p:tgtEl>
                                            </p:cond>
                                          </p:endCondLst>
                                        </p:cTn>
                                        <p:tgtEl>
                                          <p:sndTgt r:embed="rId2" name="chimes.wav"/>
                                        </p:tgtEl>
                                      </p:cMediaNode>
                                    </p:audio>
                                  </p:sub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3800"/>
                                        </p:tgtEl>
                                        <p:attrNameLst>
                                          <p:attrName>style.visibility</p:attrName>
                                        </p:attrNameLst>
                                      </p:cBhvr>
                                      <p:to>
                                        <p:strVal val="visible"/>
                                      </p:to>
                                    </p:set>
                                    <p:animEffect transition="in" filter="blinds(horizontal)">
                                      <p:cBhvr>
                                        <p:cTn id="33" dur="500"/>
                                        <p:tgtEl>
                                          <p:spTgt spid="33800"/>
                                        </p:tgtEl>
                                      </p:cBhvr>
                                    </p:animEffect>
                                  </p:childTnLst>
                                  <p:subTnLst>
                                    <p:audio>
                                      <p:cMediaNode>
                                        <p:cTn display="0" masterRel="sameClick">
                                          <p:stCondLst>
                                            <p:cond evt="begin" delay="0">
                                              <p:tn val="31"/>
                                            </p:cond>
                                          </p:stCondLst>
                                          <p:endCondLst>
                                            <p:cond evt="onStopAudio" delay="0">
                                              <p:tgtEl>
                                                <p:sldTgt/>
                                              </p:tgtEl>
                                            </p:cond>
                                          </p:endCondLst>
                                        </p:cTn>
                                        <p:tgtEl>
                                          <p:sndTgt r:embed="rId2" name="chimes.wav"/>
                                        </p:tgtEl>
                                      </p:cMediaNode>
                                    </p:audio>
                                  </p:sub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3801"/>
                                        </p:tgtEl>
                                        <p:attrNameLst>
                                          <p:attrName>style.visibility</p:attrName>
                                        </p:attrNameLst>
                                      </p:cBhvr>
                                      <p:to>
                                        <p:strVal val="visible"/>
                                      </p:to>
                                    </p:set>
                                    <p:animEffect transition="in" filter="blinds(horizontal)">
                                      <p:cBhvr>
                                        <p:cTn id="38" dur="500"/>
                                        <p:tgtEl>
                                          <p:spTgt spid="33801"/>
                                        </p:tgtEl>
                                      </p:cBhvr>
                                    </p:animEffect>
                                  </p:childTnLst>
                                  <p:subTnLst>
                                    <p:audio>
                                      <p:cMediaNode>
                                        <p:cTn display="0" masterRel="sameClick">
                                          <p:stCondLst>
                                            <p:cond evt="begin" delay="0">
                                              <p:tn val="36"/>
                                            </p:cond>
                                          </p:stCondLst>
                                          <p:endCondLst>
                                            <p:cond evt="onStopAudio" delay="0">
                                              <p:tgtEl>
                                                <p:sldTgt/>
                                              </p:tgtEl>
                                            </p:cond>
                                          </p:endCondLst>
                                        </p:cTn>
                                        <p:tgtEl>
                                          <p:sndTgt r:embed="rId2" name="chimes.wav"/>
                                        </p:tgtEl>
                                      </p:cMediaNode>
                                    </p:audio>
                                  </p:sub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3802"/>
                                        </p:tgtEl>
                                        <p:attrNameLst>
                                          <p:attrName>style.visibility</p:attrName>
                                        </p:attrNameLst>
                                      </p:cBhvr>
                                      <p:to>
                                        <p:strVal val="visible"/>
                                      </p:to>
                                    </p:set>
                                    <p:animEffect transition="in" filter="blinds(horizontal)">
                                      <p:cBhvr>
                                        <p:cTn id="43" dur="500"/>
                                        <p:tgtEl>
                                          <p:spTgt spid="33802"/>
                                        </p:tgtEl>
                                      </p:cBhvr>
                                    </p:animEffect>
                                  </p:childTnLst>
                                  <p:subTnLst>
                                    <p:audio>
                                      <p:cMediaNode>
                                        <p:cTn display="0" masterRel="sameClick">
                                          <p:stCondLst>
                                            <p:cond evt="begin" delay="0">
                                              <p:tn val="41"/>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16387" name="Rectangle 23"/>
          <p:cNvSpPr/>
          <p:nvPr/>
        </p:nvSpPr>
        <p:spPr>
          <a:xfrm>
            <a:off x="381000" y="1098868"/>
            <a:ext cx="1981200" cy="521970"/>
          </a:xfrm>
          <a:prstGeom prst="rect">
            <a:avLst/>
          </a:prstGeom>
          <a:noFill/>
          <a:ln w="9525">
            <a:noFill/>
          </a:ln>
        </p:spPr>
        <p:txBody>
          <a:bodyPr>
            <a:spAutoFit/>
          </a:bodyPr>
          <a:p>
            <a:r>
              <a:rPr lang="zh-CN" altLang="en-US" sz="2800" b="1" dirty="0">
                <a:solidFill>
                  <a:schemeClr val="tx1"/>
                </a:solidFill>
                <a:latin typeface="+mn-ea"/>
              </a:rPr>
              <a:t>作用： </a:t>
            </a:r>
            <a:endParaRPr lang="zh-CN" altLang="en-US" sz="2800" b="1" dirty="0">
              <a:solidFill>
                <a:schemeClr val="tx1"/>
              </a:solidFill>
              <a:latin typeface="+mn-ea"/>
            </a:endParaRPr>
          </a:p>
        </p:txBody>
      </p:sp>
      <p:sp>
        <p:nvSpPr>
          <p:cNvPr id="16388" name="Rectangle 24"/>
          <p:cNvSpPr/>
          <p:nvPr/>
        </p:nvSpPr>
        <p:spPr>
          <a:xfrm>
            <a:off x="838200" y="1764030"/>
            <a:ext cx="7924800" cy="1758950"/>
          </a:xfrm>
          <a:prstGeom prst="rect">
            <a:avLst/>
          </a:prstGeom>
          <a:noFill/>
          <a:ln w="9525">
            <a:noFill/>
          </a:ln>
        </p:spPr>
        <p:txBody>
          <a:bodyPr>
            <a:spAutoFit/>
          </a:bodyPr>
          <a:p>
            <a:pPr>
              <a:lnSpc>
                <a:spcPct val="130000"/>
              </a:lnSpc>
            </a:pPr>
            <a:r>
              <a:rPr lang="zh-CN" altLang="en-US" sz="2800" b="1" dirty="0">
                <a:solidFill>
                  <a:schemeClr val="tx1"/>
                </a:solidFill>
                <a:latin typeface="+mn-ea"/>
              </a:rPr>
              <a:t>利用阀芯相对于阀体间的相对位置改变，使油路接通、关断，或改变油流的方向，从而使液压执行元件启动、停止或变换运动方向。 </a:t>
            </a:r>
            <a:endParaRPr lang="zh-CN" altLang="en-US" sz="2800" b="1" dirty="0">
              <a:solidFill>
                <a:schemeClr val="tx1"/>
              </a:solidFill>
              <a:latin typeface="+mn-ea"/>
            </a:endParaRPr>
          </a:p>
        </p:txBody>
      </p:sp>
      <p:sp>
        <p:nvSpPr>
          <p:cNvPr id="16389" name="Rectangle 25"/>
          <p:cNvSpPr/>
          <p:nvPr/>
        </p:nvSpPr>
        <p:spPr>
          <a:xfrm>
            <a:off x="457200" y="3918268"/>
            <a:ext cx="4648200" cy="519112"/>
          </a:xfrm>
          <a:prstGeom prst="rect">
            <a:avLst/>
          </a:prstGeom>
          <a:noFill/>
          <a:ln w="9525">
            <a:noFill/>
          </a:ln>
        </p:spPr>
        <p:txBody>
          <a:bodyPr>
            <a:spAutoFit/>
          </a:bodyPr>
          <a:p>
            <a:r>
              <a:rPr lang="en-US" altLang="x-none" sz="2800" b="1" dirty="0">
                <a:solidFill>
                  <a:schemeClr val="tx1"/>
                </a:solidFill>
                <a:latin typeface="+mn-ea"/>
              </a:rPr>
              <a:t>1</a:t>
            </a:r>
            <a:r>
              <a:rPr lang="zh-CN" altLang="en-US" sz="2800" b="1" dirty="0">
                <a:solidFill>
                  <a:schemeClr val="tx1"/>
                </a:solidFill>
                <a:latin typeface="+mn-ea"/>
              </a:rPr>
              <a:t>、对换向阀的性能要求  </a:t>
            </a:r>
            <a:endParaRPr lang="zh-CN" altLang="en-US" sz="2800" b="1" dirty="0">
              <a:solidFill>
                <a:schemeClr val="tx1"/>
              </a:solidFill>
              <a:latin typeface="+mn-ea"/>
            </a:endParaRPr>
          </a:p>
        </p:txBody>
      </p:sp>
      <p:sp>
        <p:nvSpPr>
          <p:cNvPr id="16390" name="Rectangle 26"/>
          <p:cNvSpPr/>
          <p:nvPr/>
        </p:nvSpPr>
        <p:spPr>
          <a:xfrm>
            <a:off x="381000" y="4354830"/>
            <a:ext cx="6858000" cy="1758950"/>
          </a:xfrm>
          <a:prstGeom prst="rect">
            <a:avLst/>
          </a:prstGeom>
          <a:noFill/>
          <a:ln w="9525">
            <a:noFill/>
          </a:ln>
        </p:spPr>
        <p:txBody>
          <a:bodyPr>
            <a:spAutoFit/>
          </a:bodyPr>
          <a:p>
            <a:pPr indent="400050" algn="just">
              <a:lnSpc>
                <a:spcPct val="130000"/>
              </a:lnSpc>
            </a:pPr>
            <a:r>
              <a:rPr lang="zh-CN" altLang="en-US" sz="2800" b="1" dirty="0">
                <a:solidFill>
                  <a:schemeClr val="tx1"/>
                </a:solidFill>
                <a:latin typeface="+mn-ea"/>
              </a:rPr>
              <a:t>（</a:t>
            </a:r>
            <a:r>
              <a:rPr lang="en-US" altLang="x-none" sz="2800" b="1" dirty="0">
                <a:solidFill>
                  <a:schemeClr val="tx1"/>
                </a:solidFill>
                <a:latin typeface="+mn-ea"/>
              </a:rPr>
              <a:t>1</a:t>
            </a:r>
            <a:r>
              <a:rPr lang="zh-CN" altLang="en-US" sz="2800" b="1" dirty="0">
                <a:solidFill>
                  <a:schemeClr val="tx1"/>
                </a:solidFill>
                <a:latin typeface="+mn-ea"/>
              </a:rPr>
              <a:t>）油液导通时压力损失要小；</a:t>
            </a:r>
            <a:endParaRPr lang="zh-CN" altLang="en-US" sz="2800" b="1" dirty="0">
              <a:solidFill>
                <a:schemeClr val="tx1"/>
              </a:solidFill>
              <a:latin typeface="+mn-ea"/>
            </a:endParaRPr>
          </a:p>
          <a:p>
            <a:pPr indent="400050" algn="just"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2</a:t>
            </a:r>
            <a:r>
              <a:rPr lang="zh-CN" altLang="en-US" sz="2800" b="1" dirty="0">
                <a:solidFill>
                  <a:schemeClr val="tx1"/>
                </a:solidFill>
                <a:latin typeface="+mn-ea"/>
              </a:rPr>
              <a:t>）油液断开时泄漏要小；</a:t>
            </a:r>
            <a:endParaRPr lang="zh-CN" altLang="en-US" sz="2800" b="1" dirty="0">
              <a:solidFill>
                <a:schemeClr val="tx1"/>
              </a:solidFill>
              <a:latin typeface="+mn-ea"/>
            </a:endParaRPr>
          </a:p>
          <a:p>
            <a:pPr indent="400050" eaLnBrk="0" hangingPunct="0">
              <a:lnSpc>
                <a:spcPct val="130000"/>
              </a:lnSpc>
            </a:pPr>
            <a:r>
              <a:rPr lang="zh-CN" altLang="en-US" sz="2800" b="1" dirty="0">
                <a:solidFill>
                  <a:schemeClr val="tx1"/>
                </a:solidFill>
                <a:latin typeface="+mn-ea"/>
              </a:rPr>
              <a:t>（</a:t>
            </a:r>
            <a:r>
              <a:rPr lang="en-US" altLang="x-none" sz="2800" b="1" dirty="0">
                <a:solidFill>
                  <a:schemeClr val="tx1"/>
                </a:solidFill>
                <a:latin typeface="+mn-ea"/>
              </a:rPr>
              <a:t>3</a:t>
            </a:r>
            <a:r>
              <a:rPr lang="zh-CN" altLang="en-US" sz="2800" b="1" dirty="0">
                <a:solidFill>
                  <a:schemeClr val="tx1"/>
                </a:solidFill>
                <a:latin typeface="+mn-ea"/>
              </a:rPr>
              <a:t>）阀芯换位时操纵力要小。 </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blinds(horizontal)">
                                      <p:cBhvr>
                                        <p:cTn id="7" dur="500"/>
                                        <p:tgtEl>
                                          <p:spTgt spid="1638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88"/>
                                        </p:tgtEl>
                                        <p:attrNameLst>
                                          <p:attrName>style.visibility</p:attrName>
                                        </p:attrNameLst>
                                      </p:cBhvr>
                                      <p:to>
                                        <p:strVal val="visible"/>
                                      </p:to>
                                    </p:set>
                                    <p:animEffect transition="in" filter="blinds(horizontal)">
                                      <p:cBhvr>
                                        <p:cTn id="12" dur="500"/>
                                        <p:tgtEl>
                                          <p:spTgt spid="1638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89"/>
                                        </p:tgtEl>
                                        <p:attrNameLst>
                                          <p:attrName>style.visibility</p:attrName>
                                        </p:attrNameLst>
                                      </p:cBhvr>
                                      <p:to>
                                        <p:strVal val="visible"/>
                                      </p:to>
                                    </p:set>
                                    <p:animEffect transition="in" filter="blinds(horizontal)">
                                      <p:cBhvr>
                                        <p:cTn id="17" dur="500"/>
                                        <p:tgtEl>
                                          <p:spTgt spid="1638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390"/>
                                        </p:tgtEl>
                                        <p:attrNameLst>
                                          <p:attrName>style.visibility</p:attrName>
                                        </p:attrNameLst>
                                      </p:cBhvr>
                                      <p:to>
                                        <p:strVal val="visible"/>
                                      </p:to>
                                    </p:set>
                                    <p:animEffect transition="in" filter="blinds(horizontal)">
                                      <p:cBhvr>
                                        <p:cTn id="22" dur="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8" grpId="0"/>
      <p:bldP spid="16389" grpId="0"/>
      <p:bldP spid="1639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41470" y="3474720"/>
            <a:ext cx="4712970" cy="903605"/>
          </a:xfrm>
          <a:prstGeom prst="rect">
            <a:avLst/>
          </a:prstGeom>
          <a:noFill/>
        </p:spPr>
        <p:txBody>
          <a:bodyPr wrap="square" rtlCol="0" anchor="t">
            <a:spAutoFit/>
          </a:bodyPr>
          <a:p>
            <a:pPr algn="ctr" fontAlgn="auto">
              <a:lnSpc>
                <a:spcPct val="120000"/>
              </a:lnSpc>
            </a:pPr>
            <a:r>
              <a:rPr lang="zh-CN" altLang="zh-CN" sz="4400">
                <a:latin typeface="微软雅黑" panose="020B0503020204020204" pitchFamily="34" charset="-122"/>
                <a:ea typeface="微软雅黑" panose="020B0503020204020204" pitchFamily="34" charset="-122"/>
                <a:sym typeface="+mn-ea"/>
              </a:rPr>
              <a:t>谢谢！</a:t>
            </a:r>
            <a:endParaRPr lang="zh-CN" altLang="zh-CN" sz="4400">
              <a:latin typeface="微软雅黑" panose="020B0503020204020204" pitchFamily="34" charset="-122"/>
              <a:ea typeface="微软雅黑" panose="020B0503020204020204" pitchFamily="34" charset="-122"/>
              <a:sym typeface="+mn-ea"/>
            </a:endParaRPr>
          </a:p>
        </p:txBody>
      </p:sp>
      <p:graphicFrame>
        <p:nvGraphicFramePr>
          <p:cNvPr id="31746" name="Object 3"/>
          <p:cNvGraphicFramePr>
            <a:graphicFrameLocks noChangeAspect="1"/>
          </p:cNvGraphicFramePr>
          <p:nvPr/>
        </p:nvGraphicFramePr>
        <p:xfrm>
          <a:off x="148590" y="2796540"/>
          <a:ext cx="3992880" cy="2420620"/>
        </p:xfrm>
        <a:graphic>
          <a:graphicData uri="http://schemas.openxmlformats.org/presentationml/2006/ole">
            <mc:AlternateContent xmlns:mc="http://schemas.openxmlformats.org/markup-compatibility/2006">
              <mc:Choice xmlns:v="urn:schemas-microsoft-com:vml" Requires="v">
                <p:oleObj spid="_x0000_s3076" name="" r:id="rId1" imgW="3048000" imgH="1847850" progId="Paint.Picture">
                  <p:embed/>
                </p:oleObj>
              </mc:Choice>
              <mc:Fallback>
                <p:oleObj name="" r:id="rId1" imgW="3048000" imgH="1847850" progId="Paint.Picture">
                  <p:embed/>
                  <p:pic>
                    <p:nvPicPr>
                      <p:cNvPr id="0" name="图片 3075"/>
                      <p:cNvPicPr/>
                      <p:nvPr/>
                    </p:nvPicPr>
                    <p:blipFill>
                      <a:blip r:embed="rId2"/>
                      <a:stretch>
                        <a:fillRect/>
                      </a:stretch>
                    </p:blipFill>
                    <p:spPr>
                      <a:xfrm>
                        <a:off x="148590" y="2796540"/>
                        <a:ext cx="3992880" cy="2420620"/>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17410" name="Rectangle 2"/>
          <p:cNvSpPr/>
          <p:nvPr/>
        </p:nvSpPr>
        <p:spPr>
          <a:xfrm>
            <a:off x="152400" y="959485"/>
            <a:ext cx="3276600" cy="521970"/>
          </a:xfrm>
          <a:prstGeom prst="rect">
            <a:avLst/>
          </a:prstGeom>
          <a:noFill/>
          <a:ln w="9525">
            <a:noFill/>
          </a:ln>
        </p:spPr>
        <p:txBody>
          <a:bodyPr>
            <a:spAutoFit/>
          </a:bodyPr>
          <a:p>
            <a:pPr algn="just"/>
            <a:r>
              <a:rPr lang="en-US" altLang="x-none" sz="2800" b="1" dirty="0">
                <a:solidFill>
                  <a:schemeClr val="tx1"/>
                </a:solidFill>
                <a:latin typeface="+mn-ea"/>
              </a:rPr>
              <a:t>2</a:t>
            </a:r>
            <a:r>
              <a:rPr lang="zh-CN" altLang="en-US" sz="2800" b="1" dirty="0">
                <a:solidFill>
                  <a:schemeClr val="tx1"/>
                </a:solidFill>
                <a:latin typeface="+mn-ea"/>
              </a:rPr>
              <a:t>、类型</a:t>
            </a:r>
            <a:endParaRPr lang="zh-CN" altLang="en-US" sz="2800" b="1" dirty="0">
              <a:solidFill>
                <a:schemeClr val="tx1"/>
              </a:solidFill>
              <a:latin typeface="+mn-ea"/>
            </a:endParaRPr>
          </a:p>
        </p:txBody>
      </p:sp>
      <p:sp>
        <p:nvSpPr>
          <p:cNvPr id="17411" name="AutoShape 11"/>
          <p:cNvSpPr/>
          <p:nvPr/>
        </p:nvSpPr>
        <p:spPr>
          <a:xfrm>
            <a:off x="1676400" y="2407285"/>
            <a:ext cx="304800" cy="1066800"/>
          </a:xfrm>
          <a:prstGeom prst="leftBrace">
            <a:avLst>
              <a:gd name="adj1" fmla="val 29166"/>
              <a:gd name="adj2" fmla="val 50000"/>
            </a:avLst>
          </a:prstGeom>
          <a:noFill/>
          <a:ln w="25400" cap="sq" cmpd="sng">
            <a:solidFill>
              <a:schemeClr val="tx1"/>
            </a:solidFill>
            <a:prstDash val="solid"/>
            <a:headEnd type="none" w="med" len="med"/>
            <a:tailEnd type="none" w="med" len="med"/>
          </a:ln>
        </p:spPr>
        <p:txBody>
          <a:bodyPr wrap="none" anchor="ctr"/>
          <a:p>
            <a:endParaRPr lang="zh-CN" altLang="en-US" dirty="0">
              <a:solidFill>
                <a:schemeClr val="tx1"/>
              </a:solidFill>
              <a:latin typeface="+mn-ea"/>
            </a:endParaRPr>
          </a:p>
        </p:txBody>
      </p:sp>
      <p:sp>
        <p:nvSpPr>
          <p:cNvPr id="17412" name="Rectangle 24"/>
          <p:cNvSpPr/>
          <p:nvPr/>
        </p:nvSpPr>
        <p:spPr>
          <a:xfrm>
            <a:off x="381000" y="1721485"/>
            <a:ext cx="4648200" cy="519113"/>
          </a:xfrm>
          <a:prstGeom prst="rect">
            <a:avLst/>
          </a:prstGeom>
          <a:noFill/>
          <a:ln w="9525">
            <a:noFill/>
          </a:ln>
        </p:spPr>
        <p:txBody>
          <a:bodyPr>
            <a:spAutoFit/>
          </a:bodyPr>
          <a:p>
            <a:r>
              <a:rPr lang="zh-CN" altLang="en-US" sz="2800" b="1" dirty="0">
                <a:solidFill>
                  <a:schemeClr val="tx1"/>
                </a:solidFill>
                <a:latin typeface="+mn-ea"/>
              </a:rPr>
              <a:t>按阀芯的形状分类</a:t>
            </a:r>
            <a:r>
              <a:rPr lang="zh-CN" altLang="en-US" sz="2800" dirty="0">
                <a:solidFill>
                  <a:schemeClr val="tx1"/>
                </a:solidFill>
                <a:latin typeface="+mn-ea"/>
              </a:rPr>
              <a:t> </a:t>
            </a:r>
            <a:endParaRPr lang="zh-CN" altLang="en-US" sz="2800" dirty="0">
              <a:solidFill>
                <a:schemeClr val="tx1"/>
              </a:solidFill>
              <a:latin typeface="+mn-ea"/>
            </a:endParaRPr>
          </a:p>
        </p:txBody>
      </p:sp>
      <p:sp>
        <p:nvSpPr>
          <p:cNvPr id="17413" name="Rectangle 25"/>
          <p:cNvSpPr/>
          <p:nvPr/>
        </p:nvSpPr>
        <p:spPr>
          <a:xfrm>
            <a:off x="1905000" y="2331085"/>
            <a:ext cx="6858000" cy="457200"/>
          </a:xfrm>
          <a:prstGeom prst="rect">
            <a:avLst/>
          </a:prstGeom>
          <a:noFill/>
          <a:ln w="9525">
            <a:noFill/>
          </a:ln>
        </p:spPr>
        <p:txBody>
          <a:bodyPr>
            <a:spAutoFit/>
          </a:bodyPr>
          <a:p>
            <a:r>
              <a:rPr lang="zh-CN" altLang="en-US" b="1" dirty="0">
                <a:solidFill>
                  <a:schemeClr val="tx1"/>
                </a:solidFill>
                <a:latin typeface="+mn-ea"/>
              </a:rPr>
              <a:t>滑阀</a:t>
            </a:r>
            <a:r>
              <a:rPr lang="en-US" altLang="x-none" b="1" dirty="0">
                <a:solidFill>
                  <a:schemeClr val="tx1"/>
                </a:solidFill>
                <a:latin typeface="+mn-ea"/>
              </a:rPr>
              <a:t>【</a:t>
            </a:r>
            <a:r>
              <a:rPr lang="zh-CN" altLang="en-US" b="1" dirty="0">
                <a:solidFill>
                  <a:schemeClr val="tx1"/>
                </a:solidFill>
                <a:latin typeface="+mn-ea"/>
              </a:rPr>
              <a:t>包括控制部分、主体部分（位、通）</a:t>
            </a:r>
            <a:r>
              <a:rPr lang="en-US" altLang="x-none" b="1" dirty="0">
                <a:solidFill>
                  <a:schemeClr val="tx1"/>
                </a:solidFill>
                <a:latin typeface="+mn-ea"/>
              </a:rPr>
              <a:t>】 </a:t>
            </a:r>
            <a:endParaRPr lang="en-US" altLang="x-none" b="1" dirty="0">
              <a:solidFill>
                <a:schemeClr val="tx1"/>
              </a:solidFill>
              <a:latin typeface="+mn-ea"/>
            </a:endParaRPr>
          </a:p>
        </p:txBody>
      </p:sp>
      <p:sp>
        <p:nvSpPr>
          <p:cNvPr id="17414" name="Rectangle 26"/>
          <p:cNvSpPr/>
          <p:nvPr/>
        </p:nvSpPr>
        <p:spPr>
          <a:xfrm>
            <a:off x="1905000" y="3016885"/>
            <a:ext cx="1676400" cy="457200"/>
          </a:xfrm>
          <a:prstGeom prst="rect">
            <a:avLst/>
          </a:prstGeom>
          <a:noFill/>
          <a:ln w="9525">
            <a:noFill/>
          </a:ln>
        </p:spPr>
        <p:txBody>
          <a:bodyPr>
            <a:spAutoFit/>
          </a:bodyPr>
          <a:p>
            <a:r>
              <a:rPr lang="zh-CN" altLang="en-US" b="1" dirty="0">
                <a:solidFill>
                  <a:schemeClr val="tx1"/>
                </a:solidFill>
                <a:latin typeface="+mn-ea"/>
              </a:rPr>
              <a:t>转阀 </a:t>
            </a:r>
            <a:endParaRPr lang="zh-CN" altLang="en-US" b="1" dirty="0">
              <a:solidFill>
                <a:schemeClr val="tx1"/>
              </a:solidFill>
              <a:latin typeface="+mn-ea"/>
            </a:endParaRPr>
          </a:p>
        </p:txBody>
      </p:sp>
      <p:sp>
        <p:nvSpPr>
          <p:cNvPr id="17415" name="Rectangle 27"/>
          <p:cNvSpPr/>
          <p:nvPr/>
        </p:nvSpPr>
        <p:spPr>
          <a:xfrm>
            <a:off x="457200" y="3626485"/>
            <a:ext cx="7924800" cy="1041400"/>
          </a:xfrm>
          <a:prstGeom prst="rect">
            <a:avLst/>
          </a:prstGeom>
          <a:noFill/>
          <a:ln w="9525">
            <a:noFill/>
          </a:ln>
        </p:spPr>
        <p:txBody>
          <a:bodyPr>
            <a:spAutoFit/>
          </a:bodyPr>
          <a:p>
            <a:pPr algn="just">
              <a:lnSpc>
                <a:spcPct val="130000"/>
              </a:lnSpc>
            </a:pPr>
            <a:r>
              <a:rPr lang="zh-CN" altLang="en-US" b="1" dirty="0">
                <a:solidFill>
                  <a:schemeClr val="tx1"/>
                </a:solidFill>
                <a:latin typeface="+mn-ea"/>
              </a:rPr>
              <a:t>位：为改变液流方向，阀芯相对于阀体不同的工作位置数（二位、三位），一个“□”表示一个位。</a:t>
            </a:r>
            <a:endParaRPr lang="zh-CN" altLang="en-US" b="1" dirty="0">
              <a:solidFill>
                <a:schemeClr val="tx1"/>
              </a:solidFill>
              <a:latin typeface="+mn-ea"/>
            </a:endParaRPr>
          </a:p>
        </p:txBody>
      </p:sp>
      <p:sp>
        <p:nvSpPr>
          <p:cNvPr id="17416" name="Rectangle 28"/>
          <p:cNvSpPr/>
          <p:nvPr/>
        </p:nvSpPr>
        <p:spPr>
          <a:xfrm>
            <a:off x="457200" y="4769485"/>
            <a:ext cx="8382000" cy="1041400"/>
          </a:xfrm>
          <a:prstGeom prst="rect">
            <a:avLst/>
          </a:prstGeom>
          <a:noFill/>
          <a:ln w="9525">
            <a:noFill/>
          </a:ln>
        </p:spPr>
        <p:txBody>
          <a:bodyPr>
            <a:spAutoFit/>
          </a:bodyPr>
          <a:p>
            <a:pPr>
              <a:lnSpc>
                <a:spcPct val="130000"/>
              </a:lnSpc>
            </a:pPr>
            <a:r>
              <a:rPr lang="zh-CN" altLang="en-US" b="1" dirty="0">
                <a:solidFill>
                  <a:schemeClr val="tx1"/>
                </a:solidFill>
                <a:latin typeface="+mn-ea"/>
              </a:rPr>
              <a:t>通：换向阀与液压系统油路相连的主油口数（二通、三通、四通、五通），在一个“□”内，“↑” 或“⊥”与方框的交点数。 </a:t>
            </a:r>
            <a:endParaRPr lang="zh-CN" altLang="en-US" b="1" dirty="0">
              <a:solidFill>
                <a:schemeClr val="tx1"/>
              </a:solidFill>
              <a:latin typeface="+mn-ea"/>
            </a:endParaRPr>
          </a:p>
        </p:txBody>
      </p:sp>
      <p:sp>
        <p:nvSpPr>
          <p:cNvPr id="17417" name="Rectangle 29"/>
          <p:cNvSpPr/>
          <p:nvPr/>
        </p:nvSpPr>
        <p:spPr>
          <a:xfrm>
            <a:off x="381000" y="6064885"/>
            <a:ext cx="4724400" cy="519113"/>
          </a:xfrm>
          <a:prstGeom prst="rect">
            <a:avLst/>
          </a:prstGeom>
          <a:noFill/>
          <a:ln w="9525">
            <a:noFill/>
          </a:ln>
        </p:spPr>
        <p:txBody>
          <a:bodyPr>
            <a:spAutoFit/>
          </a:bodyPr>
          <a:p>
            <a:r>
              <a:rPr lang="zh-CN" altLang="en-US" sz="2800" b="1" dirty="0">
                <a:solidFill>
                  <a:schemeClr val="tx1"/>
                </a:solidFill>
                <a:latin typeface="+mn-ea"/>
              </a:rPr>
              <a:t>按阀的安装方式分类</a:t>
            </a:r>
            <a:r>
              <a:rPr lang="zh-CN" altLang="en-US" sz="2800" dirty="0">
                <a:solidFill>
                  <a:schemeClr val="tx1"/>
                </a:solidFill>
                <a:latin typeface="+mn-ea"/>
              </a:rPr>
              <a:t> ：</a:t>
            </a:r>
            <a:endParaRPr lang="zh-CN" altLang="en-US" sz="2800" dirty="0">
              <a:solidFill>
                <a:schemeClr val="tx1"/>
              </a:solidFill>
              <a:latin typeface="+mn-ea"/>
            </a:endParaRPr>
          </a:p>
        </p:txBody>
      </p:sp>
      <p:sp>
        <p:nvSpPr>
          <p:cNvPr id="17418" name="Rectangle 30"/>
          <p:cNvSpPr/>
          <p:nvPr/>
        </p:nvSpPr>
        <p:spPr>
          <a:xfrm>
            <a:off x="4114800" y="6141085"/>
            <a:ext cx="3810000" cy="457200"/>
          </a:xfrm>
          <a:prstGeom prst="rect">
            <a:avLst/>
          </a:prstGeom>
          <a:noFill/>
          <a:ln w="9525">
            <a:noFill/>
          </a:ln>
        </p:spPr>
        <p:txBody>
          <a:bodyPr>
            <a:spAutoFit/>
          </a:bodyPr>
          <a:p>
            <a:r>
              <a:rPr lang="zh-CN" altLang="en-US" b="1" dirty="0">
                <a:solidFill>
                  <a:schemeClr val="tx1"/>
                </a:solidFill>
                <a:latin typeface="+mn-ea"/>
              </a:rPr>
              <a:t>管式、板式、法兰式。 </a:t>
            </a:r>
            <a:endParaRPr lang="zh-CN" altLang="en-US" b="1"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linds(horizontal)">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blinds(horizontal)">
                                      <p:cBhvr>
                                        <p:cTn id="12" dur="500"/>
                                        <p:tgtEl>
                                          <p:spTgt spid="174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blinds(horizontal)">
                                      <p:cBhvr>
                                        <p:cTn id="17" dur="500"/>
                                        <p:tgtEl>
                                          <p:spTgt spid="174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413"/>
                                        </p:tgtEl>
                                        <p:attrNameLst>
                                          <p:attrName>style.visibility</p:attrName>
                                        </p:attrNameLst>
                                      </p:cBhvr>
                                      <p:to>
                                        <p:strVal val="visible"/>
                                      </p:to>
                                    </p:set>
                                    <p:animEffect transition="in" filter="blinds(horizontal)">
                                      <p:cBhvr>
                                        <p:cTn id="22" dur="500"/>
                                        <p:tgtEl>
                                          <p:spTgt spid="174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7414"/>
                                        </p:tgtEl>
                                        <p:attrNameLst>
                                          <p:attrName>style.visibility</p:attrName>
                                        </p:attrNameLst>
                                      </p:cBhvr>
                                      <p:to>
                                        <p:strVal val="visible"/>
                                      </p:to>
                                    </p:set>
                                    <p:animEffect transition="in" filter="blinds(horizontal)">
                                      <p:cBhvr>
                                        <p:cTn id="27" dur="500"/>
                                        <p:tgtEl>
                                          <p:spTgt spid="174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7415"/>
                                        </p:tgtEl>
                                        <p:attrNameLst>
                                          <p:attrName>style.visibility</p:attrName>
                                        </p:attrNameLst>
                                      </p:cBhvr>
                                      <p:to>
                                        <p:strVal val="visible"/>
                                      </p:to>
                                    </p:set>
                                    <p:animEffect transition="in" filter="blinds(horizontal)">
                                      <p:cBhvr>
                                        <p:cTn id="32" dur="500"/>
                                        <p:tgtEl>
                                          <p:spTgt spid="17415"/>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7416"/>
                                        </p:tgtEl>
                                        <p:attrNameLst>
                                          <p:attrName>style.visibility</p:attrName>
                                        </p:attrNameLst>
                                      </p:cBhvr>
                                      <p:to>
                                        <p:strVal val="visible"/>
                                      </p:to>
                                    </p:set>
                                    <p:animEffect transition="in" filter="blinds(horizontal)">
                                      <p:cBhvr>
                                        <p:cTn id="37" dur="500"/>
                                        <p:tgtEl>
                                          <p:spTgt spid="17416"/>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7417"/>
                                        </p:tgtEl>
                                        <p:attrNameLst>
                                          <p:attrName>style.visibility</p:attrName>
                                        </p:attrNameLst>
                                      </p:cBhvr>
                                      <p:to>
                                        <p:strVal val="visible"/>
                                      </p:to>
                                    </p:set>
                                    <p:animEffect transition="in" filter="blinds(horizontal)">
                                      <p:cBhvr>
                                        <p:cTn id="42" dur="500"/>
                                        <p:tgtEl>
                                          <p:spTgt spid="17417"/>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7418"/>
                                        </p:tgtEl>
                                        <p:attrNameLst>
                                          <p:attrName>style.visibility</p:attrName>
                                        </p:attrNameLst>
                                      </p:cBhvr>
                                      <p:to>
                                        <p:strVal val="visible"/>
                                      </p:to>
                                    </p:set>
                                    <p:animEffect transition="in" filter="blinds(horizontal)">
                                      <p:cBhvr>
                                        <p:cTn id="47" dur="5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ldLvl="0" animBg="1"/>
      <p:bldP spid="17412" grpId="0"/>
      <p:bldP spid="17413" grpId="0"/>
      <p:bldP spid="17414" grpId="0"/>
      <p:bldP spid="17415" grpId="0"/>
      <p:bldP spid="17416" grpId="0"/>
      <p:bldP spid="17417" grpId="0"/>
      <p:bldP spid="174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18434" name="Rectangle 2"/>
          <p:cNvSpPr/>
          <p:nvPr/>
        </p:nvSpPr>
        <p:spPr>
          <a:xfrm>
            <a:off x="381000" y="1412240"/>
            <a:ext cx="4267200" cy="521970"/>
          </a:xfrm>
          <a:prstGeom prst="rect">
            <a:avLst/>
          </a:prstGeom>
          <a:noFill/>
          <a:ln w="9525">
            <a:noFill/>
          </a:ln>
        </p:spPr>
        <p:txBody>
          <a:bodyPr>
            <a:spAutoFit/>
          </a:bodyPr>
          <a:p>
            <a:pPr algn="just"/>
            <a:r>
              <a:rPr lang="zh-CN" altLang="en-US" sz="2800" b="1" dirty="0">
                <a:solidFill>
                  <a:schemeClr val="tx1"/>
                </a:solidFill>
                <a:latin typeface="+mn-ea"/>
              </a:rPr>
              <a:t>按操纵方式分类： </a:t>
            </a:r>
            <a:endParaRPr lang="zh-CN" altLang="en-US" sz="2800" b="1" dirty="0">
              <a:solidFill>
                <a:schemeClr val="tx1"/>
              </a:solidFill>
              <a:latin typeface="+mn-ea"/>
            </a:endParaRPr>
          </a:p>
        </p:txBody>
      </p:sp>
      <p:grpSp>
        <p:nvGrpSpPr>
          <p:cNvPr id="18435" name="组合 18434"/>
          <p:cNvGrpSpPr/>
          <p:nvPr/>
        </p:nvGrpSpPr>
        <p:grpSpPr>
          <a:xfrm>
            <a:off x="0" y="3622040"/>
            <a:ext cx="9144000" cy="1597025"/>
            <a:chOff x="0" y="0"/>
            <a:chExt cx="5088" cy="958"/>
          </a:xfrm>
        </p:grpSpPr>
        <p:pic>
          <p:nvPicPr>
            <p:cNvPr id="18436" name="Picture 8" descr="Z54"/>
            <p:cNvPicPr>
              <a:picLocks noChangeAspect="1"/>
            </p:cNvPicPr>
            <p:nvPr/>
          </p:nvPicPr>
          <p:blipFill>
            <a:blip r:embed="rId1"/>
            <a:stretch>
              <a:fillRect/>
            </a:stretch>
          </p:blipFill>
          <p:spPr>
            <a:xfrm>
              <a:off x="0" y="0"/>
              <a:ext cx="5088" cy="958"/>
            </a:xfrm>
            <a:prstGeom prst="rect">
              <a:avLst/>
            </a:prstGeom>
            <a:noFill/>
            <a:ln w="9525">
              <a:noFill/>
            </a:ln>
          </p:spPr>
        </p:pic>
        <p:sp>
          <p:nvSpPr>
            <p:cNvPr id="18437" name="Oval 11"/>
            <p:cNvSpPr/>
            <p:nvPr/>
          </p:nvSpPr>
          <p:spPr>
            <a:xfrm>
              <a:off x="672" y="528"/>
              <a:ext cx="170" cy="170"/>
            </a:xfrm>
            <a:prstGeom prst="ellipse">
              <a:avLst/>
            </a:prstGeom>
            <a:solidFill>
              <a:srgbClr val="FFFFFF"/>
            </a:solidFill>
            <a:ln w="19050" cap="flat" cmpd="sng">
              <a:solidFill>
                <a:srgbClr val="000000"/>
              </a:solidFill>
              <a:prstDash val="solid"/>
              <a:headEnd type="none" w="med" len="med"/>
              <a:tailEnd type="none" w="med" len="med"/>
            </a:ln>
          </p:spPr>
          <p:txBody>
            <a:bodyPr/>
            <a:p>
              <a:r>
                <a:rPr lang="zh-CN" altLang="en-US" dirty="0">
                  <a:solidFill>
                    <a:schemeClr val="tx1"/>
                  </a:solidFill>
                  <a:latin typeface="+mn-ea"/>
                </a:rPr>
                <a:t>。</a:t>
              </a:r>
              <a:endParaRPr lang="zh-CN" altLang="en-US" dirty="0">
                <a:solidFill>
                  <a:schemeClr val="tx1"/>
                </a:solidFill>
                <a:latin typeface="+mn-ea"/>
              </a:endParaRPr>
            </a:p>
          </p:txBody>
        </p:sp>
      </p:grpSp>
      <p:sp>
        <p:nvSpPr>
          <p:cNvPr id="18438" name="Rectangle 13"/>
          <p:cNvSpPr/>
          <p:nvPr/>
        </p:nvSpPr>
        <p:spPr>
          <a:xfrm>
            <a:off x="609600" y="2098040"/>
            <a:ext cx="8229600" cy="946150"/>
          </a:xfrm>
          <a:prstGeom prst="rect">
            <a:avLst/>
          </a:prstGeom>
          <a:noFill/>
          <a:ln w="9525">
            <a:noFill/>
          </a:ln>
        </p:spPr>
        <p:txBody>
          <a:bodyPr>
            <a:spAutoFit/>
          </a:bodyPr>
          <a:p>
            <a:r>
              <a:rPr lang="zh-CN" altLang="en-US" sz="2800" b="1" dirty="0">
                <a:solidFill>
                  <a:schemeClr val="tx1"/>
                </a:solidFill>
                <a:latin typeface="+mn-ea"/>
              </a:rPr>
              <a:t>手动、机动、电动、弹簧控制、液动、液压先导控制、电液动等。 </a:t>
            </a:r>
            <a:endParaRPr lang="zh-CN" altLang="en-US" sz="2800" b="1" dirty="0">
              <a:solidFill>
                <a:schemeClr val="tx1"/>
              </a:solidFill>
              <a:latin typeface="+mn-ea"/>
            </a:endParaRPr>
          </a:p>
        </p:txBody>
      </p:sp>
      <p:sp>
        <p:nvSpPr>
          <p:cNvPr id="18439" name="Freeform 19"/>
          <p:cNvSpPr/>
          <p:nvPr/>
        </p:nvSpPr>
        <p:spPr>
          <a:xfrm>
            <a:off x="187325" y="2555240"/>
            <a:ext cx="574675" cy="1260475"/>
          </a:xfrm>
          <a:custGeom>
            <a:avLst/>
            <a:gdLst>
              <a:gd name="txL" fmla="*/ 0 w 362"/>
              <a:gd name="txT" fmla="*/ 0 h 794"/>
              <a:gd name="txR" fmla="*/ 362 w 362"/>
              <a:gd name="txB" fmla="*/ 794 h 794"/>
            </a:gdLst>
            <a:ahLst/>
            <a:cxnLst>
              <a:cxn ang="0">
                <a:pos x="912296652" y="0"/>
              </a:cxn>
              <a:cxn ang="0">
                <a:pos x="0" y="2001004241"/>
              </a:cxn>
            </a:cxnLst>
            <a:rect l="txL" t="txT" r="txR" b="txB"/>
            <a:pathLst>
              <a:path w="362" h="794">
                <a:moveTo>
                  <a:pt x="362" y="0"/>
                </a:moveTo>
                <a:lnTo>
                  <a:pt x="0" y="794"/>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0" name="Freeform 20"/>
          <p:cNvSpPr/>
          <p:nvPr/>
        </p:nvSpPr>
        <p:spPr>
          <a:xfrm>
            <a:off x="1635125" y="2528253"/>
            <a:ext cx="234950" cy="1911350"/>
          </a:xfrm>
          <a:custGeom>
            <a:avLst/>
            <a:gdLst>
              <a:gd name="txL" fmla="*/ 0 w 148"/>
              <a:gd name="txT" fmla="*/ 0 h 1204"/>
              <a:gd name="txR" fmla="*/ 148 w 148"/>
              <a:gd name="txB" fmla="*/ 1204 h 1204"/>
            </a:gdLst>
            <a:ahLst/>
            <a:cxnLst>
              <a:cxn ang="0">
                <a:pos x="372983070" y="0"/>
              </a:cxn>
              <a:cxn ang="0">
                <a:pos x="0" y="2147483647"/>
              </a:cxn>
            </a:cxnLst>
            <a:rect l="txL" t="txT" r="txR" b="txB"/>
            <a:pathLst>
              <a:path w="148" h="1204">
                <a:moveTo>
                  <a:pt x="148" y="0"/>
                </a:moveTo>
                <a:lnTo>
                  <a:pt x="0" y="1204"/>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1" name="Freeform 22"/>
          <p:cNvSpPr/>
          <p:nvPr/>
        </p:nvSpPr>
        <p:spPr>
          <a:xfrm>
            <a:off x="2825750" y="2555240"/>
            <a:ext cx="527050" cy="1863725"/>
          </a:xfrm>
          <a:custGeom>
            <a:avLst/>
            <a:gdLst>
              <a:gd name="txL" fmla="*/ 0 w 332"/>
              <a:gd name="txT" fmla="*/ 0 h 1174"/>
              <a:gd name="txR" fmla="*/ 332 w 332"/>
              <a:gd name="txB" fmla="*/ 1174 h 1174"/>
            </a:gdLst>
            <a:ahLst/>
            <a:cxnLst>
              <a:cxn ang="0">
                <a:pos x="836691964" y="0"/>
              </a:cxn>
              <a:cxn ang="0">
                <a:pos x="0" y="2147483647"/>
              </a:cxn>
            </a:cxnLst>
            <a:rect l="txL" t="txT" r="txR" b="txB"/>
            <a:pathLst>
              <a:path w="332" h="1174">
                <a:moveTo>
                  <a:pt x="332" y="0"/>
                </a:moveTo>
                <a:lnTo>
                  <a:pt x="0" y="1174"/>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2" name="Freeform 23"/>
          <p:cNvSpPr/>
          <p:nvPr/>
        </p:nvSpPr>
        <p:spPr>
          <a:xfrm>
            <a:off x="4176713" y="2555240"/>
            <a:ext cx="319087" cy="1635125"/>
          </a:xfrm>
          <a:custGeom>
            <a:avLst/>
            <a:gdLst>
              <a:gd name="txL" fmla="*/ 0 w 201"/>
              <a:gd name="txT" fmla="*/ 0 h 1030"/>
              <a:gd name="txR" fmla="*/ 201 w 201"/>
              <a:gd name="txB" fmla="*/ 1030 h 1030"/>
            </a:gdLst>
            <a:ahLst/>
            <a:cxnLst>
              <a:cxn ang="0">
                <a:pos x="506549863" y="0"/>
              </a:cxn>
              <a:cxn ang="0">
                <a:pos x="0" y="2147483647"/>
              </a:cxn>
            </a:cxnLst>
            <a:rect l="txL" t="txT" r="txR" b="txB"/>
            <a:pathLst>
              <a:path w="201" h="1030">
                <a:moveTo>
                  <a:pt x="201" y="0"/>
                </a:moveTo>
                <a:lnTo>
                  <a:pt x="0" y="1030"/>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3" name="Freeform 24"/>
          <p:cNvSpPr/>
          <p:nvPr/>
        </p:nvSpPr>
        <p:spPr>
          <a:xfrm>
            <a:off x="5299075" y="2555240"/>
            <a:ext cx="430213" cy="1738313"/>
          </a:xfrm>
          <a:custGeom>
            <a:avLst/>
            <a:gdLst>
              <a:gd name="txL" fmla="*/ 0 w 271"/>
              <a:gd name="txT" fmla="*/ 0 h 1095"/>
              <a:gd name="txR" fmla="*/ 271 w 271"/>
              <a:gd name="txB" fmla="*/ 1095 h 1095"/>
            </a:gdLst>
            <a:ahLst/>
            <a:cxnLst>
              <a:cxn ang="0">
                <a:pos x="682963822" y="0"/>
              </a:cxn>
              <a:cxn ang="0">
                <a:pos x="0" y="2147483647"/>
              </a:cxn>
            </a:cxnLst>
            <a:rect l="txL" t="txT" r="txR" b="txB"/>
            <a:pathLst>
              <a:path w="271" h="1095">
                <a:moveTo>
                  <a:pt x="271" y="0"/>
                </a:moveTo>
                <a:lnTo>
                  <a:pt x="0" y="1095"/>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4" name="Freeform 25"/>
          <p:cNvSpPr/>
          <p:nvPr/>
        </p:nvSpPr>
        <p:spPr>
          <a:xfrm>
            <a:off x="6656388" y="2645728"/>
            <a:ext cx="430212" cy="1738312"/>
          </a:xfrm>
          <a:custGeom>
            <a:avLst/>
            <a:gdLst>
              <a:gd name="txL" fmla="*/ 0 w 271"/>
              <a:gd name="txT" fmla="*/ 0 h 1095"/>
              <a:gd name="txR" fmla="*/ 271 w 271"/>
              <a:gd name="txB" fmla="*/ 1095 h 1095"/>
            </a:gdLst>
            <a:ahLst/>
            <a:cxnLst>
              <a:cxn ang="0">
                <a:pos x="682960647" y="0"/>
              </a:cxn>
              <a:cxn ang="0">
                <a:pos x="0" y="2147483647"/>
              </a:cxn>
            </a:cxnLst>
            <a:rect l="txL" t="txT" r="txR" b="txB"/>
            <a:pathLst>
              <a:path w="271" h="1095">
                <a:moveTo>
                  <a:pt x="271" y="0"/>
                </a:moveTo>
                <a:lnTo>
                  <a:pt x="0" y="1095"/>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
        <p:nvSpPr>
          <p:cNvPr id="18445" name="Freeform 26"/>
          <p:cNvSpPr/>
          <p:nvPr/>
        </p:nvSpPr>
        <p:spPr>
          <a:xfrm>
            <a:off x="2389188" y="2963228"/>
            <a:ext cx="5791200" cy="1482725"/>
          </a:xfrm>
          <a:custGeom>
            <a:avLst/>
            <a:gdLst>
              <a:gd name="txL" fmla="*/ 0 w 3648"/>
              <a:gd name="txT" fmla="*/ 0 h 934"/>
              <a:gd name="txR" fmla="*/ 3648 w 3648"/>
              <a:gd name="txB" fmla="*/ 934 h 934"/>
            </a:gdLst>
            <a:ahLst/>
            <a:cxnLst>
              <a:cxn ang="0">
                <a:pos x="0" y="0"/>
              </a:cxn>
              <a:cxn ang="0">
                <a:pos x="2147483647" y="2147483647"/>
              </a:cxn>
            </a:cxnLst>
            <a:rect l="txL" t="txT" r="txR" b="txB"/>
            <a:pathLst>
              <a:path w="3648" h="934">
                <a:moveTo>
                  <a:pt x="0" y="0"/>
                </a:moveTo>
                <a:lnTo>
                  <a:pt x="3648" y="934"/>
                </a:lnTo>
              </a:path>
            </a:pathLst>
          </a:custGeom>
          <a:noFill/>
          <a:ln w="44450" cap="sq" cmpd="sng">
            <a:solidFill>
              <a:srgbClr val="008000"/>
            </a:solidFill>
            <a:prstDash val="solid"/>
            <a:miter/>
            <a:headEnd type="none" w="med" len="med"/>
            <a:tailEnd type="triangle" w="sm" len="sm"/>
          </a:ln>
        </p:spPr>
        <p:txBody>
          <a:bodyPr wrap="none"/>
          <a:p>
            <a:endParaRPr lang="zh-CN" altLang="en-US" dirty="0">
              <a:solidFill>
                <a:schemeClr val="tx1"/>
              </a:solidFill>
              <a:latin typeface="+mn-ea"/>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linds(horizont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blinds(horizontal)">
                                      <p:cBhvr>
                                        <p:cTn id="12" dur="500"/>
                                        <p:tgtEl>
                                          <p:spTgt spid="1843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435"/>
                                        </p:tgtEl>
                                        <p:attrNameLst>
                                          <p:attrName>style.visibility</p:attrName>
                                        </p:attrNameLst>
                                      </p:cBhvr>
                                      <p:to>
                                        <p:strVal val="visible"/>
                                      </p:to>
                                    </p:set>
                                    <p:animEffect transition="in" filter="blinds(horizontal)">
                                      <p:cBhvr>
                                        <p:cTn id="17" dur="500"/>
                                        <p:tgtEl>
                                          <p:spTgt spid="1843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9"/>
                                        </p:tgtEl>
                                        <p:attrNameLst>
                                          <p:attrName>style.visibility</p:attrName>
                                        </p:attrNameLst>
                                      </p:cBhvr>
                                      <p:to>
                                        <p:strVal val="visible"/>
                                      </p:to>
                                    </p:set>
                                    <p:animEffect transition="in" filter="blinds(horizontal)">
                                      <p:cBhvr>
                                        <p:cTn id="22" dur="500"/>
                                        <p:tgtEl>
                                          <p:spTgt spid="1843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40"/>
                                        </p:tgtEl>
                                        <p:attrNameLst>
                                          <p:attrName>style.visibility</p:attrName>
                                        </p:attrNameLst>
                                      </p:cBhvr>
                                      <p:to>
                                        <p:strVal val="visible"/>
                                      </p:to>
                                    </p:set>
                                    <p:animEffect transition="in" filter="blinds(horizontal)">
                                      <p:cBhvr>
                                        <p:cTn id="27" dur="500"/>
                                        <p:tgtEl>
                                          <p:spTgt spid="1844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441"/>
                                        </p:tgtEl>
                                        <p:attrNameLst>
                                          <p:attrName>style.visibility</p:attrName>
                                        </p:attrNameLst>
                                      </p:cBhvr>
                                      <p:to>
                                        <p:strVal val="visible"/>
                                      </p:to>
                                    </p:set>
                                    <p:animEffect transition="in" filter="blinds(horizontal)">
                                      <p:cBhvr>
                                        <p:cTn id="32" dur="500"/>
                                        <p:tgtEl>
                                          <p:spTgt spid="1844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8442"/>
                                        </p:tgtEl>
                                        <p:attrNameLst>
                                          <p:attrName>style.visibility</p:attrName>
                                        </p:attrNameLst>
                                      </p:cBhvr>
                                      <p:to>
                                        <p:strVal val="visible"/>
                                      </p:to>
                                    </p:set>
                                    <p:animEffect transition="in" filter="blinds(horizontal)">
                                      <p:cBhvr>
                                        <p:cTn id="37" dur="500"/>
                                        <p:tgtEl>
                                          <p:spTgt spid="18442"/>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8443"/>
                                        </p:tgtEl>
                                        <p:attrNameLst>
                                          <p:attrName>style.visibility</p:attrName>
                                        </p:attrNameLst>
                                      </p:cBhvr>
                                      <p:to>
                                        <p:strVal val="visible"/>
                                      </p:to>
                                    </p:set>
                                    <p:animEffect transition="in" filter="blinds(horizontal)">
                                      <p:cBhvr>
                                        <p:cTn id="42" dur="500"/>
                                        <p:tgtEl>
                                          <p:spTgt spid="1844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8444"/>
                                        </p:tgtEl>
                                        <p:attrNameLst>
                                          <p:attrName>style.visibility</p:attrName>
                                        </p:attrNameLst>
                                      </p:cBhvr>
                                      <p:to>
                                        <p:strVal val="visible"/>
                                      </p:to>
                                    </p:set>
                                    <p:animEffect transition="in" filter="blinds(horizontal)">
                                      <p:cBhvr>
                                        <p:cTn id="47" dur="500"/>
                                        <p:tgtEl>
                                          <p:spTgt spid="18444"/>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445"/>
                                        </p:tgtEl>
                                        <p:attrNameLst>
                                          <p:attrName>style.visibility</p:attrName>
                                        </p:attrNameLst>
                                      </p:cBhvr>
                                      <p:to>
                                        <p:strVal val="visible"/>
                                      </p:to>
                                    </p:set>
                                    <p:animEffect transition="in" filter="blinds(horizontal)">
                                      <p:cBhvr>
                                        <p:cTn id="52" dur="500"/>
                                        <p:tgtEl>
                                          <p:spTgt spid="18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8" grpId="0"/>
      <p:bldP spid="18439" grpId="0" bldLvl="0" animBg="1"/>
      <p:bldP spid="18440" grpId="0" bldLvl="0" animBg="1"/>
      <p:bldP spid="18441" grpId="0" bldLvl="0" animBg="1"/>
      <p:bldP spid="18442" grpId="0" bldLvl="0" animBg="1"/>
      <p:bldP spid="18443" grpId="0" bldLvl="0" animBg="1"/>
      <p:bldP spid="18444" grpId="0" bldLvl="0" animBg="1"/>
      <p:bldP spid="18445"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pic>
        <p:nvPicPr>
          <p:cNvPr id="19458" name="Picture 2"/>
          <p:cNvPicPr>
            <a:picLocks noChangeAspect="1"/>
          </p:cNvPicPr>
          <p:nvPr/>
        </p:nvPicPr>
        <p:blipFill>
          <a:blip r:embed="rId1"/>
          <a:srcRect l="24965" t="9721" r="28934" b="7359"/>
          <a:stretch>
            <a:fillRect/>
          </a:stretch>
        </p:blipFill>
        <p:spPr>
          <a:xfrm>
            <a:off x="2590800" y="0"/>
            <a:ext cx="5073650" cy="6858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pic>
        <p:nvPicPr>
          <p:cNvPr id="20483" name="Picture 12" descr="换向阀工作原理"/>
          <p:cNvPicPr>
            <a:picLocks noChangeAspect="1"/>
          </p:cNvPicPr>
          <p:nvPr/>
        </p:nvPicPr>
        <p:blipFill>
          <a:blip r:embed="rId1"/>
          <a:stretch>
            <a:fillRect/>
          </a:stretch>
        </p:blipFill>
        <p:spPr>
          <a:xfrm>
            <a:off x="95250" y="190500"/>
            <a:ext cx="8972550" cy="63627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linds(horizontal)">
                                      <p:cBhvr>
                                        <p:cTn id="7" dur="500"/>
                                        <p:tgtEl>
                                          <p:spTgt spid="20483"/>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Tree>
    <p:controls>
      <mc:AlternateContent xmlns:mc="http://schemas.openxmlformats.org/markup-compatibility/2006">
        <mc:Choice xmlns:v="urn:schemas-microsoft-com:vml" Requires="v">
          <p:control spid="1025" name="" r:id="rId1" imgW="7450136" imgH="5037138"/>
        </mc:Choice>
        <mc:Fallback>
          <p:control name="" r:id="rId1" imgW="7450136" imgH="5037138">
            <p:pic>
              <p:nvPicPr>
                <p:cNvPr id="0" name="Host Control  1024"/>
                <p:cNvPicPr/>
                <p:nvPr/>
              </p:nvPicPr>
              <p:blipFill>
                <a:blip r:embed="rId2"/>
                <a:stretch>
                  <a:fillRect/>
                </a:stretch>
              </p:blipFill>
              <p:spPr>
                <a:xfrm>
                  <a:off x="901383" y="1124585"/>
                  <a:ext cx="7450137" cy="5037138"/>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2530" name="Rectangle 2"/>
          <p:cNvSpPr/>
          <p:nvPr/>
        </p:nvSpPr>
        <p:spPr>
          <a:xfrm>
            <a:off x="721995" y="807720"/>
            <a:ext cx="5486400" cy="521970"/>
          </a:xfrm>
          <a:prstGeom prst="rect">
            <a:avLst/>
          </a:prstGeom>
          <a:noFill/>
          <a:ln w="9525">
            <a:noFill/>
          </a:ln>
        </p:spPr>
        <p:txBody>
          <a:bodyPr>
            <a:spAutoFit/>
          </a:bodyPr>
          <a:p>
            <a:pPr algn="just"/>
            <a:r>
              <a:rPr lang="en-US" altLang="x-none" sz="2800" b="1" dirty="0">
                <a:solidFill>
                  <a:schemeClr val="tx1"/>
                </a:solidFill>
                <a:latin typeface="+mn-ea"/>
              </a:rPr>
              <a:t>3</a:t>
            </a:r>
            <a:r>
              <a:rPr lang="zh-CN" altLang="en-US" sz="2800" b="1" dirty="0">
                <a:solidFill>
                  <a:schemeClr val="tx1"/>
                </a:solidFill>
                <a:latin typeface="+mn-ea"/>
              </a:rPr>
              <a:t>、几种典型换向阀的结构</a:t>
            </a:r>
            <a:endParaRPr lang="zh-CN" altLang="en-US" sz="2800" b="1" dirty="0">
              <a:solidFill>
                <a:schemeClr val="tx1"/>
              </a:solidFill>
              <a:latin typeface="+mn-ea"/>
            </a:endParaRPr>
          </a:p>
        </p:txBody>
      </p:sp>
      <p:sp>
        <p:nvSpPr>
          <p:cNvPr id="22532" name="Rectangle 12"/>
          <p:cNvSpPr/>
          <p:nvPr/>
        </p:nvSpPr>
        <p:spPr>
          <a:xfrm>
            <a:off x="1407795" y="1660208"/>
            <a:ext cx="7086600" cy="519112"/>
          </a:xfrm>
          <a:prstGeom prst="rect">
            <a:avLst/>
          </a:prstGeom>
          <a:noFill/>
          <a:ln w="9525">
            <a:noFill/>
          </a:ln>
        </p:spPr>
        <p:txBody>
          <a:bodyPr>
            <a:spAutoFit/>
          </a:bodyPr>
          <a:p>
            <a:r>
              <a:rPr lang="en-US" altLang="x-none" sz="2800" b="1" dirty="0">
                <a:solidFill>
                  <a:schemeClr val="tx1"/>
                </a:solidFill>
                <a:latin typeface="+mn-ea"/>
              </a:rPr>
              <a:t>①</a:t>
            </a:r>
            <a:r>
              <a:rPr lang="zh-CN" altLang="en-US" sz="2800" b="1" dirty="0">
                <a:solidFill>
                  <a:schemeClr val="tx1"/>
                </a:solidFill>
                <a:latin typeface="+mn-ea"/>
              </a:rPr>
              <a:t>手动换向阀</a:t>
            </a:r>
            <a:r>
              <a:rPr lang="zh-CN" altLang="en-US" sz="2800" dirty="0">
                <a:solidFill>
                  <a:schemeClr val="tx1"/>
                </a:solidFill>
                <a:latin typeface="+mn-ea"/>
              </a:rPr>
              <a:t> </a:t>
            </a:r>
            <a:endParaRPr lang="zh-CN" altLang="en-US" sz="2800" dirty="0">
              <a:solidFill>
                <a:schemeClr val="tx1"/>
              </a:solidFill>
              <a:latin typeface="+mn-ea"/>
            </a:endParaRPr>
          </a:p>
        </p:txBody>
      </p:sp>
      <p:pic>
        <p:nvPicPr>
          <p:cNvPr id="22533" name="Picture 13" descr="Z55"/>
          <p:cNvPicPr>
            <a:picLocks noChangeAspect="1"/>
          </p:cNvPicPr>
          <p:nvPr/>
        </p:nvPicPr>
        <p:blipFill>
          <a:blip r:embed="rId1"/>
          <a:stretch>
            <a:fillRect/>
          </a:stretch>
        </p:blipFill>
        <p:spPr>
          <a:xfrm>
            <a:off x="969645" y="2334895"/>
            <a:ext cx="6553200" cy="4111625"/>
          </a:xfrm>
          <a:prstGeom prst="rect">
            <a:avLst/>
          </a:prstGeom>
          <a:noFill/>
          <a:ln w="9525">
            <a:noFill/>
          </a:ln>
        </p:spPr>
      </p:pic>
    </p:spTree>
    <p:controls>
      <mc:AlternateContent xmlns:mc="http://schemas.openxmlformats.org/markup-compatibility/2006">
        <mc:Choice xmlns:v="urn:schemas-microsoft-com:vml" Requires="v">
          <p:control spid="2049" name="" r:id="rId2" imgW="7559675" imgH="4464050"/>
        </mc:Choice>
        <mc:Fallback>
          <p:control name="" r:id="rId2" imgW="7559675" imgH="4464050">
            <p:pic>
              <p:nvPicPr>
                <p:cNvPr id="0" name="Host Control  2048"/>
                <p:cNvPicPr/>
                <p:nvPr/>
              </p:nvPicPr>
              <p:blipFill>
                <a:blip r:embed="rId3"/>
                <a:stretch>
                  <a:fillRect/>
                </a:stretch>
              </p:blipFill>
              <p:spPr>
                <a:xfrm>
                  <a:off x="969645" y="2336483"/>
                  <a:ext cx="7559675" cy="4464050"/>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blinds(horizontal)">
                                      <p:cBhvr>
                                        <p:cTn id="12" dur="500"/>
                                        <p:tgtEl>
                                          <p:spTgt spid="2253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2533"/>
                                        </p:tgtEl>
                                        <p:attrNameLst>
                                          <p:attrName>style.visibility</p:attrName>
                                        </p:attrNameLst>
                                      </p:cBhvr>
                                      <p:to>
                                        <p:strVal val="visible"/>
                                      </p:to>
                                    </p:set>
                                    <p:animEffect transition="in" filter="blinds(horizontal)">
                                      <p:cBhvr>
                                        <p:cTn id="17" dur="500"/>
                                        <p:tgtEl>
                                          <p:spTgt spid="22533"/>
                                        </p:tgtEl>
                                      </p:cBhvr>
                                    </p:animEffect>
                                  </p:childTnLst>
                                  <p:subTnLst>
                                    <p:audio>
                                      <p:cMediaNode>
                                        <p:cTn display="0" masterRel="sameClick">
                                          <p:stCondLst>
                                            <p:cond evt="begin" delay="0">
                                              <p:tn val="15"/>
                                            </p:cond>
                                          </p:stCondLst>
                                          <p:endCondLst>
                                            <p:cond evt="onStopAudio" delay="0">
                                              <p:tgtEl>
                                                <p:sldTgt/>
                                              </p:tgtEl>
                                            </p:cond>
                                          </p:endCondLst>
                                        </p:cTn>
                                        <p:tgtEl>
                                          <p:sndTgt r:embed="rId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9025" y="72390"/>
            <a:ext cx="6965950" cy="520700"/>
          </a:xfrm>
          <a:prstGeom prst="rect">
            <a:avLst/>
          </a:prstGeom>
          <a:noFill/>
        </p:spPr>
        <p:txBody>
          <a:bodyPr wrap="square" lIns="91390" tIns="45696" rIns="91390" bIns="45696" rtlCol="0">
            <a:spAutoFit/>
          </a:bodyPr>
          <a:p>
            <a:pPr algn="ctr" fontAlgn="auto"/>
            <a:r>
              <a:rPr sz="2800" b="1" dirty="0">
                <a:solidFill>
                  <a:srgbClr val="0070C0"/>
                </a:solidFill>
                <a:latin typeface="微软雅黑" panose="020B0503020204020204" pitchFamily="34" charset="-122"/>
                <a:ea typeface="微软雅黑" panose="020B0503020204020204" pitchFamily="34" charset="-122"/>
              </a:rPr>
              <a:t>换向阀</a:t>
            </a:r>
            <a:endParaRPr sz="2800" b="1" dirty="0">
              <a:solidFill>
                <a:srgbClr val="0070C0"/>
              </a:solidFill>
              <a:latin typeface="微软雅黑" panose="020B0503020204020204" pitchFamily="34" charset="-122"/>
              <a:ea typeface="微软雅黑" panose="020B0503020204020204" pitchFamily="34" charset="-122"/>
            </a:endParaRPr>
          </a:p>
        </p:txBody>
      </p:sp>
      <p:sp>
        <p:nvSpPr>
          <p:cNvPr id="23554" name="Rectangle 3"/>
          <p:cNvSpPr/>
          <p:nvPr/>
        </p:nvSpPr>
        <p:spPr>
          <a:xfrm>
            <a:off x="533400" y="887730"/>
            <a:ext cx="3048000" cy="521970"/>
          </a:xfrm>
          <a:prstGeom prst="rect">
            <a:avLst/>
          </a:prstGeom>
          <a:noFill/>
          <a:ln w="9525">
            <a:noFill/>
          </a:ln>
        </p:spPr>
        <p:txBody>
          <a:bodyPr>
            <a:spAutoFit/>
          </a:bodyPr>
          <a:p>
            <a:r>
              <a:rPr lang="en-US" altLang="x-none" sz="2800" b="1" dirty="0">
                <a:solidFill>
                  <a:schemeClr val="tx1"/>
                </a:solidFill>
                <a:latin typeface="+mn-ea"/>
              </a:rPr>
              <a:t>②</a:t>
            </a:r>
            <a:r>
              <a:rPr lang="zh-CN" altLang="en-US" sz="2800" b="1" dirty="0">
                <a:solidFill>
                  <a:schemeClr val="tx1"/>
                </a:solidFill>
                <a:latin typeface="+mn-ea"/>
              </a:rPr>
              <a:t>机动换向阀</a:t>
            </a:r>
            <a:r>
              <a:rPr lang="zh-CN" altLang="en-US" sz="2800" dirty="0">
                <a:solidFill>
                  <a:schemeClr val="tx1"/>
                </a:solidFill>
                <a:latin typeface="+mn-ea"/>
              </a:rPr>
              <a:t> </a:t>
            </a:r>
            <a:endParaRPr lang="zh-CN" altLang="en-US" sz="2800" dirty="0">
              <a:solidFill>
                <a:schemeClr val="tx1"/>
              </a:solidFill>
              <a:latin typeface="+mn-ea"/>
            </a:endParaRPr>
          </a:p>
        </p:txBody>
      </p:sp>
      <p:sp>
        <p:nvSpPr>
          <p:cNvPr id="23555" name="Rectangle 4"/>
          <p:cNvSpPr/>
          <p:nvPr/>
        </p:nvSpPr>
        <p:spPr>
          <a:xfrm>
            <a:off x="3519805" y="890270"/>
            <a:ext cx="3276600" cy="519113"/>
          </a:xfrm>
          <a:prstGeom prst="rect">
            <a:avLst/>
          </a:prstGeom>
          <a:noFill/>
          <a:ln w="9525">
            <a:noFill/>
          </a:ln>
        </p:spPr>
        <p:txBody>
          <a:bodyPr>
            <a:spAutoFit/>
          </a:bodyPr>
          <a:p>
            <a:r>
              <a:rPr lang="zh-CN" altLang="en-US" sz="2800" b="1" dirty="0">
                <a:solidFill>
                  <a:schemeClr val="tx1"/>
                </a:solidFill>
                <a:latin typeface="+mn-ea"/>
              </a:rPr>
              <a:t>又称行程阀。</a:t>
            </a:r>
            <a:endParaRPr lang="zh-CN" altLang="en-US" sz="2800" b="1" dirty="0">
              <a:solidFill>
                <a:schemeClr val="tx1"/>
              </a:solidFill>
              <a:latin typeface="+mn-ea"/>
            </a:endParaRPr>
          </a:p>
        </p:txBody>
      </p:sp>
      <p:sp>
        <p:nvSpPr>
          <p:cNvPr id="23556" name="Rectangle 5"/>
          <p:cNvSpPr/>
          <p:nvPr/>
        </p:nvSpPr>
        <p:spPr>
          <a:xfrm>
            <a:off x="605155" y="1532890"/>
            <a:ext cx="8229600" cy="1014730"/>
          </a:xfrm>
          <a:prstGeom prst="rect">
            <a:avLst/>
          </a:prstGeom>
          <a:noFill/>
          <a:ln w="9525">
            <a:noFill/>
          </a:ln>
        </p:spPr>
        <p:txBody>
          <a:bodyPr>
            <a:spAutoFit/>
          </a:bodyPr>
          <a:p>
            <a:r>
              <a:rPr lang="zh-CN" altLang="en-US" sz="2000" b="1" dirty="0">
                <a:solidFill>
                  <a:schemeClr val="tx1"/>
                </a:solidFill>
                <a:latin typeface="+mn-ea"/>
              </a:rPr>
              <a:t>它是借助于安装在工作台上的挡铁或凸轮来迫使阀芯移动。通常是二位的，有二通、三通、四通和五通几种，其中二位二通机动阀又分常闭和常开两种。 </a:t>
            </a:r>
            <a:endParaRPr lang="zh-CN" altLang="en-US" sz="2000" b="1" dirty="0">
              <a:solidFill>
                <a:schemeClr val="tx1"/>
              </a:solidFill>
              <a:latin typeface="+mn-ea"/>
            </a:endParaRPr>
          </a:p>
        </p:txBody>
      </p:sp>
      <p:pic>
        <p:nvPicPr>
          <p:cNvPr id="23558" name="Picture 6" descr="Z56"/>
          <p:cNvPicPr>
            <a:picLocks noChangeAspect="1"/>
          </p:cNvPicPr>
          <p:nvPr/>
        </p:nvPicPr>
        <p:blipFill>
          <a:blip r:embed="rId1"/>
          <a:stretch>
            <a:fillRect/>
          </a:stretch>
        </p:blipFill>
        <p:spPr>
          <a:xfrm>
            <a:off x="324168" y="2709228"/>
            <a:ext cx="3267075" cy="3962400"/>
          </a:xfrm>
          <a:prstGeom prst="rect">
            <a:avLst/>
          </a:prstGeom>
          <a:noFill/>
          <a:ln w="9525">
            <a:noFill/>
          </a:ln>
        </p:spPr>
      </p:pic>
    </p:spTree>
    <p:controls>
      <mc:AlternateContent xmlns:mc="http://schemas.openxmlformats.org/markup-compatibility/2006">
        <mc:Choice xmlns:v="urn:schemas-microsoft-com:vml" Requires="v">
          <p:control spid="3073" name="" r:id="rId2" imgW="5040313" imgH="3744913"/>
        </mc:Choice>
        <mc:Fallback>
          <p:control name="" r:id="rId2" imgW="5040313" imgH="3744913">
            <p:pic>
              <p:nvPicPr>
                <p:cNvPr id="0" name="Host Control  3072"/>
                <p:cNvPicPr/>
                <p:nvPr/>
              </p:nvPicPr>
              <p:blipFill>
                <a:blip r:embed="rId3"/>
                <a:stretch>
                  <a:fillRect/>
                </a:stretch>
              </p:blipFill>
              <p:spPr>
                <a:xfrm>
                  <a:off x="3707130" y="2853690"/>
                  <a:ext cx="5040313" cy="3744913"/>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blinds(horizontal)">
                                      <p:cBhvr>
                                        <p:cTn id="7" dur="500"/>
                                        <p:tgtEl>
                                          <p:spTgt spid="2355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555"/>
                                        </p:tgtEl>
                                        <p:attrNameLst>
                                          <p:attrName>style.visibility</p:attrName>
                                        </p:attrNameLst>
                                      </p:cBhvr>
                                      <p:to>
                                        <p:strVal val="visible"/>
                                      </p:to>
                                    </p:set>
                                    <p:animEffect transition="in" filter="blinds(horizontal)">
                                      <p:cBhvr>
                                        <p:cTn id="12" dur="500"/>
                                        <p:tgtEl>
                                          <p:spTgt spid="2355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556"/>
                                        </p:tgtEl>
                                        <p:attrNameLst>
                                          <p:attrName>style.visibility</p:attrName>
                                        </p:attrNameLst>
                                      </p:cBhvr>
                                      <p:to>
                                        <p:strVal val="visible"/>
                                      </p:to>
                                    </p:set>
                                    <p:animEffect transition="in" filter="blinds(horizontal)">
                                      <p:cBhvr>
                                        <p:cTn id="17" dur="500"/>
                                        <p:tgtEl>
                                          <p:spTgt spid="2355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3558"/>
                                        </p:tgtEl>
                                        <p:attrNameLst>
                                          <p:attrName>style.visibility</p:attrName>
                                        </p:attrNameLst>
                                      </p:cBhvr>
                                      <p:to>
                                        <p:strVal val="visible"/>
                                      </p:to>
                                    </p:set>
                                    <p:animEffect transition="in" filter="blinds(horizontal)">
                                      <p:cBhvr>
                                        <p:cTn id="22" dur="500"/>
                                        <p:tgtEl>
                                          <p:spTgt spid="23558"/>
                                        </p:tgtEl>
                                      </p:cBhvr>
                                    </p:animEffect>
                                  </p:childTnLst>
                                  <p:subTnLst>
                                    <p:audio>
                                      <p:cMediaNode>
                                        <p:cTn display="0" masterRel="sameClick">
                                          <p:stCondLst>
                                            <p:cond evt="begin" delay="0">
                                              <p:tn val="20"/>
                                            </p:cond>
                                          </p:stCondLst>
                                          <p:endCondLst>
                                            <p:cond evt="onStopAudio" delay="0">
                                              <p:tgtEl>
                                                <p:sldTgt/>
                                              </p:tgtEl>
                                            </p:cond>
                                          </p:endCondLst>
                                        </p:cTn>
                                        <p:tgtEl>
                                          <p:sndTgt r:embed="rId4"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P spid="2355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1121</Words>
  <Application>WPS 演示</Application>
  <PresentationFormat>全屏显示(16:9)</PresentationFormat>
  <Paragraphs>154</Paragraphs>
  <Slides>20</Slides>
  <Notes>36</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3</vt:i4>
      </vt:variant>
      <vt:variant>
        <vt:lpstr>幻灯片标题</vt:lpstr>
      </vt:variant>
      <vt:variant>
        <vt:i4>20</vt:i4>
      </vt:variant>
    </vt:vector>
  </HeadingPairs>
  <TitlesOfParts>
    <vt:vector size="38" baseType="lpstr">
      <vt:lpstr>Arial</vt:lpstr>
      <vt:lpstr>宋体</vt:lpstr>
      <vt:lpstr>Wingdings</vt:lpstr>
      <vt:lpstr>微软雅黑</vt:lpstr>
      <vt:lpstr>Wingdings</vt:lpstr>
      <vt:lpstr>楷体_GB2312</vt:lpstr>
      <vt:lpstr>Times New Roman</vt:lpstr>
      <vt:lpstr>Tahoma</vt:lpstr>
      <vt:lpstr>Arial Unicode MS</vt:lpstr>
      <vt:lpstr>Calibri</vt:lpstr>
      <vt:lpstr>新宋体</vt:lpstr>
      <vt:lpstr>仿宋_GB2312</vt:lpstr>
      <vt:lpstr>仿宋</vt:lpstr>
      <vt:lpstr>黑体</vt:lpstr>
      <vt:lpstr>第一PPT，www.1ppt.com​</vt:lpstr>
      <vt:lpstr>Paint.Picture</vt:lpstr>
      <vt:lpstr>Paint.Picture</vt:lpstr>
      <vt:lpstr>Paint.Picture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理工职院</cp:lastModifiedBy>
  <cp:revision>139</cp:revision>
  <dcterms:created xsi:type="dcterms:W3CDTF">2014-08-23T07:50:00Z</dcterms:created>
  <dcterms:modified xsi:type="dcterms:W3CDTF">2017-12-25T11:24:12Z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