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20" r:id="rId5"/>
    <p:sldId id="354" r:id="rId6"/>
    <p:sldId id="355" r:id="rId7"/>
    <p:sldId id="356" r:id="rId8"/>
    <p:sldId id="358" r:id="rId9"/>
    <p:sldId id="357" r:id="rId10"/>
    <p:sldId id="347" r:id="rId11"/>
    <p:sldId id="359" r:id="rId12"/>
    <p:sldId id="360" r:id="rId13"/>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192"/>
        <p:guide pos="2880"/>
        <p:guide pos="204"/>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0.wmf"/><Relationship Id="rId1" Type="http://schemas.openxmlformats.org/officeDocument/2006/relationships/control" Target="../activeX/activeX1.xml"/></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audio" Target="../media/audio1.wav"/><Relationship Id="rId5" Type="http://schemas.openxmlformats.org/officeDocument/2006/relationships/image" Target="../media/image13.wmf"/><Relationship Id="rId4" Type="http://schemas.openxmlformats.org/officeDocument/2006/relationships/oleObject" Target="../embeddings/oleObject2.bin"/><Relationship Id="rId3" Type="http://schemas.openxmlformats.org/officeDocument/2006/relationships/image" Target="../media/image12.wmf"/><Relationship Id="rId2" Type="http://schemas.openxmlformats.org/officeDocument/2006/relationships/oleObject" Target="../embeddings/oleObject1.bin"/><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115945"/>
            <a:ext cx="4712970" cy="1715770"/>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直动式溢流阀结构和工作原理</a:t>
            </a:r>
            <a:endParaRPr lang="zh-CN" altLang="zh-CN" sz="4400">
              <a:latin typeface="微软雅黑" panose="020B0503020204020204" pitchFamily="34" charset="-122"/>
              <a:ea typeface="微软雅黑" panose="020B0503020204020204" pitchFamily="34" charset="-122"/>
              <a:sym typeface="+mn-ea"/>
            </a:endParaRPr>
          </a:p>
        </p:txBody>
      </p:sp>
      <p:pic>
        <p:nvPicPr>
          <p:cNvPr id="159747" name="图片 159746" descr="yl-j"/>
          <p:cNvPicPr>
            <a:picLocks noChangeAspect="1"/>
          </p:cNvPicPr>
          <p:nvPr/>
        </p:nvPicPr>
        <p:blipFill>
          <a:blip r:embed="rId1"/>
          <a:stretch>
            <a:fillRect/>
          </a:stretch>
        </p:blipFill>
        <p:spPr>
          <a:xfrm>
            <a:off x="473710" y="2750820"/>
            <a:ext cx="3224530" cy="2446020"/>
          </a:xfrm>
          <a:prstGeom prst="rect">
            <a:avLst/>
          </a:prstGeom>
          <a:noFill/>
          <a:ln w="57150" cmpd="sng">
            <a:solidFill>
              <a:srgbClr val="FAFAFA"/>
            </a:solidFill>
            <a:prstDash val="solid"/>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474720"/>
            <a:ext cx="4712970" cy="903605"/>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谢谢！</a:t>
            </a:r>
            <a:endParaRPr lang="zh-CN" altLang="zh-CN" sz="4400">
              <a:latin typeface="微软雅黑" panose="020B0503020204020204" pitchFamily="34" charset="-122"/>
              <a:ea typeface="微软雅黑" panose="020B0503020204020204" pitchFamily="34" charset="-122"/>
              <a:sym typeface="+mn-ea"/>
            </a:endParaRPr>
          </a:p>
        </p:txBody>
      </p:sp>
      <p:pic>
        <p:nvPicPr>
          <p:cNvPr id="159747" name="图片 159746" descr="yl-j"/>
          <p:cNvPicPr>
            <a:picLocks noChangeAspect="1"/>
          </p:cNvPicPr>
          <p:nvPr/>
        </p:nvPicPr>
        <p:blipFill>
          <a:blip r:embed="rId1"/>
          <a:stretch>
            <a:fillRect/>
          </a:stretch>
        </p:blipFill>
        <p:spPr>
          <a:xfrm>
            <a:off x="473710" y="2750820"/>
            <a:ext cx="3224530" cy="2446020"/>
          </a:xfrm>
          <a:prstGeom prst="rect">
            <a:avLst/>
          </a:prstGeom>
          <a:noFill/>
          <a:ln w="57150" cmpd="sng">
            <a:solidFill>
              <a:srgbClr val="FAFAFA"/>
            </a:solidFill>
            <a:prstDash val="solid"/>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pic>
        <p:nvPicPr>
          <p:cNvPr id="52228" name="文本占位符 52227" descr="直动溢流阀图片"/>
          <p:cNvPicPr>
            <a:picLocks noChangeAspect="1"/>
          </p:cNvPicPr>
          <p:nvPr/>
        </p:nvPicPr>
        <p:blipFill>
          <a:blip r:embed="rId1"/>
          <a:stretch>
            <a:fillRect/>
          </a:stretch>
        </p:blipFill>
        <p:spPr>
          <a:xfrm>
            <a:off x="5993448" y="1269365"/>
            <a:ext cx="2859087" cy="4876800"/>
          </a:xfrm>
          <a:prstGeom prst="rect">
            <a:avLst/>
          </a:prstGeom>
          <a:noFill/>
          <a:ln w="9525">
            <a:noFill/>
          </a:ln>
        </p:spPr>
      </p:pic>
      <p:sp>
        <p:nvSpPr>
          <p:cNvPr id="4" name="Rectangle 4"/>
          <p:cNvSpPr/>
          <p:nvPr/>
        </p:nvSpPr>
        <p:spPr>
          <a:xfrm>
            <a:off x="451485" y="1276985"/>
            <a:ext cx="5224780" cy="2158365"/>
          </a:xfrm>
          <a:prstGeom prst="rect">
            <a:avLst/>
          </a:prstGeom>
          <a:noFill/>
          <a:ln w="9525">
            <a:noFill/>
          </a:ln>
        </p:spPr>
        <p:txBody>
          <a:bodyPr wrap="square">
            <a:spAutoFit/>
          </a:bodyPr>
          <a:p>
            <a:pPr fontAlgn="auto">
              <a:lnSpc>
                <a:spcPct val="120000"/>
              </a:lnSpc>
            </a:pPr>
            <a:r>
              <a:rPr lang="zh-CN" altLang="en-US" sz="2800" b="1" dirty="0">
                <a:solidFill>
                  <a:srgbClr val="000000"/>
                </a:solidFill>
                <a:latin typeface="+mn-ea"/>
              </a:rPr>
              <a:t>直动式溢流阀是依靠系统中的压力油直接作用在阀芯上与弹簧力相平衡，以控制阀芯的启闭动作的溢流阀。</a:t>
            </a:r>
            <a:endParaRPr lang="zh-CN" altLang="en-US" sz="2800" b="1" dirty="0">
              <a:solidFill>
                <a:srgbClr val="000000"/>
              </a:solidFill>
              <a:latin typeface="+mn-ea"/>
            </a:endParaRPr>
          </a:p>
        </p:txBody>
      </p:sp>
      <p:pic>
        <p:nvPicPr>
          <p:cNvPr id="258061" name="Picture 13" descr="4－17a"/>
          <p:cNvPicPr>
            <a:picLocks noChangeAspect="1" noChangeArrowheads="1"/>
          </p:cNvPicPr>
          <p:nvPr/>
        </p:nvPicPr>
        <p:blipFill>
          <a:blip r:embed="rId2"/>
          <a:srcRect t="3145" b="28950"/>
          <a:stretch>
            <a:fillRect/>
          </a:stretch>
        </p:blipFill>
        <p:spPr bwMode="auto">
          <a:xfrm>
            <a:off x="1189990" y="3756025"/>
            <a:ext cx="3987165" cy="2282825"/>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pic>
        <p:nvPicPr>
          <p:cNvPr id="113666" name="Picture 4"/>
          <p:cNvPicPr>
            <a:picLocks noChangeAspect="1"/>
          </p:cNvPicPr>
          <p:nvPr/>
        </p:nvPicPr>
        <p:blipFill>
          <a:blip r:embed="rId1"/>
          <a:stretch>
            <a:fillRect/>
          </a:stretch>
        </p:blipFill>
        <p:spPr>
          <a:xfrm>
            <a:off x="250825" y="3571240"/>
            <a:ext cx="8666163" cy="2809875"/>
          </a:xfrm>
          <a:prstGeom prst="rect">
            <a:avLst/>
          </a:prstGeom>
          <a:noFill/>
          <a:ln w="9525">
            <a:noFill/>
          </a:ln>
        </p:spPr>
      </p:pic>
      <p:sp>
        <p:nvSpPr>
          <p:cNvPr id="113667" name="Rectangle 5"/>
          <p:cNvSpPr/>
          <p:nvPr/>
        </p:nvSpPr>
        <p:spPr>
          <a:xfrm>
            <a:off x="643573" y="1144270"/>
            <a:ext cx="7962900" cy="1641475"/>
          </a:xfrm>
          <a:prstGeom prst="rect">
            <a:avLst/>
          </a:prstGeom>
          <a:noFill/>
          <a:ln w="9525">
            <a:noFill/>
          </a:ln>
        </p:spPr>
        <p:txBody>
          <a:bodyPr>
            <a:spAutoFit/>
          </a:bodyPr>
          <a:p>
            <a:pPr>
              <a:lnSpc>
                <a:spcPct val="120000"/>
              </a:lnSpc>
            </a:pPr>
            <a:r>
              <a:rPr lang="en-US" altLang="x-none" sz="2800" b="1" dirty="0">
                <a:latin typeface="Times New Roman" panose="02020603050405020304" pitchFamily="18" charset="0"/>
              </a:rPr>
              <a:t>        </a:t>
            </a:r>
            <a:r>
              <a:rPr lang="zh-CN" altLang="en-US" sz="2800" b="1" dirty="0">
                <a:latin typeface="Times New Roman" panose="02020603050405020304" pitchFamily="18" charset="0"/>
              </a:rPr>
              <a:t>直动型溢流阀因阀口和测压面结构型式不同，形成了三种基本结构。无论何种结构，均是由</a:t>
            </a:r>
            <a:r>
              <a:rPr lang="zh-CN" altLang="en-US" sz="2800" b="1" dirty="0">
                <a:solidFill>
                  <a:srgbClr val="FF3300"/>
                </a:solidFill>
                <a:latin typeface="Times New Roman" panose="02020603050405020304" pitchFamily="18" charset="0"/>
              </a:rPr>
              <a:t>调压弹簧</a:t>
            </a:r>
            <a:r>
              <a:rPr lang="zh-CN" altLang="en-US" sz="2800" b="1" dirty="0">
                <a:latin typeface="Times New Roman" panose="02020603050405020304" pitchFamily="18" charset="0"/>
              </a:rPr>
              <a:t>和调压手柄、</a:t>
            </a:r>
            <a:r>
              <a:rPr lang="zh-CN" altLang="en-US" sz="2800" b="1" dirty="0">
                <a:solidFill>
                  <a:srgbClr val="FF3300"/>
                </a:solidFill>
                <a:latin typeface="Times New Roman" panose="02020603050405020304" pitchFamily="18" charset="0"/>
              </a:rPr>
              <a:t>溢流阀口</a:t>
            </a:r>
            <a:r>
              <a:rPr lang="zh-CN" altLang="en-US" sz="2800" b="1" dirty="0">
                <a:latin typeface="Times New Roman" panose="02020603050405020304" pitchFamily="18" charset="0"/>
              </a:rPr>
              <a:t>等部分构成。  </a:t>
            </a:r>
            <a:r>
              <a:rPr lang="zh-CN" altLang="en-US" sz="2800" b="1" dirty="0">
                <a:latin typeface="Times New Roman" panose="02020603050405020304" pitchFamily="18" charset="0"/>
                <a:ea typeface="仿宋_GB2312" pitchFamily="1" charset="-122"/>
              </a:rPr>
              <a:t> </a:t>
            </a:r>
            <a:endParaRPr lang="zh-CN" altLang="en-US" sz="2800" b="1" dirty="0">
              <a:latin typeface="Times New Roman" panose="02020603050405020304" pitchFamily="18" charset="0"/>
              <a:ea typeface="仿宋_GB2312" pitchFamily="1"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7"/>
                                        </p:tgtEl>
                                        <p:attrNameLst>
                                          <p:attrName>style.visibility</p:attrName>
                                        </p:attrNameLst>
                                      </p:cBhvr>
                                      <p:to>
                                        <p:strVal val="visible"/>
                                      </p:to>
                                    </p:set>
                                    <p:anim calcmode="lin" valueType="num">
                                      <p:cBhvr additive="base">
                                        <p:cTn id="7" dur="500" fill="hold"/>
                                        <p:tgtEl>
                                          <p:spTgt spid="113667"/>
                                        </p:tgtEl>
                                        <p:attrNameLst>
                                          <p:attrName>ppt_x</p:attrName>
                                        </p:attrNameLst>
                                      </p:cBhvr>
                                      <p:tavLst>
                                        <p:tav tm="0">
                                          <p:val>
                                            <p:strVal val="0-#ppt_w/2"/>
                                          </p:val>
                                        </p:tav>
                                        <p:tav tm="100000">
                                          <p:val>
                                            <p:strVal val="#ppt_x"/>
                                          </p:val>
                                        </p:tav>
                                      </p:tavLst>
                                    </p:anim>
                                    <p:anim calcmode="lin" valueType="num">
                                      <p:cBhvr additive="base">
                                        <p:cTn id="8" dur="500" fill="hold"/>
                                        <p:tgtEl>
                                          <p:spTgt spid="1136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一、直动式溢流阀的</a:t>
            </a:r>
            <a:r>
              <a:rPr sz="2400" b="1" dirty="0">
                <a:solidFill>
                  <a:schemeClr val="tx1"/>
                </a:solidFill>
                <a:latin typeface="微软雅黑" panose="020B0503020204020204" pitchFamily="34" charset="-122"/>
                <a:ea typeface="微软雅黑" panose="020B0503020204020204" pitchFamily="34" charset="-122"/>
              </a:rPr>
              <a:t>结构</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pic>
        <p:nvPicPr>
          <p:cNvPr id="123908" name="图片 123907" descr="直动型溢流阀"/>
          <p:cNvPicPr>
            <a:picLocks noChangeAspect="1"/>
          </p:cNvPicPr>
          <p:nvPr/>
        </p:nvPicPr>
        <p:blipFill>
          <a:blip r:embed="rId1"/>
          <a:stretch>
            <a:fillRect/>
          </a:stretch>
        </p:blipFill>
        <p:spPr>
          <a:xfrm>
            <a:off x="5749925" y="1475740"/>
            <a:ext cx="3357880" cy="5139690"/>
          </a:xfrm>
          <a:prstGeom prst="rect">
            <a:avLst/>
          </a:prstGeom>
          <a:noFill/>
          <a:ln w="9525">
            <a:noFill/>
          </a:ln>
        </p:spPr>
      </p:pic>
      <p:sp>
        <p:nvSpPr>
          <p:cNvPr id="114690" name="Text Box 8"/>
          <p:cNvSpPr txBox="1"/>
          <p:nvPr/>
        </p:nvSpPr>
        <p:spPr>
          <a:xfrm>
            <a:off x="201930" y="1803400"/>
            <a:ext cx="3112770" cy="4225925"/>
          </a:xfrm>
          <a:prstGeom prst="rect">
            <a:avLst/>
          </a:prstGeom>
          <a:noFill/>
          <a:ln w="9525">
            <a:noFill/>
          </a:ln>
        </p:spPr>
        <p:txBody>
          <a:bodyPr wrap="square">
            <a:spAutoFit/>
          </a:bodyPr>
          <a:p>
            <a:pPr fontAlgn="auto">
              <a:lnSpc>
                <a:spcPct val="120000"/>
              </a:lnSpc>
            </a:pPr>
            <a:r>
              <a:rPr lang="zh-CN" altLang="en-US" sz="2800" b="1" dirty="0">
                <a:latin typeface="+mn-ea"/>
              </a:rPr>
              <a:t>直动型溢流阀由阀芯、阀体、弹簧、上盖、调节杆、调节螺母等零件组成。</a:t>
            </a:r>
            <a:endParaRPr lang="zh-CN" altLang="en-US" sz="2800" b="1" dirty="0">
              <a:latin typeface="+mn-ea"/>
            </a:endParaRPr>
          </a:p>
          <a:p>
            <a:pPr fontAlgn="auto">
              <a:lnSpc>
                <a:spcPct val="120000"/>
              </a:lnSpc>
            </a:pPr>
            <a:endParaRPr lang="zh-CN" altLang="en-US" sz="2800" b="1" dirty="0">
              <a:latin typeface="+mn-ea"/>
            </a:endParaRPr>
          </a:p>
          <a:p>
            <a:pPr fontAlgn="auto">
              <a:lnSpc>
                <a:spcPct val="120000"/>
              </a:lnSpc>
            </a:pPr>
            <a:r>
              <a:rPr lang="zh-CN" altLang="en-US" sz="2800" b="1" dirty="0">
                <a:latin typeface="+mn-ea"/>
              </a:rPr>
              <a:t>阀体上进油口旁接在泵的出口，出口接油箱。</a:t>
            </a:r>
            <a:endParaRPr lang="zh-CN" altLang="en-US" sz="2800" b="1" dirty="0">
              <a:latin typeface="+mn-ea"/>
            </a:endParaRPr>
          </a:p>
        </p:txBody>
      </p:sp>
      <p:pic>
        <p:nvPicPr>
          <p:cNvPr id="114695" name="Picture 13" descr="x267"/>
          <p:cNvPicPr>
            <a:picLocks noChangeAspect="1"/>
          </p:cNvPicPr>
          <p:nvPr/>
        </p:nvPicPr>
        <p:blipFill>
          <a:blip r:embed="rId2"/>
          <a:srcRect r="25162"/>
          <a:stretch>
            <a:fillRect/>
          </a:stretch>
        </p:blipFill>
        <p:spPr>
          <a:xfrm>
            <a:off x="3498850" y="1430020"/>
            <a:ext cx="2648585" cy="5231130"/>
          </a:xfrm>
          <a:prstGeom prst="rect">
            <a:avLst/>
          </a:prstGeom>
          <a:noFill/>
          <a:ln w="25400" cap="flat" cmpd="sng">
            <a:noFill/>
            <a:prstDash val="solid"/>
            <a:miter/>
            <a:headEnd type="none" w="med" len="med"/>
            <a:tailEnd type="none" w="med" len="med"/>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二、直动式溢流阀的工作原理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sp>
        <p:nvSpPr>
          <p:cNvPr id="115715" name="Text Box 9"/>
          <p:cNvSpPr txBox="1"/>
          <p:nvPr/>
        </p:nvSpPr>
        <p:spPr>
          <a:xfrm>
            <a:off x="254000" y="1673860"/>
            <a:ext cx="3844290" cy="4521835"/>
          </a:xfrm>
          <a:prstGeom prst="rect">
            <a:avLst/>
          </a:prstGeom>
          <a:noFill/>
          <a:ln w="9525">
            <a:noFill/>
          </a:ln>
        </p:spPr>
        <p:txBody>
          <a:bodyPr wrap="square">
            <a:spAutoFit/>
          </a:bodyPr>
          <a:p>
            <a:pPr marL="0" lvl="2" indent="457200" algn="just" fontAlgn="auto">
              <a:lnSpc>
                <a:spcPct val="120000"/>
              </a:lnSpc>
            </a:pPr>
            <a:r>
              <a:rPr lang="zh-CN" altLang="en-US" sz="2400" dirty="0">
                <a:latin typeface="+mn-ea"/>
              </a:rPr>
              <a:t>原始状态，阀芯在弹簧力的作用下处于最下端位置，进出油口隔断。进口油液经阀芯径向孔、轴向孔作用在阀芯底端面，当液压力等于或大于弹簧力时，阀芯上移，阀口开启，进口压力油经阀口溢回油箱。此时阀芯受力平衡，阀口溢流满足压力流量方程。</a:t>
            </a:r>
            <a:endParaRPr lang="zh-CN" altLang="en-US" sz="2400" dirty="0">
              <a:latin typeface="+mn-ea"/>
            </a:endParaRPr>
          </a:p>
        </p:txBody>
      </p:sp>
    </p:spTree>
    <p:controls>
      <mc:AlternateContent xmlns:mc="http://schemas.openxmlformats.org/markup-compatibility/2006">
        <mc:Choice xmlns:v="urn:schemas-microsoft-com:vml" Requires="v">
          <p:control spid="3073" name="" r:id="rId1" imgW="4859020" imgH="4438650"/>
        </mc:Choice>
        <mc:Fallback>
          <p:control name="" r:id="rId1" imgW="4859020" imgH="4438650">
            <p:pic>
              <p:nvPicPr>
                <p:cNvPr id="0" name="Host Control  3072"/>
                <p:cNvPicPr/>
                <p:nvPr/>
              </p:nvPicPr>
              <p:blipFill>
                <a:blip r:embed="rId2"/>
                <a:stretch>
                  <a:fillRect/>
                </a:stretch>
              </p:blipFill>
              <p:spPr>
                <a:xfrm>
                  <a:off x="4130675" y="1386840"/>
                  <a:ext cx="4859020" cy="4438650"/>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5715">
                                            <p:txEl>
                                              <p:charRg st="11" end="134"/>
                                            </p:txEl>
                                          </p:spTgt>
                                        </p:tgtEl>
                                        <p:attrNameLst>
                                          <p:attrName>style.visibility</p:attrName>
                                        </p:attrNameLst>
                                      </p:cBhvr>
                                      <p:to>
                                        <p:strVal val="visible"/>
                                      </p:to>
                                    </p:set>
                                    <p:animEffect transition="in" filter="box(in)">
                                      <p:cBhvr>
                                        <p:cTn id="7" dur="500"/>
                                        <p:tgtEl>
                                          <p:spTgt spid="115715">
                                            <p:txEl>
                                              <p:charRg st="11" end="13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二、直动式溢流阀的工作原理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sp>
        <p:nvSpPr>
          <p:cNvPr id="115714" name="Text Box 4"/>
          <p:cNvSpPr txBox="1"/>
          <p:nvPr/>
        </p:nvSpPr>
        <p:spPr>
          <a:xfrm>
            <a:off x="684213" y="1488758"/>
            <a:ext cx="3671887" cy="460375"/>
          </a:xfrm>
          <a:prstGeom prst="rect">
            <a:avLst/>
          </a:prstGeom>
          <a:noFill/>
          <a:ln w="9525">
            <a:noFill/>
          </a:ln>
        </p:spPr>
        <p:txBody>
          <a:bodyPr>
            <a:spAutoFit/>
          </a:bodyPr>
          <a:p>
            <a:r>
              <a:rPr lang="zh-CN" altLang="en-US" sz="2400" b="1" dirty="0">
                <a:solidFill>
                  <a:srgbClr val="FF0000"/>
                </a:solidFill>
                <a:latin typeface="+mn-ea"/>
              </a:rPr>
              <a:t>阀芯受力：</a:t>
            </a:r>
            <a:r>
              <a:rPr lang="en-US" altLang="x-none" sz="2400" b="1" i="1" dirty="0">
                <a:solidFill>
                  <a:srgbClr val="FF0000"/>
                </a:solidFill>
                <a:latin typeface="+mn-ea"/>
              </a:rPr>
              <a:t>p</a:t>
            </a:r>
            <a:r>
              <a:rPr lang="en-US" altLang="x-none" sz="2400" b="1" dirty="0">
                <a:solidFill>
                  <a:srgbClr val="FF0000"/>
                </a:solidFill>
                <a:latin typeface="+mn-ea"/>
              </a:rPr>
              <a:t>A </a:t>
            </a:r>
            <a:r>
              <a:rPr lang="zh-CN" altLang="en-US" sz="2400" b="1" dirty="0">
                <a:solidFill>
                  <a:srgbClr val="FF0000"/>
                </a:solidFill>
                <a:latin typeface="+mn-ea"/>
              </a:rPr>
              <a:t>与</a:t>
            </a:r>
            <a:r>
              <a:rPr lang="en-US" altLang="x-none" sz="2400" b="1" i="1" dirty="0">
                <a:solidFill>
                  <a:srgbClr val="FF0000"/>
                </a:solidFill>
                <a:latin typeface="+mn-ea"/>
              </a:rPr>
              <a:t>F</a:t>
            </a:r>
            <a:r>
              <a:rPr lang="en-US" altLang="x-none" sz="2400" b="1" baseline="-25000" dirty="0">
                <a:solidFill>
                  <a:srgbClr val="FF0000"/>
                </a:solidFill>
                <a:latin typeface="+mn-ea"/>
              </a:rPr>
              <a:t>s</a:t>
            </a:r>
            <a:endParaRPr lang="en-US" altLang="x-none" sz="2400" b="1" baseline="-25000" dirty="0">
              <a:solidFill>
                <a:srgbClr val="FF0000"/>
              </a:solidFill>
              <a:latin typeface="+mn-ea"/>
            </a:endParaRPr>
          </a:p>
        </p:txBody>
      </p:sp>
      <p:pic>
        <p:nvPicPr>
          <p:cNvPr id="115716" name="Picture 11"/>
          <p:cNvPicPr>
            <a:picLocks noChangeAspect="1"/>
          </p:cNvPicPr>
          <p:nvPr/>
        </p:nvPicPr>
        <p:blipFill>
          <a:blip r:embed="rId1"/>
          <a:stretch>
            <a:fillRect/>
          </a:stretch>
        </p:blipFill>
        <p:spPr>
          <a:xfrm>
            <a:off x="5003800" y="1344295"/>
            <a:ext cx="3744913" cy="2576513"/>
          </a:xfrm>
          <a:prstGeom prst="rect">
            <a:avLst/>
          </a:prstGeom>
          <a:noFill/>
          <a:ln w="9525">
            <a:noFill/>
          </a:ln>
        </p:spPr>
      </p:pic>
      <p:graphicFrame>
        <p:nvGraphicFramePr>
          <p:cNvPr id="115717" name="对象 115716"/>
          <p:cNvGraphicFramePr>
            <a:graphicFrameLocks noChangeAspect="1"/>
          </p:cNvGraphicFramePr>
          <p:nvPr/>
        </p:nvGraphicFramePr>
        <p:xfrm>
          <a:off x="5148263" y="3865245"/>
          <a:ext cx="1655762" cy="1103313"/>
        </p:xfrm>
        <a:graphic>
          <a:graphicData uri="http://schemas.openxmlformats.org/presentationml/2006/ole">
            <mc:AlternateContent xmlns:mc="http://schemas.openxmlformats.org/markup-compatibility/2006">
              <mc:Choice xmlns:v="urn:schemas-microsoft-com:vml" Requires="v">
                <p:oleObj spid="_x0000_s3100" name="" r:id="rId2" imgW="609600" imgH="393700" progId="Equation.DSMT4">
                  <p:embed/>
                </p:oleObj>
              </mc:Choice>
              <mc:Fallback>
                <p:oleObj name="" r:id="rId2" imgW="609600" imgH="393700" progId="Equation.DSMT4">
                  <p:embed/>
                  <p:pic>
                    <p:nvPicPr>
                      <p:cNvPr id="0" name="图片 3099"/>
                      <p:cNvPicPr/>
                      <p:nvPr/>
                    </p:nvPicPr>
                    <p:blipFill>
                      <a:blip r:embed="rId3"/>
                      <a:stretch>
                        <a:fillRect/>
                      </a:stretch>
                    </p:blipFill>
                    <p:spPr>
                      <a:xfrm>
                        <a:off x="5148263" y="3865245"/>
                        <a:ext cx="1655762" cy="1103313"/>
                      </a:xfrm>
                      <a:prstGeom prst="rect">
                        <a:avLst/>
                      </a:prstGeom>
                      <a:noFill/>
                      <a:ln w="38100">
                        <a:noFill/>
                        <a:miter/>
                      </a:ln>
                    </p:spPr>
                  </p:pic>
                </p:oleObj>
              </mc:Fallback>
            </mc:AlternateContent>
          </a:graphicData>
        </a:graphic>
      </p:graphicFrame>
      <p:graphicFrame>
        <p:nvGraphicFramePr>
          <p:cNvPr id="115718" name="对象 115717"/>
          <p:cNvGraphicFramePr>
            <a:graphicFrameLocks noChangeAspect="1"/>
          </p:cNvGraphicFramePr>
          <p:nvPr/>
        </p:nvGraphicFramePr>
        <p:xfrm>
          <a:off x="725488" y="3616008"/>
          <a:ext cx="3340100" cy="1187450"/>
        </p:xfrm>
        <a:graphic>
          <a:graphicData uri="http://schemas.openxmlformats.org/presentationml/2006/ole">
            <mc:AlternateContent xmlns:mc="http://schemas.openxmlformats.org/markup-compatibility/2006">
              <mc:Choice xmlns:v="urn:schemas-microsoft-com:vml" Requires="v">
                <p:oleObj spid="_x0000_s3101" name="" r:id="rId4" imgW="1930400" imgH="685800" progId="Equation.DSMT4">
                  <p:embed/>
                </p:oleObj>
              </mc:Choice>
              <mc:Fallback>
                <p:oleObj name="" r:id="rId4" imgW="1930400" imgH="685800" progId="Equation.DSMT4">
                  <p:embed/>
                  <p:pic>
                    <p:nvPicPr>
                      <p:cNvPr id="0" name="图片 3100"/>
                      <p:cNvPicPr/>
                      <p:nvPr/>
                    </p:nvPicPr>
                    <p:blipFill>
                      <a:blip r:embed="rId5"/>
                      <a:stretch>
                        <a:fillRect/>
                      </a:stretch>
                    </p:blipFill>
                    <p:spPr>
                      <a:xfrm>
                        <a:off x="725488" y="3616008"/>
                        <a:ext cx="3340100" cy="1187450"/>
                      </a:xfrm>
                      <a:prstGeom prst="rect">
                        <a:avLst/>
                      </a:prstGeom>
                      <a:noFill/>
                      <a:ln w="38100">
                        <a:noFill/>
                        <a:miter/>
                      </a:ln>
                    </p:spPr>
                  </p:pic>
                </p:oleObj>
              </mc:Fallback>
            </mc:AlternateContent>
          </a:graphicData>
        </a:graphic>
      </p:graphicFrame>
      <p:sp>
        <p:nvSpPr>
          <p:cNvPr id="115719" name="Text Box 4"/>
          <p:cNvSpPr txBox="1"/>
          <p:nvPr/>
        </p:nvSpPr>
        <p:spPr>
          <a:xfrm>
            <a:off x="571500" y="2066608"/>
            <a:ext cx="3671888" cy="457200"/>
          </a:xfrm>
          <a:prstGeom prst="rect">
            <a:avLst/>
          </a:prstGeom>
          <a:noFill/>
          <a:ln w="9525">
            <a:noFill/>
          </a:ln>
        </p:spPr>
        <p:txBody>
          <a:bodyPr>
            <a:spAutoFit/>
          </a:bodyPr>
          <a:p>
            <a:r>
              <a:rPr lang="zh-CN" altLang="en-US" sz="2400" b="1" i="1" dirty="0">
                <a:solidFill>
                  <a:srgbClr val="FF0000"/>
                </a:solidFill>
                <a:latin typeface="+mn-ea"/>
              </a:rPr>
              <a:t>当</a:t>
            </a:r>
            <a:r>
              <a:rPr lang="en-US" altLang="x-none" sz="2400" b="1" i="1" dirty="0">
                <a:solidFill>
                  <a:srgbClr val="FF0000"/>
                </a:solidFill>
                <a:latin typeface="+mn-ea"/>
              </a:rPr>
              <a:t>p</a:t>
            </a:r>
            <a:r>
              <a:rPr lang="en-US" altLang="x-none" sz="2400" b="1" dirty="0">
                <a:solidFill>
                  <a:srgbClr val="FF0000"/>
                </a:solidFill>
                <a:latin typeface="+mn-ea"/>
              </a:rPr>
              <a:t>A &lt; </a:t>
            </a:r>
            <a:r>
              <a:rPr lang="en-US" altLang="x-none" sz="2400" b="1" i="1" dirty="0">
                <a:solidFill>
                  <a:srgbClr val="FF0000"/>
                </a:solidFill>
                <a:latin typeface="+mn-ea"/>
              </a:rPr>
              <a:t>F</a:t>
            </a:r>
            <a:r>
              <a:rPr lang="en-US" altLang="x-none" sz="2400" b="1" baseline="-25000" dirty="0">
                <a:solidFill>
                  <a:srgbClr val="FF0000"/>
                </a:solidFill>
                <a:latin typeface="+mn-ea"/>
              </a:rPr>
              <a:t>s</a:t>
            </a:r>
            <a:r>
              <a:rPr lang="zh-CN" altLang="en-US" sz="2400" b="1" dirty="0">
                <a:solidFill>
                  <a:srgbClr val="FF0000"/>
                </a:solidFill>
                <a:latin typeface="+mn-ea"/>
              </a:rPr>
              <a:t>时，无溢流</a:t>
            </a:r>
            <a:endParaRPr lang="en-US" altLang="x-none" sz="2400" b="1" dirty="0">
              <a:solidFill>
                <a:srgbClr val="FF0000"/>
              </a:solidFill>
              <a:latin typeface="+mn-ea"/>
            </a:endParaRPr>
          </a:p>
        </p:txBody>
      </p:sp>
      <p:sp>
        <p:nvSpPr>
          <p:cNvPr id="115720" name="Text Box 4"/>
          <p:cNvSpPr txBox="1"/>
          <p:nvPr/>
        </p:nvSpPr>
        <p:spPr>
          <a:xfrm>
            <a:off x="642938" y="3138170"/>
            <a:ext cx="3671887" cy="457200"/>
          </a:xfrm>
          <a:prstGeom prst="rect">
            <a:avLst/>
          </a:prstGeom>
          <a:noFill/>
          <a:ln w="9525">
            <a:noFill/>
          </a:ln>
        </p:spPr>
        <p:txBody>
          <a:bodyPr>
            <a:spAutoFit/>
          </a:bodyPr>
          <a:p>
            <a:r>
              <a:rPr lang="zh-CN" altLang="en-US" sz="2400" b="1" i="1" dirty="0">
                <a:solidFill>
                  <a:srgbClr val="FF0000"/>
                </a:solidFill>
                <a:latin typeface="+mn-ea"/>
              </a:rPr>
              <a:t>当</a:t>
            </a:r>
            <a:r>
              <a:rPr lang="en-US" altLang="x-none" sz="2400" b="1" i="1" dirty="0">
                <a:solidFill>
                  <a:srgbClr val="FF0000"/>
                </a:solidFill>
                <a:latin typeface="+mn-ea"/>
              </a:rPr>
              <a:t>p</a:t>
            </a:r>
            <a:r>
              <a:rPr lang="en-US" altLang="x-none" sz="2400" b="1" dirty="0">
                <a:solidFill>
                  <a:srgbClr val="FF0000"/>
                </a:solidFill>
                <a:latin typeface="+mn-ea"/>
              </a:rPr>
              <a:t>A &gt; </a:t>
            </a:r>
            <a:r>
              <a:rPr lang="en-US" altLang="x-none" sz="2400" b="1" i="1" dirty="0">
                <a:solidFill>
                  <a:srgbClr val="FF0000"/>
                </a:solidFill>
                <a:latin typeface="+mn-ea"/>
              </a:rPr>
              <a:t>F</a:t>
            </a:r>
            <a:r>
              <a:rPr lang="en-US" altLang="x-none" sz="2400" b="1" baseline="-25000" dirty="0">
                <a:solidFill>
                  <a:srgbClr val="FF0000"/>
                </a:solidFill>
                <a:latin typeface="+mn-ea"/>
              </a:rPr>
              <a:t>s</a:t>
            </a:r>
            <a:r>
              <a:rPr lang="zh-CN" altLang="en-US" sz="2400" b="1" dirty="0">
                <a:solidFill>
                  <a:srgbClr val="FF0000"/>
                </a:solidFill>
                <a:latin typeface="+mn-ea"/>
              </a:rPr>
              <a:t>时，有溢流</a:t>
            </a:r>
            <a:endParaRPr lang="en-US" altLang="x-none" sz="2400" b="1" dirty="0">
              <a:solidFill>
                <a:srgbClr val="FF0000"/>
              </a:solidFill>
              <a:latin typeface="+mn-ea"/>
            </a:endParaRPr>
          </a:p>
        </p:txBody>
      </p:sp>
      <p:sp>
        <p:nvSpPr>
          <p:cNvPr id="115721" name="Text Box 4"/>
          <p:cNvSpPr txBox="1"/>
          <p:nvPr/>
        </p:nvSpPr>
        <p:spPr>
          <a:xfrm>
            <a:off x="642938" y="2638108"/>
            <a:ext cx="3671887" cy="461962"/>
          </a:xfrm>
          <a:prstGeom prst="rect">
            <a:avLst/>
          </a:prstGeom>
          <a:noFill/>
          <a:ln w="9525">
            <a:noFill/>
          </a:ln>
        </p:spPr>
        <p:txBody>
          <a:bodyPr>
            <a:spAutoFit/>
          </a:bodyPr>
          <a:p>
            <a:r>
              <a:rPr lang="zh-CN" altLang="en-US" sz="2400" b="1" i="1" dirty="0">
                <a:solidFill>
                  <a:srgbClr val="FF0000"/>
                </a:solidFill>
                <a:latin typeface="+mn-ea"/>
              </a:rPr>
              <a:t>当</a:t>
            </a:r>
            <a:r>
              <a:rPr lang="en-US" altLang="x-none" sz="2400" b="1" i="1" dirty="0">
                <a:solidFill>
                  <a:srgbClr val="FF0000"/>
                </a:solidFill>
                <a:latin typeface="+mn-ea"/>
              </a:rPr>
              <a:t>p</a:t>
            </a:r>
            <a:r>
              <a:rPr lang="en-US" altLang="x-none" sz="2400" b="1" dirty="0">
                <a:solidFill>
                  <a:srgbClr val="FF0000"/>
                </a:solidFill>
                <a:latin typeface="+mn-ea"/>
              </a:rPr>
              <a:t>A = </a:t>
            </a:r>
            <a:r>
              <a:rPr lang="en-US" altLang="x-none" sz="2400" b="1" i="1" dirty="0">
                <a:solidFill>
                  <a:srgbClr val="FF0000"/>
                </a:solidFill>
                <a:latin typeface="+mn-ea"/>
              </a:rPr>
              <a:t>F</a:t>
            </a:r>
            <a:r>
              <a:rPr lang="en-US" altLang="x-none" sz="2400" b="1" baseline="-25000" dirty="0">
                <a:solidFill>
                  <a:srgbClr val="FF0000"/>
                </a:solidFill>
                <a:latin typeface="+mn-ea"/>
              </a:rPr>
              <a:t>s</a:t>
            </a:r>
            <a:r>
              <a:rPr lang="zh-CN" altLang="en-US" sz="2400" b="1" dirty="0">
                <a:solidFill>
                  <a:srgbClr val="FF0000"/>
                </a:solidFill>
                <a:latin typeface="+mn-ea"/>
              </a:rPr>
              <a:t>时，临界状态</a:t>
            </a:r>
            <a:endParaRPr lang="en-US" altLang="x-none" sz="2400" b="1" dirty="0">
              <a:solidFill>
                <a:srgbClr val="FF0000"/>
              </a:solidFill>
              <a:latin typeface="+mn-ea"/>
            </a:endParaRPr>
          </a:p>
        </p:txBody>
      </p:sp>
      <p:sp>
        <p:nvSpPr>
          <p:cNvPr id="36875" name="Rectangle 19"/>
          <p:cNvSpPr/>
          <p:nvPr/>
        </p:nvSpPr>
        <p:spPr>
          <a:xfrm>
            <a:off x="358140" y="5347970"/>
            <a:ext cx="8390890" cy="95313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square">
            <a:spAutoFit/>
          </a:bodyPr>
          <a:p>
            <a:r>
              <a:rPr lang="zh-CN" altLang="en-US" sz="2800" b="1" dirty="0">
                <a:latin typeface="+mn-ea"/>
              </a:rPr>
              <a:t>利用阀芯上的液压作用力和弹簧力保持平衡，使阀的进口压力不超过或保持调定值。 </a:t>
            </a:r>
            <a:endParaRPr lang="zh-CN" altLang="en-US" sz="2800" b="1" dirty="0">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5716"/>
                                        </p:tgtEl>
                                        <p:attrNameLst>
                                          <p:attrName>style.visibility</p:attrName>
                                        </p:attrNameLst>
                                      </p:cBhvr>
                                      <p:to>
                                        <p:strVal val="visible"/>
                                      </p:to>
                                    </p:set>
                                    <p:animEffect transition="in" filter="box(in)">
                                      <p:cBhvr>
                                        <p:cTn id="7" dur="500"/>
                                        <p:tgtEl>
                                          <p:spTgt spid="11571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5714"/>
                                        </p:tgtEl>
                                        <p:attrNameLst>
                                          <p:attrName>style.visibility</p:attrName>
                                        </p:attrNameLst>
                                      </p:cBhvr>
                                      <p:to>
                                        <p:strVal val="visible"/>
                                      </p:to>
                                    </p:set>
                                    <p:animEffect transition="in" filter="box(in)">
                                      <p:cBhvr>
                                        <p:cTn id="12" dur="500"/>
                                        <p:tgtEl>
                                          <p:spTgt spid="11571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5719"/>
                                        </p:tgtEl>
                                        <p:attrNameLst>
                                          <p:attrName>style.visibility</p:attrName>
                                        </p:attrNameLst>
                                      </p:cBhvr>
                                      <p:to>
                                        <p:strVal val="visible"/>
                                      </p:to>
                                    </p:set>
                                    <p:animEffect transition="in" filter="box(in)">
                                      <p:cBhvr>
                                        <p:cTn id="17" dur="500"/>
                                        <p:tgtEl>
                                          <p:spTgt spid="11571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5721"/>
                                        </p:tgtEl>
                                        <p:attrNameLst>
                                          <p:attrName>style.visibility</p:attrName>
                                        </p:attrNameLst>
                                      </p:cBhvr>
                                      <p:to>
                                        <p:strVal val="visible"/>
                                      </p:to>
                                    </p:set>
                                    <p:animEffect transition="in" filter="box(in)">
                                      <p:cBhvr>
                                        <p:cTn id="22" dur="500"/>
                                        <p:tgtEl>
                                          <p:spTgt spid="11572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5720"/>
                                        </p:tgtEl>
                                        <p:attrNameLst>
                                          <p:attrName>style.visibility</p:attrName>
                                        </p:attrNameLst>
                                      </p:cBhvr>
                                      <p:to>
                                        <p:strVal val="visible"/>
                                      </p:to>
                                    </p:set>
                                    <p:animEffect transition="in" filter="box(in)">
                                      <p:cBhvr>
                                        <p:cTn id="27" dur="500"/>
                                        <p:tgtEl>
                                          <p:spTgt spid="11572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15718"/>
                                        </p:tgtEl>
                                        <p:attrNameLst>
                                          <p:attrName>style.visibility</p:attrName>
                                        </p:attrNameLst>
                                      </p:cBhvr>
                                      <p:to>
                                        <p:strVal val="visible"/>
                                      </p:to>
                                    </p:set>
                                    <p:animEffect transition="in" filter="box(in)">
                                      <p:cBhvr>
                                        <p:cTn id="32" dur="500"/>
                                        <p:tgtEl>
                                          <p:spTgt spid="115718"/>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15717"/>
                                        </p:tgtEl>
                                        <p:attrNameLst>
                                          <p:attrName>style.visibility</p:attrName>
                                        </p:attrNameLst>
                                      </p:cBhvr>
                                      <p:to>
                                        <p:strVal val="visible"/>
                                      </p:to>
                                    </p:set>
                                    <p:animEffect transition="in" filter="box(in)">
                                      <p:cBhvr>
                                        <p:cTn id="37" dur="500"/>
                                        <p:tgtEl>
                                          <p:spTgt spid="11571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6875"/>
                                        </p:tgtEl>
                                        <p:attrNameLst>
                                          <p:attrName>style.visibility</p:attrName>
                                        </p:attrNameLst>
                                      </p:cBhvr>
                                      <p:to>
                                        <p:strVal val="visible"/>
                                      </p:to>
                                    </p:set>
                                    <p:animEffect transition="in" filter="blinds(horizontal)">
                                      <p:cBhvr>
                                        <p:cTn id="42" dur="500"/>
                                        <p:tgtEl>
                                          <p:spTgt spid="36875"/>
                                        </p:tgtEl>
                                      </p:cBhvr>
                                    </p:animEffect>
                                  </p:childTnLst>
                                  <p:subTnLst>
                                    <p:audio>
                                      <p:cMediaNode>
                                        <p:cTn display="0" masterRel="sameClick">
                                          <p:stCondLst>
                                            <p:cond evt="begin" delay="0">
                                              <p:tn val="40"/>
                                            </p:cond>
                                          </p:stCondLst>
                                          <p:endCondLst>
                                            <p:cond evt="onStopAudio" delay="0">
                                              <p:tgtEl>
                                                <p:sldTgt/>
                                              </p:tgtEl>
                                            </p:cond>
                                          </p:endCondLst>
                                        </p:cTn>
                                        <p:tgtEl>
                                          <p:sndTgt r:embed="rId6"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P spid="115719" grpId="0"/>
      <p:bldP spid="115720" grpId="0"/>
      <p:bldP spid="115721" grpId="0"/>
      <p:bldP spid="3687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二、直动式溢流阀的工作原理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graphicFrame>
        <p:nvGraphicFramePr>
          <p:cNvPr id="1026" name="Object 6"/>
          <p:cNvGraphicFramePr/>
          <p:nvPr/>
        </p:nvGraphicFramePr>
        <p:xfrm>
          <a:off x="5724843" y="1421448"/>
          <a:ext cx="3406775" cy="4887912"/>
        </p:xfrm>
        <a:graphic>
          <a:graphicData uri="http://schemas.openxmlformats.org/presentationml/2006/ole">
            <mc:AlternateContent xmlns:mc="http://schemas.openxmlformats.org/markup-compatibility/2006">
              <mc:Choice xmlns:v="urn:schemas-microsoft-com:vml" Requires="v">
                <p:oleObj spid="_x0000_s3076" name="" r:id="rId1" imgW="2190750" imgH="3143250" progId="Paint.Picture">
                  <p:embed/>
                </p:oleObj>
              </mc:Choice>
              <mc:Fallback>
                <p:oleObj name="" r:id="rId1" imgW="2190750" imgH="3143250" progId="Paint.Picture">
                  <p:embed/>
                  <p:pic>
                    <p:nvPicPr>
                      <p:cNvPr id="0" name="图片 3075"/>
                      <p:cNvPicPr/>
                      <p:nvPr/>
                    </p:nvPicPr>
                    <p:blipFill>
                      <a:blip r:embed="rId2"/>
                      <a:stretch>
                        <a:fillRect/>
                      </a:stretch>
                    </p:blipFill>
                    <p:spPr>
                      <a:xfrm>
                        <a:off x="5724843" y="1421448"/>
                        <a:ext cx="3406775" cy="4887912"/>
                      </a:xfrm>
                      <a:prstGeom prst="rect">
                        <a:avLst/>
                      </a:prstGeom>
                      <a:noFill/>
                      <a:ln w="38100">
                        <a:noFill/>
                        <a:miter/>
                      </a:ln>
                    </p:spPr>
                  </p:pic>
                </p:oleObj>
              </mc:Fallback>
            </mc:AlternateContent>
          </a:graphicData>
        </a:graphic>
      </p:graphicFrame>
      <p:sp>
        <p:nvSpPr>
          <p:cNvPr id="114692" name="Text Box 11"/>
          <p:cNvSpPr txBox="1"/>
          <p:nvPr/>
        </p:nvSpPr>
        <p:spPr>
          <a:xfrm>
            <a:off x="358140" y="1421765"/>
            <a:ext cx="5354320" cy="2749550"/>
          </a:xfrm>
          <a:prstGeom prst="rect">
            <a:avLst/>
          </a:prstGeom>
          <a:noFill/>
          <a:ln w="9525">
            <a:noFill/>
          </a:ln>
        </p:spPr>
        <p:txBody>
          <a:bodyPr wrap="square">
            <a:spAutoFit/>
          </a:bodyPr>
          <a:p>
            <a:pPr fontAlgn="auto">
              <a:lnSpc>
                <a:spcPct val="120000"/>
              </a:lnSpc>
            </a:pPr>
            <a:r>
              <a:rPr lang="en-US" altLang="x-none" sz="2400" b="1" dirty="0">
                <a:latin typeface="+mn-ea"/>
              </a:rPr>
              <a:t>        </a:t>
            </a:r>
            <a:r>
              <a:rPr lang="zh-CN" altLang="en-US" sz="2400" b="1" dirty="0">
                <a:latin typeface="+mn-ea"/>
              </a:rPr>
              <a:t>阀心上的阻尼孔对阀芯的运动起到阻尼作用，可避免阀心产生振动，提高阀的工作稳定性。</a:t>
            </a:r>
            <a:endParaRPr lang="zh-CN" altLang="en-US" sz="2400" b="1" dirty="0">
              <a:latin typeface="+mn-ea"/>
            </a:endParaRPr>
          </a:p>
          <a:p>
            <a:pPr fontAlgn="auto">
              <a:lnSpc>
                <a:spcPct val="120000"/>
              </a:lnSpc>
            </a:pPr>
            <a:endParaRPr lang="zh-CN" altLang="en-US" sz="2400" b="1" dirty="0">
              <a:latin typeface="+mn-ea"/>
            </a:endParaRPr>
          </a:p>
          <a:p>
            <a:pPr fontAlgn="auto">
              <a:lnSpc>
                <a:spcPct val="120000"/>
              </a:lnSpc>
            </a:pPr>
            <a:r>
              <a:rPr lang="zh-CN" altLang="en-US" sz="2400" b="1" dirty="0">
                <a:latin typeface="+mn-ea"/>
              </a:rPr>
              <a:t>    调节调压螺帽改变弹簧预压缩量，便可调节溢流阀调整压力。</a:t>
            </a:r>
            <a:endParaRPr lang="zh-CN" altLang="en-US" sz="2400" b="1" dirty="0">
              <a:latin typeface="+mn-ea"/>
            </a:endParaRPr>
          </a:p>
        </p:txBody>
      </p:sp>
      <p:sp>
        <p:nvSpPr>
          <p:cNvPr id="4100" name="Rectangle 3"/>
          <p:cNvSpPr/>
          <p:nvPr/>
        </p:nvSpPr>
        <p:spPr>
          <a:xfrm>
            <a:off x="250825" y="4436745"/>
            <a:ext cx="5462270" cy="2306320"/>
          </a:xfrm>
          <a:prstGeom prst="rect">
            <a:avLst/>
          </a:prstGeom>
          <a:noFill/>
          <a:ln w="9525">
            <a:noFill/>
          </a:ln>
        </p:spPr>
        <p:txBody>
          <a:bodyPr wrap="square">
            <a:spAutoFit/>
          </a:bodyPr>
          <a:p>
            <a:pPr indent="457200" fontAlgn="auto">
              <a:lnSpc>
                <a:spcPct val="120000"/>
              </a:lnSpc>
            </a:pPr>
            <a:r>
              <a:rPr lang="zh-CN" altLang="en-US" sz="2400" b="1" dirty="0">
                <a:solidFill>
                  <a:srgbClr val="000000"/>
                </a:solidFill>
                <a:latin typeface="+mn-ea"/>
              </a:rPr>
              <a:t>随着工作压力的提高，直动式溢流阀上的弹簧力要增加，弹簧刚度要相应增大，这使溢流量变化时溢流压力的波动加大，所以</a:t>
            </a:r>
            <a:r>
              <a:rPr lang="zh-CN" altLang="en-US" sz="2400" b="1" u="sng" dirty="0">
                <a:solidFill>
                  <a:srgbClr val="000000"/>
                </a:solidFill>
                <a:latin typeface="+mn-ea"/>
              </a:rPr>
              <a:t>直动式溢流阀只宜用在低压系统</a:t>
            </a:r>
            <a:r>
              <a:rPr lang="zh-CN" altLang="en-US" sz="2400" b="1" dirty="0">
                <a:solidFill>
                  <a:srgbClr val="000000"/>
                </a:solidFill>
                <a:latin typeface="+mn-ea"/>
              </a:rPr>
              <a:t>。 </a:t>
            </a:r>
            <a:endParaRPr lang="zh-CN" altLang="en-US" sz="2400" b="1" dirty="0">
              <a:solidFill>
                <a:srgbClr val="00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pic>
        <p:nvPicPr>
          <p:cNvPr id="114695" name="Picture 13" descr="x267"/>
          <p:cNvPicPr>
            <a:picLocks noChangeAspect="1"/>
          </p:cNvPicPr>
          <p:nvPr/>
        </p:nvPicPr>
        <p:blipFill>
          <a:blip r:embed="rId1"/>
          <a:srcRect l="72144" t="68752" b="5262"/>
          <a:stretch>
            <a:fillRect/>
          </a:stretch>
        </p:blipFill>
        <p:spPr>
          <a:xfrm>
            <a:off x="6264910" y="899795"/>
            <a:ext cx="1175385" cy="1527175"/>
          </a:xfrm>
          <a:prstGeom prst="rect">
            <a:avLst/>
          </a:prstGeom>
          <a:noFill/>
          <a:ln w="25400" cap="flat" cmpd="sng">
            <a:noFill/>
            <a:prstDash val="solid"/>
            <a:miter/>
            <a:headEnd type="none" w="med" len="med"/>
            <a:tailEnd type="none" w="med" len="med"/>
          </a:ln>
        </p:spPr>
      </p:pic>
      <p:sp>
        <p:nvSpPr>
          <p:cNvPr id="4"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三、直动式溢流阀的职能符号</a:t>
            </a:r>
            <a:endParaRPr lang="zh-CN" sz="2400" b="1" dirty="0">
              <a:solidFill>
                <a:schemeClr val="tx1"/>
              </a:solidFill>
              <a:latin typeface="微软雅黑" panose="020B0503020204020204" pitchFamily="34" charset="-122"/>
              <a:ea typeface="微软雅黑" panose="020B0503020204020204" pitchFamily="34" charset="-122"/>
            </a:endParaRPr>
          </a:p>
        </p:txBody>
      </p:sp>
      <p:grpSp>
        <p:nvGrpSpPr>
          <p:cNvPr id="7" name="Group 87"/>
          <p:cNvGrpSpPr/>
          <p:nvPr/>
        </p:nvGrpSpPr>
        <p:grpSpPr bwMode="auto">
          <a:xfrm>
            <a:off x="6427470" y="4953635"/>
            <a:ext cx="1931988" cy="1433513"/>
            <a:chOff x="3872" y="750"/>
            <a:chExt cx="1217" cy="903"/>
          </a:xfrm>
        </p:grpSpPr>
        <p:grpSp>
          <p:nvGrpSpPr>
            <p:cNvPr id="8" name="Group 7"/>
            <p:cNvGrpSpPr/>
            <p:nvPr/>
          </p:nvGrpSpPr>
          <p:grpSpPr bwMode="auto">
            <a:xfrm>
              <a:off x="4383" y="1047"/>
              <a:ext cx="706" cy="606"/>
              <a:chOff x="2436" y="3206"/>
              <a:chExt cx="706" cy="606"/>
            </a:xfrm>
          </p:grpSpPr>
          <p:grpSp>
            <p:nvGrpSpPr>
              <p:cNvPr id="9" name="Group 8"/>
              <p:cNvGrpSpPr/>
              <p:nvPr/>
            </p:nvGrpSpPr>
            <p:grpSpPr bwMode="auto">
              <a:xfrm flipH="1">
                <a:off x="2850" y="3505"/>
                <a:ext cx="292" cy="307"/>
                <a:chOff x="4272" y="3505"/>
                <a:chExt cx="292" cy="307"/>
              </a:xfrm>
            </p:grpSpPr>
            <p:sp>
              <p:nvSpPr>
                <p:cNvPr id="259081" name="Line 9"/>
                <p:cNvSpPr>
                  <a:spLocks noChangeShapeType="1"/>
                </p:cNvSpPr>
                <p:nvPr/>
              </p:nvSpPr>
              <p:spPr bwMode="auto">
                <a:xfrm flipH="1">
                  <a:off x="4363" y="3505"/>
                  <a:ext cx="201" cy="0"/>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82" name="Line 10"/>
                <p:cNvSpPr>
                  <a:spLocks noChangeShapeType="1"/>
                </p:cNvSpPr>
                <p:nvPr/>
              </p:nvSpPr>
              <p:spPr bwMode="auto">
                <a:xfrm>
                  <a:off x="4363" y="3510"/>
                  <a:ext cx="0" cy="302"/>
                </a:xfrm>
                <a:prstGeom prst="line">
                  <a:avLst/>
                </a:prstGeom>
                <a:noFill/>
                <a:ln w="28575" cap="sq">
                  <a:solidFill>
                    <a:schemeClr val="tx1"/>
                  </a:solidFill>
                  <a:round/>
                  <a:headEnd type="none" w="sm" len="sm"/>
                  <a:tailEnd type="none" w="sm" len="sm"/>
                </a:ln>
                <a:effectLst/>
              </p:spPr>
              <p:txBody>
                <a:bodyPr/>
                <a:lstStyle/>
                <a:p>
                  <a:endParaRPr lang="zh-CN" altLang="en-US"/>
                </a:p>
              </p:txBody>
            </p:sp>
            <p:grpSp>
              <p:nvGrpSpPr>
                <p:cNvPr id="10" name="Group 11"/>
                <p:cNvGrpSpPr/>
                <p:nvPr/>
              </p:nvGrpSpPr>
              <p:grpSpPr bwMode="auto">
                <a:xfrm>
                  <a:off x="4272" y="3760"/>
                  <a:ext cx="183" cy="52"/>
                  <a:chOff x="677" y="3855"/>
                  <a:chExt cx="183" cy="52"/>
                </a:xfrm>
              </p:grpSpPr>
              <p:sp>
                <p:nvSpPr>
                  <p:cNvPr id="259084" name="Line 12"/>
                  <p:cNvSpPr>
                    <a:spLocks noChangeShapeType="1"/>
                  </p:cNvSpPr>
                  <p:nvPr/>
                </p:nvSpPr>
                <p:spPr bwMode="auto">
                  <a:xfrm>
                    <a:off x="677" y="3907"/>
                    <a:ext cx="182" cy="0"/>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85" name="Line 13"/>
                  <p:cNvSpPr>
                    <a:spLocks noChangeShapeType="1"/>
                  </p:cNvSpPr>
                  <p:nvPr/>
                </p:nvSpPr>
                <p:spPr bwMode="auto">
                  <a:xfrm flipV="1">
                    <a:off x="860" y="3855"/>
                    <a:ext cx="0" cy="47"/>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86" name="Line 14"/>
                  <p:cNvSpPr>
                    <a:spLocks noChangeShapeType="1"/>
                  </p:cNvSpPr>
                  <p:nvPr/>
                </p:nvSpPr>
                <p:spPr bwMode="auto">
                  <a:xfrm flipV="1">
                    <a:off x="677" y="3860"/>
                    <a:ext cx="0" cy="47"/>
                  </a:xfrm>
                  <a:prstGeom prst="line">
                    <a:avLst/>
                  </a:prstGeom>
                  <a:noFill/>
                  <a:ln w="28575" cap="sq">
                    <a:solidFill>
                      <a:schemeClr val="tx1"/>
                    </a:solidFill>
                    <a:round/>
                    <a:headEnd type="none" w="sm" len="sm"/>
                    <a:tailEnd type="none" w="sm" len="sm"/>
                  </a:ln>
                  <a:effectLst/>
                </p:spPr>
                <p:txBody>
                  <a:bodyPr/>
                  <a:lstStyle/>
                  <a:p>
                    <a:endParaRPr lang="zh-CN" altLang="en-US"/>
                  </a:p>
                </p:txBody>
              </p:sp>
            </p:grpSp>
          </p:grpSp>
          <p:sp>
            <p:nvSpPr>
              <p:cNvPr id="259087" name="Rectangle 15"/>
              <p:cNvSpPr>
                <a:spLocks noChangeArrowheads="1"/>
              </p:cNvSpPr>
              <p:nvPr/>
            </p:nvSpPr>
            <p:spPr bwMode="auto">
              <a:xfrm flipH="1">
                <a:off x="2559" y="3373"/>
                <a:ext cx="291" cy="270"/>
              </a:xfrm>
              <a:prstGeom prst="rect">
                <a:avLst/>
              </a:prstGeom>
              <a:noFill/>
              <a:ln w="28575" cap="sq">
                <a:solidFill>
                  <a:schemeClr val="tx1"/>
                </a:solidFill>
                <a:miter lim="800000"/>
                <a:headEnd type="none" w="sm" len="sm"/>
                <a:tailEnd type="none" w="sm" len="sm"/>
              </a:ln>
              <a:effectLst/>
            </p:spPr>
            <p:txBody>
              <a:bodyPr wrap="none" anchor="ctr"/>
              <a:lstStyle/>
              <a:p>
                <a:endParaRPr lang="zh-CN" altLang="en-US"/>
              </a:p>
            </p:txBody>
          </p:sp>
          <p:sp>
            <p:nvSpPr>
              <p:cNvPr id="259088" name="Line 16"/>
              <p:cNvSpPr>
                <a:spLocks noChangeShapeType="1"/>
              </p:cNvSpPr>
              <p:nvPr/>
            </p:nvSpPr>
            <p:spPr bwMode="auto">
              <a:xfrm flipH="1" flipV="1">
                <a:off x="2436" y="3331"/>
                <a:ext cx="124" cy="182"/>
              </a:xfrm>
              <a:prstGeom prst="line">
                <a:avLst/>
              </a:prstGeom>
              <a:noFill/>
              <a:ln w="19050">
                <a:solidFill>
                  <a:schemeClr val="tx1"/>
                </a:solidFill>
                <a:prstDash val="dash"/>
                <a:round/>
                <a:headEnd type="none" w="sm" len="sm"/>
                <a:tailEnd type="none" w="sm" len="sm"/>
              </a:ln>
              <a:effectLst/>
            </p:spPr>
            <p:txBody>
              <a:bodyPr/>
              <a:lstStyle/>
              <a:p>
                <a:endParaRPr lang="zh-CN" altLang="en-US"/>
              </a:p>
            </p:txBody>
          </p:sp>
          <p:sp>
            <p:nvSpPr>
              <p:cNvPr id="259089" name="Line 17"/>
              <p:cNvSpPr>
                <a:spLocks noChangeShapeType="1"/>
              </p:cNvSpPr>
              <p:nvPr/>
            </p:nvSpPr>
            <p:spPr bwMode="auto">
              <a:xfrm flipH="1" flipV="1">
                <a:off x="2438" y="3206"/>
                <a:ext cx="0" cy="134"/>
              </a:xfrm>
              <a:prstGeom prst="line">
                <a:avLst/>
              </a:prstGeom>
              <a:noFill/>
              <a:ln w="19050">
                <a:solidFill>
                  <a:schemeClr val="tx1"/>
                </a:solidFill>
                <a:prstDash val="dash"/>
                <a:round/>
                <a:headEnd type="none" w="sm" len="sm"/>
                <a:tailEnd type="none" w="sm" len="sm"/>
              </a:ln>
              <a:effectLst/>
            </p:spPr>
            <p:txBody>
              <a:bodyPr/>
              <a:lstStyle/>
              <a:p>
                <a:endParaRPr lang="zh-CN" altLang="en-US"/>
              </a:p>
            </p:txBody>
          </p:sp>
          <p:sp>
            <p:nvSpPr>
              <p:cNvPr id="259090" name="Line 18"/>
              <p:cNvSpPr>
                <a:spLocks noChangeShapeType="1"/>
              </p:cNvSpPr>
              <p:nvPr/>
            </p:nvSpPr>
            <p:spPr bwMode="auto">
              <a:xfrm>
                <a:off x="2440" y="3214"/>
                <a:ext cx="275" cy="0"/>
              </a:xfrm>
              <a:prstGeom prst="line">
                <a:avLst/>
              </a:prstGeom>
              <a:noFill/>
              <a:ln w="19050">
                <a:solidFill>
                  <a:schemeClr val="tx1"/>
                </a:solidFill>
                <a:prstDash val="dash"/>
                <a:round/>
                <a:headEnd type="none" w="sm" len="sm"/>
                <a:tailEnd type="none" w="sm" len="sm"/>
              </a:ln>
              <a:effectLst/>
            </p:spPr>
            <p:txBody>
              <a:bodyPr/>
              <a:lstStyle/>
              <a:p>
                <a:endParaRPr lang="zh-CN" altLang="en-US"/>
              </a:p>
            </p:txBody>
          </p:sp>
          <p:sp>
            <p:nvSpPr>
              <p:cNvPr id="259091" name="Line 19"/>
              <p:cNvSpPr>
                <a:spLocks noChangeShapeType="1"/>
              </p:cNvSpPr>
              <p:nvPr/>
            </p:nvSpPr>
            <p:spPr bwMode="auto">
              <a:xfrm>
                <a:off x="2710" y="3214"/>
                <a:ext cx="1" cy="170"/>
              </a:xfrm>
              <a:prstGeom prst="line">
                <a:avLst/>
              </a:prstGeom>
              <a:noFill/>
              <a:ln w="19050">
                <a:solidFill>
                  <a:schemeClr val="tx1"/>
                </a:solidFill>
                <a:prstDash val="dash"/>
                <a:round/>
                <a:headEnd type="none" w="sm" len="sm"/>
                <a:tailEnd type="none" w="sm" len="sm"/>
              </a:ln>
              <a:effectLst/>
            </p:spPr>
            <p:txBody>
              <a:bodyPr/>
              <a:lstStyle/>
              <a:p>
                <a:endParaRPr lang="zh-CN" altLang="en-US"/>
              </a:p>
            </p:txBody>
          </p:sp>
          <p:sp>
            <p:nvSpPr>
              <p:cNvPr id="259092" name="Line 20"/>
              <p:cNvSpPr>
                <a:spLocks noChangeShapeType="1"/>
              </p:cNvSpPr>
              <p:nvPr/>
            </p:nvSpPr>
            <p:spPr bwMode="auto">
              <a:xfrm>
                <a:off x="2563" y="3444"/>
                <a:ext cx="287" cy="0"/>
              </a:xfrm>
              <a:prstGeom prst="line">
                <a:avLst/>
              </a:prstGeom>
              <a:noFill/>
              <a:ln w="28575" cap="sq">
                <a:solidFill>
                  <a:schemeClr val="tx1"/>
                </a:solidFill>
                <a:round/>
                <a:headEnd type="none" w="sm" len="sm"/>
                <a:tailEnd type="triangle" w="sm" len="lg"/>
              </a:ln>
              <a:effectLst/>
            </p:spPr>
            <p:txBody>
              <a:bodyPr/>
              <a:lstStyle/>
              <a:p>
                <a:endParaRPr lang="zh-CN" altLang="en-US"/>
              </a:p>
            </p:txBody>
          </p:sp>
          <p:sp>
            <p:nvSpPr>
              <p:cNvPr id="259093" name="Line 21"/>
              <p:cNvSpPr>
                <a:spLocks noChangeShapeType="1"/>
              </p:cNvSpPr>
              <p:nvPr/>
            </p:nvSpPr>
            <p:spPr bwMode="auto">
              <a:xfrm flipH="1">
                <a:off x="2661" y="3643"/>
                <a:ext cx="89" cy="38"/>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94" name="Line 22"/>
              <p:cNvSpPr>
                <a:spLocks noChangeShapeType="1"/>
              </p:cNvSpPr>
              <p:nvPr/>
            </p:nvSpPr>
            <p:spPr bwMode="auto">
              <a:xfrm>
                <a:off x="2661" y="3686"/>
                <a:ext cx="87" cy="41"/>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95" name="Line 23"/>
              <p:cNvSpPr>
                <a:spLocks noChangeShapeType="1"/>
              </p:cNvSpPr>
              <p:nvPr/>
            </p:nvSpPr>
            <p:spPr bwMode="auto">
              <a:xfrm flipH="1">
                <a:off x="2658" y="3727"/>
                <a:ext cx="89" cy="38"/>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096" name="Line 24"/>
              <p:cNvSpPr>
                <a:spLocks noChangeShapeType="1"/>
              </p:cNvSpPr>
              <p:nvPr/>
            </p:nvSpPr>
            <p:spPr bwMode="auto">
              <a:xfrm>
                <a:off x="2658" y="3770"/>
                <a:ext cx="87" cy="41"/>
              </a:xfrm>
              <a:prstGeom prst="line">
                <a:avLst/>
              </a:prstGeom>
              <a:noFill/>
              <a:ln w="28575" cap="sq">
                <a:solidFill>
                  <a:schemeClr val="tx1"/>
                </a:solidFill>
                <a:round/>
                <a:headEnd type="none" w="sm" len="sm"/>
                <a:tailEnd type="none" w="sm" len="sm"/>
              </a:ln>
              <a:effectLst/>
            </p:spPr>
            <p:txBody>
              <a:bodyPr/>
              <a:lstStyle/>
              <a:p>
                <a:endParaRPr lang="zh-CN" altLang="en-US"/>
              </a:p>
            </p:txBody>
          </p:sp>
        </p:grpSp>
        <p:sp>
          <p:nvSpPr>
            <p:cNvPr id="259097" name="Line 25"/>
            <p:cNvSpPr>
              <a:spLocks noChangeShapeType="1"/>
            </p:cNvSpPr>
            <p:nvPr/>
          </p:nvSpPr>
          <p:spPr bwMode="auto">
            <a:xfrm flipH="1" flipV="1">
              <a:off x="4385" y="1179"/>
              <a:ext cx="116" cy="163"/>
            </a:xfrm>
            <a:prstGeom prst="line">
              <a:avLst/>
            </a:prstGeom>
            <a:noFill/>
            <a:ln w="28575" cap="sq">
              <a:solidFill>
                <a:srgbClr val="FF0000"/>
              </a:solidFill>
              <a:round/>
              <a:headEnd type="none" w="sm" len="sm"/>
              <a:tailEnd type="none" w="sm" len="sm"/>
            </a:ln>
            <a:effectLst/>
          </p:spPr>
          <p:txBody>
            <a:bodyPr/>
            <a:lstStyle/>
            <a:p>
              <a:endParaRPr lang="zh-CN" altLang="en-US"/>
            </a:p>
          </p:txBody>
        </p:sp>
        <p:sp>
          <p:nvSpPr>
            <p:cNvPr id="259098" name="Line 26"/>
            <p:cNvSpPr>
              <a:spLocks noChangeShapeType="1"/>
            </p:cNvSpPr>
            <p:nvPr/>
          </p:nvSpPr>
          <p:spPr bwMode="auto">
            <a:xfrm flipV="1">
              <a:off x="4385" y="1058"/>
              <a:ext cx="0" cy="121"/>
            </a:xfrm>
            <a:prstGeom prst="line">
              <a:avLst/>
            </a:prstGeom>
            <a:noFill/>
            <a:ln w="28575" cap="sq">
              <a:solidFill>
                <a:srgbClr val="FF0000"/>
              </a:solidFill>
              <a:round/>
              <a:headEnd type="none" w="sm" len="sm"/>
              <a:tailEnd type="none" w="sm" len="sm"/>
            </a:ln>
            <a:effectLst/>
          </p:spPr>
          <p:txBody>
            <a:bodyPr/>
            <a:lstStyle/>
            <a:p>
              <a:endParaRPr lang="zh-CN" altLang="en-US"/>
            </a:p>
          </p:txBody>
        </p:sp>
        <p:sp>
          <p:nvSpPr>
            <p:cNvPr id="259099" name="Line 27"/>
            <p:cNvSpPr>
              <a:spLocks noChangeShapeType="1"/>
            </p:cNvSpPr>
            <p:nvPr/>
          </p:nvSpPr>
          <p:spPr bwMode="auto">
            <a:xfrm>
              <a:off x="4389" y="1051"/>
              <a:ext cx="265" cy="3"/>
            </a:xfrm>
            <a:prstGeom prst="line">
              <a:avLst/>
            </a:prstGeom>
            <a:noFill/>
            <a:ln w="28575" cap="sq">
              <a:solidFill>
                <a:srgbClr val="FF0000"/>
              </a:solidFill>
              <a:round/>
              <a:headEnd type="none" w="sm" len="sm"/>
              <a:tailEnd type="none" w="sm" len="sm"/>
            </a:ln>
            <a:effectLst/>
          </p:spPr>
          <p:txBody>
            <a:bodyPr/>
            <a:lstStyle/>
            <a:p>
              <a:endParaRPr lang="zh-CN" altLang="en-US"/>
            </a:p>
          </p:txBody>
        </p:sp>
        <p:sp>
          <p:nvSpPr>
            <p:cNvPr id="259100" name="Line 28"/>
            <p:cNvSpPr>
              <a:spLocks noChangeShapeType="1"/>
            </p:cNvSpPr>
            <p:nvPr/>
          </p:nvSpPr>
          <p:spPr bwMode="auto">
            <a:xfrm>
              <a:off x="4657" y="1054"/>
              <a:ext cx="0" cy="147"/>
            </a:xfrm>
            <a:prstGeom prst="line">
              <a:avLst/>
            </a:prstGeom>
            <a:noFill/>
            <a:ln w="28575" cap="sq">
              <a:solidFill>
                <a:srgbClr val="FF0000"/>
              </a:solidFill>
              <a:round/>
              <a:headEnd type="none" w="sm" len="sm"/>
              <a:tailEnd type="none" w="sm" len="sm"/>
            </a:ln>
            <a:effectLst/>
          </p:spPr>
          <p:txBody>
            <a:bodyPr/>
            <a:lstStyle/>
            <a:p>
              <a:endParaRPr lang="zh-CN" altLang="en-US"/>
            </a:p>
          </p:txBody>
        </p:sp>
        <p:sp>
          <p:nvSpPr>
            <p:cNvPr id="259101" name="Line 29"/>
            <p:cNvSpPr>
              <a:spLocks noChangeShapeType="1"/>
            </p:cNvSpPr>
            <p:nvPr/>
          </p:nvSpPr>
          <p:spPr bwMode="auto">
            <a:xfrm>
              <a:off x="4798" y="1345"/>
              <a:ext cx="195" cy="0"/>
            </a:xfrm>
            <a:prstGeom prst="line">
              <a:avLst/>
            </a:prstGeom>
            <a:noFill/>
            <a:ln w="28575" cap="sq">
              <a:solidFill>
                <a:srgbClr val="66FF33"/>
              </a:solidFill>
              <a:round/>
              <a:headEnd type="none" w="sm" len="sm"/>
              <a:tailEnd type="none" w="sm" len="sm"/>
            </a:ln>
            <a:effectLst/>
          </p:spPr>
          <p:txBody>
            <a:bodyPr/>
            <a:lstStyle/>
            <a:p>
              <a:endParaRPr lang="zh-CN" altLang="en-US"/>
            </a:p>
          </p:txBody>
        </p:sp>
        <p:sp>
          <p:nvSpPr>
            <p:cNvPr id="259102" name="Line 30"/>
            <p:cNvSpPr>
              <a:spLocks noChangeShapeType="1"/>
            </p:cNvSpPr>
            <p:nvPr/>
          </p:nvSpPr>
          <p:spPr bwMode="auto">
            <a:xfrm>
              <a:off x="4997" y="1348"/>
              <a:ext cx="0" cy="298"/>
            </a:xfrm>
            <a:prstGeom prst="line">
              <a:avLst/>
            </a:prstGeom>
            <a:noFill/>
            <a:ln w="28575" cap="sq">
              <a:solidFill>
                <a:srgbClr val="66FF33"/>
              </a:solidFill>
              <a:round/>
              <a:headEnd type="none" w="sm" len="sm"/>
              <a:tailEnd type="none" w="sm" len="sm"/>
            </a:ln>
            <a:effectLst/>
          </p:spPr>
          <p:txBody>
            <a:bodyPr/>
            <a:lstStyle/>
            <a:p>
              <a:endParaRPr lang="zh-CN" altLang="en-US"/>
            </a:p>
          </p:txBody>
        </p:sp>
        <p:sp>
          <p:nvSpPr>
            <p:cNvPr id="259103" name="Line 31"/>
            <p:cNvSpPr>
              <a:spLocks noChangeShapeType="1"/>
            </p:cNvSpPr>
            <p:nvPr/>
          </p:nvSpPr>
          <p:spPr bwMode="auto">
            <a:xfrm flipH="1">
              <a:off x="4230" y="1341"/>
              <a:ext cx="262" cy="0"/>
            </a:xfrm>
            <a:prstGeom prst="line">
              <a:avLst/>
            </a:prstGeom>
            <a:noFill/>
            <a:ln w="28575" cap="sq">
              <a:solidFill>
                <a:schemeClr val="tx1"/>
              </a:solidFill>
              <a:round/>
              <a:headEnd type="none" w="sm" len="sm"/>
              <a:tailEnd type="none" w="sm" len="sm"/>
            </a:ln>
            <a:effectLst/>
          </p:spPr>
          <p:txBody>
            <a:bodyPr/>
            <a:lstStyle/>
            <a:p>
              <a:endParaRPr lang="zh-CN" altLang="en-US"/>
            </a:p>
          </p:txBody>
        </p:sp>
        <p:sp>
          <p:nvSpPr>
            <p:cNvPr id="259104" name="Line 32"/>
            <p:cNvSpPr>
              <a:spLocks noChangeShapeType="1"/>
            </p:cNvSpPr>
            <p:nvPr/>
          </p:nvSpPr>
          <p:spPr bwMode="auto">
            <a:xfrm>
              <a:off x="4244" y="1341"/>
              <a:ext cx="248" cy="0"/>
            </a:xfrm>
            <a:prstGeom prst="line">
              <a:avLst/>
            </a:prstGeom>
            <a:noFill/>
            <a:ln w="28575" cap="sq">
              <a:solidFill>
                <a:srgbClr val="FF0000"/>
              </a:solidFill>
              <a:round/>
              <a:headEnd type="none" w="sm" len="sm"/>
              <a:tailEnd type="none" w="sm" len="sm"/>
            </a:ln>
            <a:effectLst/>
          </p:spPr>
          <p:txBody>
            <a:bodyPr/>
            <a:lstStyle/>
            <a:p>
              <a:endParaRPr lang="zh-CN" altLang="en-US"/>
            </a:p>
          </p:txBody>
        </p:sp>
        <p:sp>
          <p:nvSpPr>
            <p:cNvPr id="259105" name="Line 33"/>
            <p:cNvSpPr>
              <a:spLocks noChangeShapeType="1"/>
            </p:cNvSpPr>
            <p:nvPr/>
          </p:nvSpPr>
          <p:spPr bwMode="auto">
            <a:xfrm>
              <a:off x="3872" y="1341"/>
              <a:ext cx="255" cy="0"/>
            </a:xfrm>
            <a:prstGeom prst="line">
              <a:avLst/>
            </a:prstGeom>
            <a:noFill/>
            <a:ln w="57150" cap="sq">
              <a:solidFill>
                <a:srgbClr val="FF0000"/>
              </a:solidFill>
              <a:round/>
              <a:headEnd type="none" w="sm" len="sm"/>
              <a:tailEnd type="triangle" w="sm" len="sm"/>
            </a:ln>
            <a:effectLst/>
          </p:spPr>
          <p:txBody>
            <a:bodyPr/>
            <a:lstStyle/>
            <a:p>
              <a:endParaRPr lang="zh-CN" altLang="en-US"/>
            </a:p>
          </p:txBody>
        </p:sp>
        <p:sp>
          <p:nvSpPr>
            <p:cNvPr id="259106" name="Text Box 34"/>
            <p:cNvSpPr txBox="1">
              <a:spLocks noChangeArrowheads="1"/>
            </p:cNvSpPr>
            <p:nvPr/>
          </p:nvSpPr>
          <p:spPr bwMode="auto">
            <a:xfrm>
              <a:off x="4188" y="1353"/>
              <a:ext cx="214" cy="250"/>
            </a:xfrm>
            <a:prstGeom prst="rect">
              <a:avLst/>
            </a:prstGeom>
            <a:noFill/>
            <a:ln w="12700" cap="sq">
              <a:noFill/>
              <a:miter lim="800000"/>
              <a:headEnd type="none" w="sm" len="sm"/>
              <a:tailEnd type="none" w="sm" len="sm"/>
            </a:ln>
            <a:effectLst/>
          </p:spPr>
          <p:txBody>
            <a:bodyPr wrap="none">
              <a:spAutoFit/>
            </a:bodyPr>
            <a:lstStyle/>
            <a:p>
              <a:r>
                <a:rPr lang="en-US" altLang="zh-CN" sz="2000" b="1"/>
                <a:t>P</a:t>
              </a:r>
              <a:endParaRPr lang="en-US" altLang="zh-CN" sz="2000" b="1"/>
            </a:p>
          </p:txBody>
        </p:sp>
        <p:sp>
          <p:nvSpPr>
            <p:cNvPr id="259107" name="Text Box 35"/>
            <p:cNvSpPr txBox="1">
              <a:spLocks noChangeArrowheads="1"/>
            </p:cNvSpPr>
            <p:nvPr/>
          </p:nvSpPr>
          <p:spPr bwMode="auto">
            <a:xfrm>
              <a:off x="4857" y="1043"/>
              <a:ext cx="223" cy="250"/>
            </a:xfrm>
            <a:prstGeom prst="rect">
              <a:avLst/>
            </a:prstGeom>
            <a:noFill/>
            <a:ln w="12700" cap="sq">
              <a:noFill/>
              <a:miter lim="800000"/>
              <a:headEnd type="none" w="sm" len="sm"/>
              <a:tailEnd type="none" w="sm" len="sm"/>
            </a:ln>
            <a:effectLst/>
          </p:spPr>
          <p:txBody>
            <a:bodyPr wrap="none">
              <a:spAutoFit/>
            </a:bodyPr>
            <a:lstStyle/>
            <a:p>
              <a:r>
                <a:rPr lang="en-US" altLang="zh-CN" sz="2000" b="1"/>
                <a:t>T</a:t>
              </a:r>
              <a:endParaRPr lang="en-US" altLang="zh-CN" sz="2000" b="1"/>
            </a:p>
          </p:txBody>
        </p:sp>
        <p:sp>
          <p:nvSpPr>
            <p:cNvPr id="259110" name="Text Box 38"/>
            <p:cNvSpPr txBox="1">
              <a:spLocks noChangeArrowheads="1"/>
            </p:cNvSpPr>
            <p:nvPr/>
          </p:nvSpPr>
          <p:spPr bwMode="auto">
            <a:xfrm>
              <a:off x="4387" y="750"/>
              <a:ext cx="404" cy="231"/>
            </a:xfrm>
            <a:prstGeom prst="rect">
              <a:avLst/>
            </a:prstGeom>
            <a:noFill/>
            <a:ln w="12700" cap="sq">
              <a:noFill/>
              <a:miter lim="800000"/>
              <a:headEnd type="none" w="sm" len="sm"/>
              <a:tailEnd type="none" w="sm" len="sm"/>
            </a:ln>
            <a:effectLst/>
          </p:spPr>
          <p:txBody>
            <a:bodyPr wrap="none">
              <a:spAutoFit/>
            </a:bodyPr>
            <a:lstStyle/>
            <a:p>
              <a:r>
                <a:rPr lang="zh-CN" altLang="en-US" sz="1800" b="1">
                  <a:solidFill>
                    <a:srgbClr val="FFCC00"/>
                  </a:solidFill>
                </a:rPr>
                <a:t>符号</a:t>
              </a:r>
              <a:endParaRPr lang="zh-CN" altLang="en-US" sz="1800" b="1">
                <a:solidFill>
                  <a:srgbClr val="FFCC00"/>
                </a:solidFill>
              </a:endParaRPr>
            </a:p>
          </p:txBody>
        </p:sp>
      </p:grpSp>
      <p:grpSp>
        <p:nvGrpSpPr>
          <p:cNvPr id="15" name="组合 14"/>
          <p:cNvGrpSpPr/>
          <p:nvPr/>
        </p:nvGrpSpPr>
        <p:grpSpPr>
          <a:xfrm>
            <a:off x="320675" y="3175635"/>
            <a:ext cx="6077585" cy="2876550"/>
            <a:chOff x="1409" y="4775"/>
            <a:chExt cx="9571" cy="4530"/>
          </a:xfrm>
        </p:grpSpPr>
        <p:sp>
          <p:nvSpPr>
            <p:cNvPr id="259074" name="Rectangle 2" descr="宽上对角线"/>
            <p:cNvSpPr>
              <a:spLocks noChangeArrowheads="1"/>
            </p:cNvSpPr>
            <p:nvPr/>
          </p:nvSpPr>
          <p:spPr bwMode="auto">
            <a:xfrm>
              <a:off x="2976" y="4775"/>
              <a:ext cx="6655" cy="3573"/>
            </a:xfrm>
            <a:prstGeom prst="rect">
              <a:avLst/>
            </a:prstGeom>
            <a:pattFill prst="wdUpDiag">
              <a:fgClr>
                <a:schemeClr val="accent1"/>
              </a:fgClr>
              <a:bgClr>
                <a:schemeClr val="bg1"/>
              </a:bgClr>
            </a:pattFill>
            <a:ln w="12700" cap="sq">
              <a:solidFill>
                <a:schemeClr val="tx1"/>
              </a:solidFill>
              <a:miter lim="800000"/>
              <a:headEnd type="none" w="sm" len="sm"/>
              <a:tailEnd type="none" w="sm" len="sm"/>
            </a:ln>
            <a:effectLst/>
          </p:spPr>
          <p:txBody>
            <a:bodyPr wrap="none" anchor="ctr"/>
            <a:lstStyle/>
            <a:p>
              <a:endParaRPr lang="zh-CN" altLang="en-US"/>
            </a:p>
          </p:txBody>
        </p:sp>
        <p:sp>
          <p:nvSpPr>
            <p:cNvPr id="259075" name="Rectangle 3"/>
            <p:cNvSpPr>
              <a:spLocks noChangeArrowheads="1"/>
            </p:cNvSpPr>
            <p:nvPr/>
          </p:nvSpPr>
          <p:spPr bwMode="auto">
            <a:xfrm>
              <a:off x="5219" y="5670"/>
              <a:ext cx="3225" cy="1748"/>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076" name="Rectangle 4"/>
            <p:cNvSpPr>
              <a:spLocks noChangeArrowheads="1"/>
            </p:cNvSpPr>
            <p:nvPr/>
          </p:nvSpPr>
          <p:spPr bwMode="auto">
            <a:xfrm>
              <a:off x="5209" y="5665"/>
              <a:ext cx="3257" cy="1758"/>
            </a:xfrm>
            <a:prstGeom prst="rect">
              <a:avLst/>
            </a:prstGeom>
            <a:solidFill>
              <a:srgbClr val="FF0000"/>
            </a:solidFill>
            <a:ln w="12700" cap="sq">
              <a:noFill/>
              <a:miter lim="800000"/>
              <a:headEnd type="none" w="sm" len="sm"/>
              <a:tailEnd type="none" w="sm" len="sm"/>
            </a:ln>
            <a:effectLst/>
          </p:spPr>
          <p:txBody>
            <a:bodyPr wrap="none" anchor="ctr"/>
            <a:lstStyle/>
            <a:p>
              <a:endParaRPr lang="zh-CN" altLang="en-US"/>
            </a:p>
          </p:txBody>
        </p:sp>
        <p:sp>
          <p:nvSpPr>
            <p:cNvPr id="259108" name="Rectangle 36" descr="宽下对角线"/>
            <p:cNvSpPr>
              <a:spLocks noChangeArrowheads="1"/>
            </p:cNvSpPr>
            <p:nvPr/>
          </p:nvSpPr>
          <p:spPr bwMode="auto">
            <a:xfrm flipH="1">
              <a:off x="5161" y="5848"/>
              <a:ext cx="2770" cy="1402"/>
            </a:xfrm>
            <a:prstGeom prst="rect">
              <a:avLst/>
            </a:prstGeom>
            <a:pattFill prst="wdDnDiag">
              <a:fgClr>
                <a:schemeClr val="accent1"/>
              </a:fgClr>
              <a:bgClr>
                <a:schemeClr val="bg1"/>
              </a:bgClr>
            </a:pattFill>
            <a:ln w="12700" cap="sq">
              <a:solidFill>
                <a:schemeClr val="bg1"/>
              </a:solidFill>
              <a:miter lim="800000"/>
              <a:headEnd type="none" w="sm" len="sm"/>
              <a:tailEnd type="none" w="sm" len="sm"/>
            </a:ln>
            <a:effectLst/>
          </p:spPr>
          <p:txBody>
            <a:bodyPr wrap="none" anchor="ctr"/>
            <a:lstStyle/>
            <a:p>
              <a:endParaRPr lang="zh-CN" altLang="en-US"/>
            </a:p>
          </p:txBody>
        </p:sp>
        <p:sp>
          <p:nvSpPr>
            <p:cNvPr id="259109" name="Rectangle 37" descr="宽下对角线"/>
            <p:cNvSpPr>
              <a:spLocks noChangeArrowheads="1"/>
            </p:cNvSpPr>
            <p:nvPr/>
          </p:nvSpPr>
          <p:spPr bwMode="auto">
            <a:xfrm>
              <a:off x="2484" y="5375"/>
              <a:ext cx="2735" cy="2280"/>
            </a:xfrm>
            <a:prstGeom prst="rect">
              <a:avLst/>
            </a:prstGeom>
            <a:pattFill prst="wdDnDiag">
              <a:fgClr>
                <a:schemeClr val="accent1"/>
              </a:fgClr>
              <a:bgClr>
                <a:schemeClr val="bg1"/>
              </a:bgClr>
            </a:pattFill>
            <a:ln w="12700" cap="sq">
              <a:solidFill>
                <a:schemeClr val="tx1"/>
              </a:solidFill>
              <a:miter lim="800000"/>
              <a:headEnd type="none" w="sm" len="sm"/>
              <a:tailEnd type="none" w="sm" len="sm"/>
            </a:ln>
            <a:effectLst/>
          </p:spPr>
          <p:txBody>
            <a:bodyPr wrap="none" anchor="ctr"/>
            <a:lstStyle/>
            <a:p>
              <a:endParaRPr lang="zh-CN" altLang="en-US"/>
            </a:p>
          </p:txBody>
        </p:sp>
        <p:sp>
          <p:nvSpPr>
            <p:cNvPr id="259111" name="Rectangle 39"/>
            <p:cNvSpPr>
              <a:spLocks noChangeArrowheads="1"/>
            </p:cNvSpPr>
            <p:nvPr/>
          </p:nvSpPr>
          <p:spPr bwMode="auto">
            <a:xfrm>
              <a:off x="2721" y="5745"/>
              <a:ext cx="2025" cy="1480"/>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12" name="Rectangle 40"/>
            <p:cNvSpPr>
              <a:spLocks noChangeArrowheads="1"/>
            </p:cNvSpPr>
            <p:nvPr/>
          </p:nvSpPr>
          <p:spPr bwMode="auto">
            <a:xfrm>
              <a:off x="4676" y="6093"/>
              <a:ext cx="2970" cy="895"/>
            </a:xfrm>
            <a:prstGeom prst="rect">
              <a:avLst/>
            </a:prstGeom>
            <a:solidFill>
              <a:schemeClr val="tx1"/>
            </a:solidFill>
            <a:ln w="12700" cap="sq">
              <a:solidFill>
                <a:schemeClr val="bg1"/>
              </a:solidFill>
              <a:miter lim="800000"/>
              <a:headEnd type="none" w="sm" len="sm"/>
              <a:tailEnd type="none" w="sm" len="sm"/>
            </a:ln>
            <a:effectLst/>
          </p:spPr>
          <p:txBody>
            <a:bodyPr wrap="none" anchor="ctr"/>
            <a:lstStyle/>
            <a:p>
              <a:endParaRPr lang="zh-CN" altLang="en-US"/>
            </a:p>
          </p:txBody>
        </p:sp>
        <p:sp>
          <p:nvSpPr>
            <p:cNvPr id="259113" name="Rectangle 41"/>
            <p:cNvSpPr>
              <a:spLocks noChangeArrowheads="1"/>
            </p:cNvSpPr>
            <p:nvPr/>
          </p:nvSpPr>
          <p:spPr bwMode="auto">
            <a:xfrm>
              <a:off x="5219" y="5870"/>
              <a:ext cx="365" cy="198"/>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14" name="Rectangle 42"/>
            <p:cNvSpPr>
              <a:spLocks noChangeArrowheads="1"/>
            </p:cNvSpPr>
            <p:nvPr/>
          </p:nvSpPr>
          <p:spPr bwMode="auto">
            <a:xfrm>
              <a:off x="5239" y="7003"/>
              <a:ext cx="365" cy="237"/>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15" name="Rectangle 43"/>
            <p:cNvSpPr>
              <a:spLocks noChangeArrowheads="1"/>
            </p:cNvSpPr>
            <p:nvPr/>
          </p:nvSpPr>
          <p:spPr bwMode="auto">
            <a:xfrm>
              <a:off x="4361" y="7290"/>
              <a:ext cx="333" cy="328"/>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16" name="Rectangle 44"/>
            <p:cNvSpPr>
              <a:spLocks noChangeArrowheads="1"/>
            </p:cNvSpPr>
            <p:nvPr/>
          </p:nvSpPr>
          <p:spPr bwMode="auto">
            <a:xfrm>
              <a:off x="8461" y="6163"/>
              <a:ext cx="1150" cy="730"/>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17" name="Rectangle 45"/>
            <p:cNvSpPr>
              <a:spLocks noChangeArrowheads="1"/>
            </p:cNvSpPr>
            <p:nvPr/>
          </p:nvSpPr>
          <p:spPr bwMode="auto">
            <a:xfrm>
              <a:off x="2321" y="6015"/>
              <a:ext cx="638" cy="985"/>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18" name="Rectangle 46"/>
            <p:cNvSpPr>
              <a:spLocks noChangeArrowheads="1"/>
            </p:cNvSpPr>
            <p:nvPr/>
          </p:nvSpPr>
          <p:spPr bwMode="auto">
            <a:xfrm>
              <a:off x="1629" y="6308"/>
              <a:ext cx="692" cy="345"/>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19" name="AutoShape 47"/>
            <p:cNvSpPr>
              <a:spLocks noChangeArrowheads="1"/>
            </p:cNvSpPr>
            <p:nvPr/>
          </p:nvSpPr>
          <p:spPr bwMode="auto">
            <a:xfrm>
              <a:off x="1409" y="5870"/>
              <a:ext cx="202" cy="1185"/>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round/>
              <a:headEnd type="none" w="sm" len="sm"/>
              <a:tailEnd type="none" w="sm" len="sm"/>
            </a:ln>
            <a:effectLst/>
          </p:spPr>
          <p:txBody>
            <a:bodyPr wrap="none" anchor="ctr"/>
            <a:lstStyle/>
            <a:p>
              <a:endParaRPr lang="zh-CN" altLang="en-US"/>
            </a:p>
          </p:txBody>
        </p:sp>
        <p:sp>
          <p:nvSpPr>
            <p:cNvPr id="259120" name="Line 48"/>
            <p:cNvSpPr>
              <a:spLocks noChangeShapeType="1"/>
            </p:cNvSpPr>
            <p:nvPr/>
          </p:nvSpPr>
          <p:spPr bwMode="auto">
            <a:xfrm>
              <a:off x="2959" y="6125"/>
              <a:ext cx="237" cy="783"/>
            </a:xfrm>
            <a:prstGeom prst="line">
              <a:avLst/>
            </a:prstGeom>
            <a:noFill/>
            <a:ln w="57150" cap="sq">
              <a:solidFill>
                <a:srgbClr val="808080"/>
              </a:solidFill>
              <a:round/>
              <a:headEnd type="none" w="sm" len="sm"/>
              <a:tailEnd type="none" w="sm" len="sm"/>
            </a:ln>
            <a:effectLst/>
          </p:spPr>
          <p:txBody>
            <a:bodyPr/>
            <a:lstStyle/>
            <a:p>
              <a:endParaRPr lang="zh-CN" altLang="en-US"/>
            </a:p>
          </p:txBody>
        </p:sp>
        <p:sp>
          <p:nvSpPr>
            <p:cNvPr id="259121" name="Line 49"/>
            <p:cNvSpPr>
              <a:spLocks noChangeShapeType="1"/>
            </p:cNvSpPr>
            <p:nvPr/>
          </p:nvSpPr>
          <p:spPr bwMode="auto">
            <a:xfrm flipV="1">
              <a:off x="3196" y="6125"/>
              <a:ext cx="255" cy="783"/>
            </a:xfrm>
            <a:prstGeom prst="line">
              <a:avLst/>
            </a:prstGeom>
            <a:noFill/>
            <a:ln w="57150" cap="sq">
              <a:solidFill>
                <a:srgbClr val="808080"/>
              </a:solidFill>
              <a:round/>
              <a:headEnd type="none" w="sm" len="sm"/>
              <a:tailEnd type="none" w="sm" len="sm"/>
            </a:ln>
            <a:effectLst/>
          </p:spPr>
          <p:txBody>
            <a:bodyPr/>
            <a:lstStyle/>
            <a:p>
              <a:endParaRPr lang="zh-CN" altLang="en-US"/>
            </a:p>
          </p:txBody>
        </p:sp>
        <p:sp>
          <p:nvSpPr>
            <p:cNvPr id="259122" name="Line 50"/>
            <p:cNvSpPr>
              <a:spLocks noChangeShapeType="1"/>
            </p:cNvSpPr>
            <p:nvPr/>
          </p:nvSpPr>
          <p:spPr bwMode="auto">
            <a:xfrm>
              <a:off x="3489" y="6130"/>
              <a:ext cx="237" cy="783"/>
            </a:xfrm>
            <a:prstGeom prst="line">
              <a:avLst/>
            </a:prstGeom>
            <a:noFill/>
            <a:ln w="57150" cap="sq">
              <a:solidFill>
                <a:srgbClr val="808080"/>
              </a:solidFill>
              <a:round/>
              <a:headEnd type="none" w="sm" len="sm"/>
              <a:tailEnd type="none" w="sm" len="sm"/>
            </a:ln>
            <a:effectLst/>
          </p:spPr>
          <p:txBody>
            <a:bodyPr/>
            <a:lstStyle/>
            <a:p>
              <a:endParaRPr lang="zh-CN" altLang="en-US"/>
            </a:p>
          </p:txBody>
        </p:sp>
        <p:sp>
          <p:nvSpPr>
            <p:cNvPr id="259123" name="Line 51"/>
            <p:cNvSpPr>
              <a:spLocks noChangeShapeType="1"/>
            </p:cNvSpPr>
            <p:nvPr/>
          </p:nvSpPr>
          <p:spPr bwMode="auto">
            <a:xfrm flipV="1">
              <a:off x="3726" y="6130"/>
              <a:ext cx="255" cy="783"/>
            </a:xfrm>
            <a:prstGeom prst="line">
              <a:avLst/>
            </a:prstGeom>
            <a:noFill/>
            <a:ln w="57150" cap="sq">
              <a:solidFill>
                <a:srgbClr val="808080"/>
              </a:solidFill>
              <a:round/>
              <a:headEnd type="none" w="sm" len="sm"/>
              <a:tailEnd type="none" w="sm" len="sm"/>
            </a:ln>
            <a:effectLst/>
          </p:spPr>
          <p:txBody>
            <a:bodyPr/>
            <a:lstStyle/>
            <a:p>
              <a:endParaRPr lang="zh-CN" altLang="en-US"/>
            </a:p>
          </p:txBody>
        </p:sp>
        <p:sp>
          <p:nvSpPr>
            <p:cNvPr id="259124" name="Line 52"/>
            <p:cNvSpPr>
              <a:spLocks noChangeShapeType="1"/>
            </p:cNvSpPr>
            <p:nvPr/>
          </p:nvSpPr>
          <p:spPr bwMode="auto">
            <a:xfrm>
              <a:off x="4019" y="6130"/>
              <a:ext cx="237" cy="783"/>
            </a:xfrm>
            <a:prstGeom prst="line">
              <a:avLst/>
            </a:prstGeom>
            <a:noFill/>
            <a:ln w="57150" cap="sq">
              <a:solidFill>
                <a:srgbClr val="808080"/>
              </a:solidFill>
              <a:round/>
              <a:headEnd type="none" w="sm" len="sm"/>
              <a:tailEnd type="none" w="sm" len="sm"/>
            </a:ln>
            <a:effectLst/>
          </p:spPr>
          <p:txBody>
            <a:bodyPr/>
            <a:lstStyle/>
            <a:p>
              <a:endParaRPr lang="zh-CN" altLang="en-US"/>
            </a:p>
          </p:txBody>
        </p:sp>
        <p:sp>
          <p:nvSpPr>
            <p:cNvPr id="259125" name="Rectangle 53"/>
            <p:cNvSpPr>
              <a:spLocks noChangeArrowheads="1"/>
            </p:cNvSpPr>
            <p:nvPr/>
          </p:nvSpPr>
          <p:spPr bwMode="auto">
            <a:xfrm>
              <a:off x="4254" y="7675"/>
              <a:ext cx="565" cy="673"/>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26" name="AutoShape 54"/>
            <p:cNvSpPr>
              <a:spLocks noChangeArrowheads="1"/>
            </p:cNvSpPr>
            <p:nvPr/>
          </p:nvSpPr>
          <p:spPr bwMode="auto">
            <a:xfrm>
              <a:off x="9686" y="6198"/>
              <a:ext cx="1295" cy="620"/>
            </a:xfrm>
            <a:prstGeom prst="leftArrow">
              <a:avLst>
                <a:gd name="adj1" fmla="val 50000"/>
                <a:gd name="adj2" fmla="val 52218"/>
              </a:avLst>
            </a:prstGeom>
            <a:solidFill>
              <a:srgbClr val="FF0000"/>
            </a:solidFill>
            <a:ln w="12700" cap="sq">
              <a:solidFill>
                <a:schemeClr val="tx1"/>
              </a:solidFill>
              <a:miter lim="800000"/>
              <a:headEnd type="none" w="sm" len="sm"/>
              <a:tailEnd type="none" w="sm" len="sm"/>
            </a:ln>
            <a:effectLst/>
          </p:spPr>
          <p:txBody>
            <a:bodyPr wrap="none" anchor="ctr"/>
            <a:lstStyle/>
            <a:p>
              <a:endParaRPr lang="zh-CN" altLang="en-US"/>
            </a:p>
          </p:txBody>
        </p:sp>
        <p:sp>
          <p:nvSpPr>
            <p:cNvPr id="259127" name="Rectangle 55"/>
            <p:cNvSpPr>
              <a:spLocks noChangeArrowheads="1"/>
            </p:cNvSpPr>
            <p:nvPr/>
          </p:nvSpPr>
          <p:spPr bwMode="auto">
            <a:xfrm>
              <a:off x="8421" y="6153"/>
              <a:ext cx="1198" cy="747"/>
            </a:xfrm>
            <a:prstGeom prst="rect">
              <a:avLst/>
            </a:prstGeom>
            <a:solidFill>
              <a:srgbClr val="FF0000"/>
            </a:solidFill>
            <a:ln w="12700" cap="sq">
              <a:noFill/>
              <a:miter lim="800000"/>
              <a:headEnd type="none" w="sm" len="sm"/>
              <a:tailEnd type="none" w="sm" len="sm"/>
            </a:ln>
            <a:effectLst/>
          </p:spPr>
          <p:txBody>
            <a:bodyPr wrap="none" anchor="ctr"/>
            <a:lstStyle/>
            <a:p>
              <a:endParaRPr lang="zh-CN" altLang="en-US"/>
            </a:p>
          </p:txBody>
        </p:sp>
        <p:sp>
          <p:nvSpPr>
            <p:cNvPr id="259128" name="Rectangle 56"/>
            <p:cNvSpPr>
              <a:spLocks noChangeArrowheads="1"/>
            </p:cNvSpPr>
            <p:nvPr/>
          </p:nvSpPr>
          <p:spPr bwMode="auto">
            <a:xfrm>
              <a:off x="5211" y="5835"/>
              <a:ext cx="388" cy="270"/>
            </a:xfrm>
            <a:prstGeom prst="rect">
              <a:avLst/>
            </a:prstGeom>
            <a:solidFill>
              <a:srgbClr val="FF0000"/>
            </a:solidFill>
            <a:ln w="12700" cap="sq">
              <a:noFill/>
              <a:miter lim="800000"/>
              <a:headEnd type="none" w="sm" len="sm"/>
              <a:tailEnd type="none" w="sm" len="sm"/>
            </a:ln>
            <a:effectLst/>
          </p:spPr>
          <p:txBody>
            <a:bodyPr wrap="none" anchor="ctr"/>
            <a:lstStyle/>
            <a:p>
              <a:endParaRPr lang="zh-CN" altLang="en-US"/>
            </a:p>
          </p:txBody>
        </p:sp>
        <p:sp>
          <p:nvSpPr>
            <p:cNvPr id="259129" name="Rectangle 57"/>
            <p:cNvSpPr>
              <a:spLocks noChangeArrowheads="1"/>
            </p:cNvSpPr>
            <p:nvPr/>
          </p:nvSpPr>
          <p:spPr bwMode="auto">
            <a:xfrm>
              <a:off x="5214" y="6938"/>
              <a:ext cx="395" cy="337"/>
            </a:xfrm>
            <a:prstGeom prst="rect">
              <a:avLst/>
            </a:prstGeom>
            <a:solidFill>
              <a:srgbClr val="FF0000"/>
            </a:solidFill>
            <a:ln w="12700" cap="sq">
              <a:noFill/>
              <a:miter lim="800000"/>
              <a:headEnd type="none" w="sm" len="sm"/>
              <a:tailEnd type="none" w="sm" len="sm"/>
            </a:ln>
            <a:effectLst/>
          </p:spPr>
          <p:txBody>
            <a:bodyPr wrap="none" anchor="ctr"/>
            <a:lstStyle/>
            <a:p>
              <a:endParaRPr lang="zh-CN" altLang="en-US"/>
            </a:p>
          </p:txBody>
        </p:sp>
        <p:sp>
          <p:nvSpPr>
            <p:cNvPr id="259130" name="Rectangle 58"/>
            <p:cNvSpPr>
              <a:spLocks noChangeArrowheads="1"/>
            </p:cNvSpPr>
            <p:nvPr/>
          </p:nvSpPr>
          <p:spPr bwMode="auto">
            <a:xfrm>
              <a:off x="4771" y="6080"/>
              <a:ext cx="2860" cy="895"/>
            </a:xfrm>
            <a:prstGeom prst="rect">
              <a:avLst/>
            </a:prstGeom>
            <a:solidFill>
              <a:srgbClr val="FF0000"/>
            </a:solidFill>
            <a:ln w="12700" cap="sq">
              <a:solidFill>
                <a:schemeClr val="bg1"/>
              </a:solidFill>
              <a:miter lim="800000"/>
              <a:headEnd type="none" w="sm" len="sm"/>
              <a:tailEnd type="none" w="sm" len="sm"/>
            </a:ln>
            <a:effectLst/>
          </p:spPr>
          <p:txBody>
            <a:bodyPr wrap="none" anchor="ctr"/>
            <a:lstStyle/>
            <a:p>
              <a:endParaRPr lang="zh-CN" altLang="en-US"/>
            </a:p>
          </p:txBody>
        </p:sp>
        <p:grpSp>
          <p:nvGrpSpPr>
            <p:cNvPr id="11" name="Group 59"/>
            <p:cNvGrpSpPr/>
            <p:nvPr/>
          </p:nvGrpSpPr>
          <p:grpSpPr bwMode="auto">
            <a:xfrm>
              <a:off x="4294" y="5778"/>
              <a:ext cx="3285" cy="1457"/>
              <a:chOff x="2138" y="2362"/>
              <a:chExt cx="1314" cy="583"/>
            </a:xfrm>
          </p:grpSpPr>
          <p:grpSp>
            <p:nvGrpSpPr>
              <p:cNvPr id="12" name="Group 60"/>
              <p:cNvGrpSpPr/>
              <p:nvPr/>
            </p:nvGrpSpPr>
            <p:grpSpPr bwMode="auto">
              <a:xfrm>
                <a:off x="2138" y="2362"/>
                <a:ext cx="1314" cy="583"/>
                <a:chOff x="2138" y="2362"/>
                <a:chExt cx="1314" cy="583"/>
              </a:xfrm>
            </p:grpSpPr>
            <p:sp>
              <p:nvSpPr>
                <p:cNvPr id="259133" name="Rectangle 61"/>
                <p:cNvSpPr>
                  <a:spLocks noChangeArrowheads="1"/>
                </p:cNvSpPr>
                <p:nvPr/>
              </p:nvSpPr>
              <p:spPr bwMode="auto">
                <a:xfrm>
                  <a:off x="2138" y="2362"/>
                  <a:ext cx="117" cy="583"/>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4" name="AutoShape 62"/>
                <p:cNvSpPr>
                  <a:spLocks noChangeArrowheads="1"/>
                </p:cNvSpPr>
                <p:nvPr/>
              </p:nvSpPr>
              <p:spPr bwMode="auto">
                <a:xfrm rot="-5400000">
                  <a:off x="2171" y="2541"/>
                  <a:ext cx="408" cy="24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5" name="AutoShape 63"/>
                <p:cNvSpPr>
                  <a:spLocks noChangeArrowheads="1"/>
                </p:cNvSpPr>
                <p:nvPr/>
              </p:nvSpPr>
              <p:spPr bwMode="auto">
                <a:xfrm rot="5400000" flipH="1">
                  <a:off x="2531" y="2608"/>
                  <a:ext cx="314" cy="11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6" name="Rectangle 64"/>
                <p:cNvSpPr>
                  <a:spLocks noChangeArrowheads="1"/>
                </p:cNvSpPr>
                <p:nvPr/>
              </p:nvSpPr>
              <p:spPr bwMode="auto">
                <a:xfrm>
                  <a:off x="2739" y="2509"/>
                  <a:ext cx="197" cy="31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7" name="Rectangle 65"/>
                <p:cNvSpPr>
                  <a:spLocks noChangeArrowheads="1"/>
                </p:cNvSpPr>
                <p:nvPr/>
              </p:nvSpPr>
              <p:spPr bwMode="auto">
                <a:xfrm>
                  <a:off x="2936" y="2566"/>
                  <a:ext cx="233" cy="204"/>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8" name="Rectangle 66"/>
                <p:cNvSpPr>
                  <a:spLocks noChangeArrowheads="1"/>
                </p:cNvSpPr>
                <p:nvPr/>
              </p:nvSpPr>
              <p:spPr bwMode="auto">
                <a:xfrm>
                  <a:off x="3174" y="2502"/>
                  <a:ext cx="278" cy="334"/>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39" name="Rectangle 67"/>
                <p:cNvSpPr>
                  <a:spLocks noChangeArrowheads="1"/>
                </p:cNvSpPr>
                <p:nvPr/>
              </p:nvSpPr>
              <p:spPr bwMode="auto">
                <a:xfrm>
                  <a:off x="2501" y="2575"/>
                  <a:ext cx="153" cy="19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grpSp>
          <p:sp>
            <p:nvSpPr>
              <p:cNvPr id="259140" name="Rectangle 68" descr="50%"/>
              <p:cNvSpPr>
                <a:spLocks noChangeArrowheads="1"/>
              </p:cNvSpPr>
              <p:nvPr/>
            </p:nvSpPr>
            <p:spPr bwMode="auto">
              <a:xfrm>
                <a:off x="3172" y="2501"/>
                <a:ext cx="276" cy="27"/>
              </a:xfrm>
              <a:prstGeom prst="rect">
                <a:avLst/>
              </a:prstGeom>
              <a:pattFill prst="pct50">
                <a:fgClr>
                  <a:srgbClr val="0099CC"/>
                </a:fgClr>
                <a:bgClr>
                  <a:srgbClr val="FFFFFF"/>
                </a:bgClr>
              </a:pattFill>
              <a:ln w="12700" cap="sq">
                <a:noFill/>
                <a:miter lim="800000"/>
                <a:headEnd type="none" w="sm" len="sm"/>
                <a:tailEnd type="none" w="sm" len="sm"/>
              </a:ln>
              <a:effectLst/>
            </p:spPr>
            <p:txBody>
              <a:bodyPr wrap="none" anchor="ctr"/>
              <a:lstStyle/>
              <a:p>
                <a:endParaRPr lang="zh-CN" altLang="en-US"/>
              </a:p>
            </p:txBody>
          </p:sp>
          <p:sp>
            <p:nvSpPr>
              <p:cNvPr id="259141" name="Rectangle 69" descr="50%"/>
              <p:cNvSpPr>
                <a:spLocks noChangeArrowheads="1"/>
              </p:cNvSpPr>
              <p:nvPr/>
            </p:nvSpPr>
            <p:spPr bwMode="auto">
              <a:xfrm>
                <a:off x="3173" y="2808"/>
                <a:ext cx="276" cy="27"/>
              </a:xfrm>
              <a:prstGeom prst="rect">
                <a:avLst/>
              </a:prstGeom>
              <a:pattFill prst="pct50">
                <a:fgClr>
                  <a:srgbClr val="0099CC"/>
                </a:fgClr>
                <a:bgClr>
                  <a:srgbClr val="FFFFFF"/>
                </a:bgClr>
              </a:pattFill>
              <a:ln w="12700" cap="sq">
                <a:noFill/>
                <a:miter lim="800000"/>
                <a:headEnd type="none" w="sm" len="sm"/>
                <a:tailEnd type="none" w="sm" len="sm"/>
              </a:ln>
              <a:effectLst/>
            </p:spPr>
            <p:txBody>
              <a:bodyPr wrap="none" anchor="ctr"/>
              <a:lstStyle/>
              <a:p>
                <a:endParaRPr lang="zh-CN" altLang="en-US"/>
              </a:p>
            </p:txBody>
          </p:sp>
        </p:grpSp>
        <p:sp>
          <p:nvSpPr>
            <p:cNvPr id="259142" name="Freeform 70"/>
            <p:cNvSpPr/>
            <p:nvPr/>
          </p:nvSpPr>
          <p:spPr bwMode="auto">
            <a:xfrm>
              <a:off x="4349" y="5753"/>
              <a:ext cx="420" cy="1902"/>
            </a:xfrm>
            <a:custGeom>
              <a:avLst/>
              <a:gdLst/>
              <a:ahLst/>
              <a:cxnLst>
                <a:cxn ang="0">
                  <a:pos x="157" y="0"/>
                </a:cxn>
                <a:cxn ang="0">
                  <a:pos x="0" y="0"/>
                </a:cxn>
                <a:cxn ang="0">
                  <a:pos x="0" y="749"/>
                </a:cxn>
                <a:cxn ang="0">
                  <a:pos x="144" y="749"/>
                </a:cxn>
                <a:cxn ang="0">
                  <a:pos x="144" y="598"/>
                </a:cxn>
                <a:cxn ang="0">
                  <a:pos x="167" y="598"/>
                </a:cxn>
                <a:cxn ang="0">
                  <a:pos x="157" y="0"/>
                </a:cxn>
              </a:cxnLst>
              <a:rect l="0" t="0" r="r" b="b"/>
              <a:pathLst>
                <a:path w="167" h="749">
                  <a:moveTo>
                    <a:pt x="157" y="0"/>
                  </a:moveTo>
                  <a:lnTo>
                    <a:pt x="0" y="0"/>
                  </a:lnTo>
                  <a:lnTo>
                    <a:pt x="0" y="749"/>
                  </a:lnTo>
                  <a:lnTo>
                    <a:pt x="144" y="749"/>
                  </a:lnTo>
                  <a:lnTo>
                    <a:pt x="144" y="598"/>
                  </a:lnTo>
                  <a:lnTo>
                    <a:pt x="167" y="598"/>
                  </a:lnTo>
                  <a:lnTo>
                    <a:pt x="157" y="0"/>
                  </a:lnTo>
                  <a:close/>
                </a:path>
              </a:pathLst>
            </a:custGeom>
            <a:solidFill>
              <a:schemeClr val="accent2"/>
            </a:solidFill>
            <a:ln w="12700" cap="sq" cmpd="sng">
              <a:noFill/>
              <a:prstDash val="solid"/>
              <a:round/>
              <a:headEnd type="none" w="sm" len="sm"/>
              <a:tailEnd type="none" w="sm" len="sm"/>
            </a:ln>
            <a:effectLst/>
          </p:spPr>
          <p:txBody>
            <a:bodyPr/>
            <a:lstStyle/>
            <a:p>
              <a:endParaRPr lang="zh-CN" altLang="en-US"/>
            </a:p>
          </p:txBody>
        </p:sp>
        <p:sp>
          <p:nvSpPr>
            <p:cNvPr id="259143" name="Rectangle 71"/>
            <p:cNvSpPr>
              <a:spLocks noChangeArrowheads="1"/>
            </p:cNvSpPr>
            <p:nvPr/>
          </p:nvSpPr>
          <p:spPr bwMode="auto">
            <a:xfrm>
              <a:off x="4254" y="7650"/>
              <a:ext cx="565" cy="688"/>
            </a:xfrm>
            <a:prstGeom prst="rect">
              <a:avLst/>
            </a:prstGeom>
            <a:solidFill>
              <a:schemeClr val="accent2"/>
            </a:solidFill>
            <a:ln w="12700" cap="sq">
              <a:noFill/>
              <a:miter lim="800000"/>
              <a:headEnd type="none" w="sm" len="sm"/>
              <a:tailEnd type="none" w="sm" len="sm"/>
            </a:ln>
            <a:effectLst/>
          </p:spPr>
          <p:txBody>
            <a:bodyPr wrap="none" anchor="ctr"/>
            <a:lstStyle/>
            <a:p>
              <a:endParaRPr lang="zh-CN" altLang="en-US"/>
            </a:p>
          </p:txBody>
        </p:sp>
        <p:sp>
          <p:nvSpPr>
            <p:cNvPr id="259144" name="AutoShape 72"/>
            <p:cNvSpPr>
              <a:spLocks noChangeArrowheads="1"/>
            </p:cNvSpPr>
            <p:nvPr/>
          </p:nvSpPr>
          <p:spPr bwMode="auto">
            <a:xfrm>
              <a:off x="4256" y="8433"/>
              <a:ext cx="575" cy="872"/>
            </a:xfrm>
            <a:prstGeom prst="downArrow">
              <a:avLst>
                <a:gd name="adj1" fmla="val 50000"/>
                <a:gd name="adj2" fmla="val 37935"/>
              </a:avLst>
            </a:prstGeom>
            <a:solidFill>
              <a:schemeClr val="accent2"/>
            </a:solidFill>
            <a:ln w="12700" cap="sq">
              <a:solidFill>
                <a:schemeClr val="tx1"/>
              </a:solidFill>
              <a:miter lim="800000"/>
              <a:headEnd type="none" w="sm" len="sm"/>
              <a:tailEnd type="none" w="sm" len="sm"/>
            </a:ln>
            <a:effectLst/>
          </p:spPr>
          <p:txBody>
            <a:bodyPr vert="eaVert" wrap="none" anchor="ctr"/>
            <a:lstStyle/>
            <a:p>
              <a:endParaRPr lang="zh-CN" altLang="en-US"/>
            </a:p>
          </p:txBody>
        </p:sp>
        <p:sp>
          <p:nvSpPr>
            <p:cNvPr id="259145" name="Text Box 73"/>
            <p:cNvSpPr txBox="1">
              <a:spLocks noChangeArrowheads="1"/>
            </p:cNvSpPr>
            <p:nvPr/>
          </p:nvSpPr>
          <p:spPr bwMode="auto">
            <a:xfrm>
              <a:off x="9684" y="5525"/>
              <a:ext cx="535" cy="625"/>
            </a:xfrm>
            <a:prstGeom prst="rect">
              <a:avLst/>
            </a:prstGeom>
            <a:noFill/>
            <a:ln w="12700" cap="sq">
              <a:noFill/>
              <a:miter lim="800000"/>
              <a:headEnd type="none" w="sm" len="sm"/>
              <a:tailEnd type="none" w="sm" len="sm"/>
            </a:ln>
            <a:effectLst/>
          </p:spPr>
          <p:txBody>
            <a:bodyPr wrap="none">
              <a:spAutoFit/>
            </a:bodyPr>
            <a:lstStyle/>
            <a:p>
              <a:r>
                <a:rPr lang="en-US" altLang="zh-CN" sz="2000" b="1"/>
                <a:t>P</a:t>
              </a:r>
              <a:endParaRPr lang="en-US" altLang="zh-CN" sz="2000" b="1"/>
            </a:p>
          </p:txBody>
        </p:sp>
        <p:sp>
          <p:nvSpPr>
            <p:cNvPr id="259146" name="Text Box 74"/>
            <p:cNvSpPr txBox="1">
              <a:spLocks noChangeArrowheads="1"/>
            </p:cNvSpPr>
            <p:nvPr/>
          </p:nvSpPr>
          <p:spPr bwMode="auto">
            <a:xfrm>
              <a:off x="4939" y="8448"/>
              <a:ext cx="557" cy="625"/>
            </a:xfrm>
            <a:prstGeom prst="rect">
              <a:avLst/>
            </a:prstGeom>
            <a:noFill/>
            <a:ln w="12700" cap="sq">
              <a:noFill/>
              <a:miter lim="800000"/>
              <a:headEnd type="none" w="sm" len="sm"/>
              <a:tailEnd type="none" w="sm" len="sm"/>
            </a:ln>
            <a:effectLst/>
          </p:spPr>
          <p:txBody>
            <a:bodyPr wrap="none">
              <a:spAutoFit/>
            </a:bodyPr>
            <a:lstStyle/>
            <a:p>
              <a:r>
                <a:rPr lang="en-US" altLang="zh-CN" sz="2000" b="1"/>
                <a:t>T</a:t>
              </a:r>
              <a:endParaRPr lang="en-US" altLang="zh-CN" sz="2000" b="1"/>
            </a:p>
          </p:txBody>
        </p:sp>
        <p:sp>
          <p:nvSpPr>
            <p:cNvPr id="259147" name="Freeform 75"/>
            <p:cNvSpPr/>
            <p:nvPr/>
          </p:nvSpPr>
          <p:spPr bwMode="auto">
            <a:xfrm flipH="1">
              <a:off x="4756" y="6080"/>
              <a:ext cx="2865" cy="880"/>
            </a:xfrm>
            <a:custGeom>
              <a:avLst/>
              <a:gdLst/>
              <a:ahLst/>
              <a:cxnLst>
                <a:cxn ang="0">
                  <a:pos x="0" y="0"/>
                </a:cxn>
                <a:cxn ang="0">
                  <a:pos x="1146" y="0"/>
                </a:cxn>
                <a:cxn ang="0">
                  <a:pos x="1146" y="83"/>
                </a:cxn>
                <a:cxn ang="0">
                  <a:pos x="141" y="90"/>
                </a:cxn>
                <a:cxn ang="0">
                  <a:pos x="141" y="272"/>
                </a:cxn>
                <a:cxn ang="0">
                  <a:pos x="1146" y="272"/>
                </a:cxn>
                <a:cxn ang="0">
                  <a:pos x="1146" y="352"/>
                </a:cxn>
                <a:cxn ang="0">
                  <a:pos x="0" y="349"/>
                </a:cxn>
                <a:cxn ang="0">
                  <a:pos x="0" y="0"/>
                </a:cxn>
              </a:cxnLst>
              <a:rect l="0" t="0" r="r" b="b"/>
              <a:pathLst>
                <a:path w="1146" h="352">
                  <a:moveTo>
                    <a:pt x="0" y="0"/>
                  </a:moveTo>
                  <a:lnTo>
                    <a:pt x="1146" y="0"/>
                  </a:lnTo>
                  <a:lnTo>
                    <a:pt x="1146" y="83"/>
                  </a:lnTo>
                  <a:lnTo>
                    <a:pt x="141" y="90"/>
                  </a:lnTo>
                  <a:lnTo>
                    <a:pt x="141" y="272"/>
                  </a:lnTo>
                  <a:lnTo>
                    <a:pt x="1146" y="272"/>
                  </a:lnTo>
                  <a:lnTo>
                    <a:pt x="1146" y="352"/>
                  </a:lnTo>
                  <a:lnTo>
                    <a:pt x="0" y="349"/>
                  </a:lnTo>
                  <a:lnTo>
                    <a:pt x="0" y="0"/>
                  </a:lnTo>
                  <a:close/>
                </a:path>
              </a:pathLst>
            </a:custGeom>
            <a:solidFill>
              <a:srgbClr val="FF0000"/>
            </a:solidFill>
            <a:ln w="12700" cap="sq" cmpd="sng">
              <a:noFill/>
              <a:prstDash val="solid"/>
              <a:round/>
              <a:headEnd type="none" w="sm" len="sm"/>
              <a:tailEnd type="none" w="sm" len="sm"/>
            </a:ln>
            <a:effectLst/>
          </p:spPr>
          <p:txBody>
            <a:bodyPr/>
            <a:lstStyle/>
            <a:p>
              <a:endParaRPr lang="zh-CN" altLang="en-US"/>
            </a:p>
          </p:txBody>
        </p:sp>
        <p:grpSp>
          <p:nvGrpSpPr>
            <p:cNvPr id="13" name="Group 76"/>
            <p:cNvGrpSpPr/>
            <p:nvPr/>
          </p:nvGrpSpPr>
          <p:grpSpPr bwMode="auto">
            <a:xfrm>
              <a:off x="4054" y="5768"/>
              <a:ext cx="3285" cy="1457"/>
              <a:chOff x="2138" y="2362"/>
              <a:chExt cx="1314" cy="583"/>
            </a:xfrm>
          </p:grpSpPr>
          <p:grpSp>
            <p:nvGrpSpPr>
              <p:cNvPr id="14" name="Group 77"/>
              <p:cNvGrpSpPr/>
              <p:nvPr/>
            </p:nvGrpSpPr>
            <p:grpSpPr bwMode="auto">
              <a:xfrm>
                <a:off x="2138" y="2362"/>
                <a:ext cx="1314" cy="583"/>
                <a:chOff x="2138" y="2362"/>
                <a:chExt cx="1314" cy="583"/>
              </a:xfrm>
            </p:grpSpPr>
            <p:sp>
              <p:nvSpPr>
                <p:cNvPr id="259150" name="Rectangle 78"/>
                <p:cNvSpPr>
                  <a:spLocks noChangeArrowheads="1"/>
                </p:cNvSpPr>
                <p:nvPr/>
              </p:nvSpPr>
              <p:spPr bwMode="auto">
                <a:xfrm>
                  <a:off x="2138" y="2362"/>
                  <a:ext cx="117" cy="583"/>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1" name="AutoShape 79"/>
                <p:cNvSpPr>
                  <a:spLocks noChangeArrowheads="1"/>
                </p:cNvSpPr>
                <p:nvPr/>
              </p:nvSpPr>
              <p:spPr bwMode="auto">
                <a:xfrm rot="-5400000">
                  <a:off x="2171" y="2541"/>
                  <a:ext cx="408" cy="24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2" name="AutoShape 80"/>
                <p:cNvSpPr>
                  <a:spLocks noChangeArrowheads="1"/>
                </p:cNvSpPr>
                <p:nvPr/>
              </p:nvSpPr>
              <p:spPr bwMode="auto">
                <a:xfrm rot="5400000" flipH="1">
                  <a:off x="2531" y="2608"/>
                  <a:ext cx="314" cy="11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3" name="Rectangle 81"/>
                <p:cNvSpPr>
                  <a:spLocks noChangeArrowheads="1"/>
                </p:cNvSpPr>
                <p:nvPr/>
              </p:nvSpPr>
              <p:spPr bwMode="auto">
                <a:xfrm>
                  <a:off x="2739" y="2509"/>
                  <a:ext cx="197" cy="31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4" name="Rectangle 82"/>
                <p:cNvSpPr>
                  <a:spLocks noChangeArrowheads="1"/>
                </p:cNvSpPr>
                <p:nvPr/>
              </p:nvSpPr>
              <p:spPr bwMode="auto">
                <a:xfrm>
                  <a:off x="2936" y="2566"/>
                  <a:ext cx="233" cy="204"/>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5" name="Rectangle 83"/>
                <p:cNvSpPr>
                  <a:spLocks noChangeArrowheads="1"/>
                </p:cNvSpPr>
                <p:nvPr/>
              </p:nvSpPr>
              <p:spPr bwMode="auto">
                <a:xfrm>
                  <a:off x="3174" y="2502"/>
                  <a:ext cx="278" cy="334"/>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sp>
              <p:nvSpPr>
                <p:cNvPr id="259156" name="Rectangle 84"/>
                <p:cNvSpPr>
                  <a:spLocks noChangeArrowheads="1"/>
                </p:cNvSpPr>
                <p:nvPr/>
              </p:nvSpPr>
              <p:spPr bwMode="auto">
                <a:xfrm>
                  <a:off x="2501" y="2575"/>
                  <a:ext cx="153" cy="19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lstStyle/>
                <a:p>
                  <a:endParaRPr lang="zh-CN" altLang="en-US"/>
                </a:p>
              </p:txBody>
            </p:sp>
          </p:grpSp>
          <p:sp>
            <p:nvSpPr>
              <p:cNvPr id="259157" name="Rectangle 85" descr="50%"/>
              <p:cNvSpPr>
                <a:spLocks noChangeArrowheads="1"/>
              </p:cNvSpPr>
              <p:nvPr/>
            </p:nvSpPr>
            <p:spPr bwMode="auto">
              <a:xfrm>
                <a:off x="3172" y="2501"/>
                <a:ext cx="276" cy="27"/>
              </a:xfrm>
              <a:prstGeom prst="rect">
                <a:avLst/>
              </a:prstGeom>
              <a:pattFill prst="pct50">
                <a:fgClr>
                  <a:srgbClr val="0099CC"/>
                </a:fgClr>
                <a:bgClr>
                  <a:srgbClr val="FFFFFF"/>
                </a:bgClr>
              </a:pattFill>
              <a:ln w="12700" cap="sq">
                <a:noFill/>
                <a:miter lim="800000"/>
                <a:headEnd type="none" w="sm" len="sm"/>
                <a:tailEnd type="none" w="sm" len="sm"/>
              </a:ln>
              <a:effectLst/>
            </p:spPr>
            <p:txBody>
              <a:bodyPr wrap="none" anchor="ctr"/>
              <a:lstStyle/>
              <a:p>
                <a:endParaRPr lang="zh-CN" altLang="en-US"/>
              </a:p>
            </p:txBody>
          </p:sp>
          <p:sp>
            <p:nvSpPr>
              <p:cNvPr id="259158" name="Rectangle 86" descr="50%"/>
              <p:cNvSpPr>
                <a:spLocks noChangeArrowheads="1"/>
              </p:cNvSpPr>
              <p:nvPr/>
            </p:nvSpPr>
            <p:spPr bwMode="auto">
              <a:xfrm>
                <a:off x="3173" y="2808"/>
                <a:ext cx="276" cy="27"/>
              </a:xfrm>
              <a:prstGeom prst="rect">
                <a:avLst/>
              </a:prstGeom>
              <a:pattFill prst="pct50">
                <a:fgClr>
                  <a:srgbClr val="0099CC"/>
                </a:fgClr>
                <a:bgClr>
                  <a:srgbClr val="FFFFFF"/>
                </a:bgClr>
              </a:pattFill>
              <a:ln w="12700" cap="sq">
                <a:noFill/>
                <a:miter lim="800000"/>
                <a:headEnd type="none" w="sm" len="sm"/>
                <a:tailEnd type="none" w="sm" len="sm"/>
              </a:ln>
              <a:effectLst/>
            </p:spPr>
            <p:txBody>
              <a:bodyPr wrap="none" anchor="ctr"/>
              <a:lstStyle/>
              <a:p>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85725"/>
            <a:ext cx="6965950" cy="520700"/>
          </a:xfrm>
          <a:prstGeom prst="rect">
            <a:avLst/>
          </a:prstGeom>
          <a:noFill/>
        </p:spPr>
        <p:txBody>
          <a:bodyPr wrap="square" lIns="91390" tIns="45696" rIns="91390" bIns="45696" rtlCol="0">
            <a:spAutoFit/>
          </a:bodyPr>
          <a:p>
            <a:pPr algn="ctr" fontAlgn="auto"/>
            <a:r>
              <a:rPr sz="2800" b="1" dirty="0">
                <a:solidFill>
                  <a:schemeClr val="accent1"/>
                </a:solidFill>
                <a:latin typeface="微软雅黑" panose="020B0503020204020204" pitchFamily="34" charset="-122"/>
                <a:ea typeface="微软雅黑" panose="020B0503020204020204" pitchFamily="34" charset="-122"/>
              </a:rPr>
              <a:t>直动式溢流阀</a:t>
            </a:r>
            <a:endParaRPr sz="2800" b="1" dirty="0">
              <a:solidFill>
                <a:schemeClr val="accent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四、直动式溢流阀的特点</a:t>
            </a:r>
            <a:endParaRPr lang="zh-CN" sz="2400" b="1" dirty="0">
              <a:solidFill>
                <a:schemeClr val="tx1"/>
              </a:solidFill>
              <a:latin typeface="微软雅黑" panose="020B0503020204020204" pitchFamily="34" charset="-122"/>
              <a:ea typeface="微软雅黑" panose="020B0503020204020204" pitchFamily="34" charset="-122"/>
            </a:endParaRPr>
          </a:p>
        </p:txBody>
      </p:sp>
      <p:sp>
        <p:nvSpPr>
          <p:cNvPr id="123907" name="文本占位符 123906"/>
          <p:cNvSpPr>
            <a:spLocks noGrp="1"/>
          </p:cNvSpPr>
          <p:nvPr/>
        </p:nvSpPr>
        <p:spPr>
          <a:xfrm>
            <a:off x="201930" y="1485265"/>
            <a:ext cx="8619490" cy="407162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lnSpc>
                <a:spcPct val="150000"/>
              </a:lnSpc>
              <a:spcBef>
                <a:spcPts val="0"/>
              </a:spcBef>
              <a:buNone/>
            </a:pPr>
            <a:r>
              <a:rPr lang="en-US" altLang="zh-CN" sz="2400" b="1" dirty="0">
                <a:latin typeface="+mn-ea"/>
              </a:rPr>
              <a:t>1</a:t>
            </a:r>
            <a:r>
              <a:rPr lang="zh-CN" altLang="en-US" sz="2400" b="1" dirty="0">
                <a:latin typeface="+mn-ea"/>
              </a:rPr>
              <a:t>）滑阀型结构一般用于低压小流量场合</a:t>
            </a:r>
            <a:endParaRPr lang="zh-CN" altLang="en-US" sz="2400" b="1" dirty="0">
              <a:latin typeface="+mn-ea"/>
            </a:endParaRPr>
          </a:p>
          <a:p>
            <a:pPr>
              <a:lnSpc>
                <a:spcPct val="150000"/>
              </a:lnSpc>
              <a:spcBef>
                <a:spcPts val="0"/>
              </a:spcBef>
              <a:buNone/>
            </a:pPr>
            <a:r>
              <a:rPr lang="en-US" altLang="zh-CN" sz="2400" b="1" dirty="0">
                <a:latin typeface="+mn-ea"/>
              </a:rPr>
              <a:t>2</a:t>
            </a:r>
            <a:r>
              <a:rPr lang="zh-CN" altLang="en-US" sz="2400" b="1" dirty="0">
                <a:latin typeface="+mn-ea"/>
              </a:rPr>
              <a:t>）锥阀型结构由于密封性能好，可用于高压大流量场合，其最高压力和流量可达</a:t>
            </a:r>
            <a:r>
              <a:rPr lang="en-US" altLang="zh-CN" sz="2400" b="1">
                <a:latin typeface="+mn-ea"/>
              </a:rPr>
              <a:t>40MPa</a:t>
            </a:r>
            <a:r>
              <a:rPr lang="zh-CN" altLang="en-US" sz="2400" b="1">
                <a:latin typeface="+mn-ea"/>
              </a:rPr>
              <a:t>和</a:t>
            </a:r>
            <a:r>
              <a:rPr lang="en-US" altLang="zh-CN" sz="2400" b="1">
                <a:latin typeface="+mn-ea"/>
              </a:rPr>
              <a:t>300L/min</a:t>
            </a:r>
            <a:endParaRPr lang="en-US" altLang="zh-CN" sz="2400" b="1">
              <a:latin typeface="+mn-ea"/>
            </a:endParaRPr>
          </a:p>
          <a:p>
            <a:pPr>
              <a:lnSpc>
                <a:spcPct val="150000"/>
              </a:lnSpc>
              <a:spcBef>
                <a:spcPts val="0"/>
              </a:spcBef>
              <a:buNone/>
            </a:pPr>
            <a:r>
              <a:rPr lang="en-US" altLang="zh-CN" sz="2400" b="1" dirty="0">
                <a:latin typeface="+mn-ea"/>
              </a:rPr>
              <a:t>3</a:t>
            </a:r>
            <a:r>
              <a:rPr lang="zh-CN" altLang="en-US" sz="2400" b="1" dirty="0">
                <a:latin typeface="+mn-ea"/>
              </a:rPr>
              <a:t>）调节弹簧的预压缩量可改变阀口的开启压力，进而调节控制阀的进口压力</a:t>
            </a:r>
            <a:endParaRPr lang="zh-CN" altLang="en-US" sz="2400" b="1" dirty="0">
              <a:latin typeface="+mn-ea"/>
            </a:endParaRPr>
          </a:p>
          <a:p>
            <a:pPr>
              <a:lnSpc>
                <a:spcPct val="150000"/>
              </a:lnSpc>
              <a:spcBef>
                <a:spcPts val="0"/>
              </a:spcBef>
              <a:buNone/>
            </a:pPr>
            <a:r>
              <a:rPr lang="en-US" altLang="zh-CN" sz="2400" b="1" dirty="0">
                <a:latin typeface="+mn-ea"/>
              </a:rPr>
              <a:t>4</a:t>
            </a:r>
            <a:r>
              <a:rPr lang="zh-CN" altLang="en-US" sz="2400" b="1" dirty="0">
                <a:latin typeface="+mn-ea"/>
              </a:rPr>
              <a:t>）弹簧腔的泄漏油分为内泄式和外泄式两种，若回油路有背压，则背压直接作用在阀心上端，导致溢流阀进口压力增大。</a:t>
            </a:r>
            <a:endParaRPr lang="zh-CN" altLang="en-US" sz="2400" b="1" dirty="0">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822</Words>
  <Application>WPS 演示</Application>
  <PresentationFormat>全屏显示(16:9)</PresentationFormat>
  <Paragraphs>73</Paragraphs>
  <Slides>10</Slides>
  <Notes>36</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3</vt:i4>
      </vt:variant>
      <vt:variant>
        <vt:lpstr>幻灯片标题</vt:lpstr>
      </vt:variant>
      <vt:variant>
        <vt:i4>10</vt:i4>
      </vt:variant>
    </vt:vector>
  </HeadingPairs>
  <TitlesOfParts>
    <vt:vector size="30" baseType="lpstr">
      <vt:lpstr>Arial</vt:lpstr>
      <vt:lpstr>宋体</vt:lpstr>
      <vt:lpstr>Wingdings</vt:lpstr>
      <vt:lpstr>微软雅黑</vt:lpstr>
      <vt:lpstr>Tahoma</vt:lpstr>
      <vt:lpstr>Times New Roman</vt:lpstr>
      <vt:lpstr>楷体_GB2312</vt:lpstr>
      <vt:lpstr>Arial Unicode MS</vt:lpstr>
      <vt:lpstr>Calibri</vt:lpstr>
      <vt:lpstr>新宋体</vt:lpstr>
      <vt:lpstr>华文行楷</vt:lpstr>
      <vt:lpstr>楷体</vt:lpstr>
      <vt:lpstr>仿宋_GB2312</vt:lpstr>
      <vt:lpstr>仿宋</vt:lpstr>
      <vt:lpstr>华文新魏</vt:lpstr>
      <vt:lpstr>叶根友毛笔行书2.0版</vt:lpstr>
      <vt:lpstr>第一PPT，www.1ppt.com​</vt:lpstr>
      <vt:lpstr>Equation.DSMT4</vt:lpstr>
      <vt:lpstr>Equation.DSMT4</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理工职院</cp:lastModifiedBy>
  <cp:revision>136</cp:revision>
  <dcterms:created xsi:type="dcterms:W3CDTF">2014-08-23T07:50:00Z</dcterms:created>
  <dcterms:modified xsi:type="dcterms:W3CDTF">2017-12-21T13:18:56Z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