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activeX/activeX3.bin" ContentType="application/vnd.ms-office.activeX"/>
  <Override PartName="/ppt/activeX/activeX3.xml" ContentType="application/vnd.ms-office.activeX+xml"/>
  <Override PartName="/ppt/activeX/activeX4.bin" ContentType="application/vnd.ms-office.activeX"/>
  <Override PartName="/ppt/activeX/activeX4.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45" r:id="rId6"/>
    <p:sldId id="346" r:id="rId7"/>
    <p:sldId id="347" r:id="rId8"/>
    <p:sldId id="348" r:id="rId9"/>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175"/>
        <p:guide pos="2876"/>
        <p:guide pos="195"/>
        <p:guide pos="1489"/>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4.wmf"/><Relationship Id="rId1" Type="http://schemas.openxmlformats.org/officeDocument/2006/relationships/control" Target="../activeX/activeX1.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vmlDrawing" Target="../drawings/vmlDrawing2.vml"/><Relationship Id="rId6" Type="http://schemas.openxmlformats.org/officeDocument/2006/relationships/slideLayout" Target="../slideLayouts/slideLayout2.xml"/><Relationship Id="rId5" Type="http://schemas.openxmlformats.org/officeDocument/2006/relationships/tags" Target="../tags/tag3.xml"/><Relationship Id="rId4" Type="http://schemas.openxmlformats.org/officeDocument/2006/relationships/image" Target="../media/image6.wmf"/><Relationship Id="rId3" Type="http://schemas.openxmlformats.org/officeDocument/2006/relationships/control" Target="../activeX/activeX3.xml"/><Relationship Id="rId2" Type="http://schemas.openxmlformats.org/officeDocument/2006/relationships/image" Target="../media/image5.wmf"/><Relationship Id="rId1" Type="http://schemas.openxmlformats.org/officeDocument/2006/relationships/control" Target="../activeX/activeX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image" Target="../media/image7.wmf"/><Relationship Id="rId3" Type="http://schemas.openxmlformats.org/officeDocument/2006/relationships/control" Target="../activeX/activeX4.xml"/><Relationship Id="rId2" Type="http://schemas.openxmlformats.org/officeDocument/2006/relationships/tags" Target="../tags/tag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878580" y="3519805"/>
            <a:ext cx="5085715" cy="645160"/>
          </a:xfrm>
          <a:prstGeom prst="rect">
            <a:avLst/>
          </a:prstGeom>
          <a:noFill/>
        </p:spPr>
        <p:txBody>
          <a:bodyPr wrap="square" rtlCol="0" anchor="t">
            <a:spAutoFit/>
          </a:bodyPr>
          <a:p>
            <a:pPr algn="ctr" fontAlgn="auto"/>
            <a:r>
              <a:rPr lang="zh-CN" altLang="en-US" sz="3600" dirty="0">
                <a:sym typeface="+mn-ea"/>
              </a:rPr>
              <a:t>换向回路</a:t>
            </a:r>
            <a:endParaRPr lang="zh-CN" altLang="zh-CN" sz="3600" b="1">
              <a:latin typeface="+mn-ea"/>
              <a:sym typeface="+mn-ea"/>
            </a:endParaRPr>
          </a:p>
        </p:txBody>
      </p:sp>
    </p:spTree>
    <p:controls>
      <mc:AlternateContent xmlns:mc="http://schemas.openxmlformats.org/markup-compatibility/2006">
        <mc:Choice xmlns:v="urn:schemas-microsoft-com:vml" Requires="v">
          <p:control spid="3073" name="" r:id="rId1" imgW="4498975" imgH="2680970"/>
        </mc:Choice>
        <mc:Fallback>
          <p:control name="" r:id="rId1" imgW="4498975" imgH="2680970">
            <p:pic>
              <p:nvPicPr>
                <p:cNvPr id="0" name="Host Control  3072"/>
                <p:cNvPicPr/>
                <p:nvPr/>
              </p:nvPicPr>
              <p:blipFill>
                <a:blip r:embed="rId2"/>
                <a:stretch>
                  <a:fillRect/>
                </a:stretch>
              </p:blipFill>
              <p:spPr>
                <a:xfrm>
                  <a:off x="193675" y="2657475"/>
                  <a:ext cx="4498975" cy="2680970"/>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custDataLst>
              <p:tags r:id="rId1"/>
            </p:custDataLst>
          </p:nvPr>
        </p:nvSpPr>
        <p:spPr>
          <a:xfrm>
            <a:off x="850265" y="900430"/>
            <a:ext cx="7443470" cy="1790065"/>
          </a:xfrm>
        </p:spPr>
        <p:txBody>
          <a:bodyPr/>
          <a:lstStyle/>
          <a:p>
            <a:pPr>
              <a:lnSpc>
                <a:spcPct val="90000"/>
              </a:lnSpc>
            </a:pPr>
            <a:r>
              <a:rPr lang="zh-CN" sz="2000" dirty="0">
                <a:latin typeface="微软雅黑" panose="020B0503020204020204" pitchFamily="34" charset="-122"/>
                <a:ea typeface="微软雅黑" panose="020B0503020204020204" pitchFamily="34" charset="-122"/>
                <a:sym typeface="+mn-ea"/>
              </a:rPr>
              <a:t>换向回路的功能是可以改变执行元件的运动方向。一般可采用各种换向阀来实现，在闭式容积高速回路中也可利用双向变量泵实现换向过程。用电磁换向阀来实现执行元件的换向最为方便，但因电磁换向阀的动作快，换向时有冲击，故不宜用于频繁换向。采用电液换向阀换向时，虽然其液动换向阀的阀芯移动速度可调节，换向冲击较小，但仍不能适用于频繁换向的场合。 </a:t>
            </a:r>
            <a:endParaRPr lang="zh-CN" altLang="en-US" dirty="0"/>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mc:AlternateContent xmlns:mc="http://schemas.openxmlformats.org/markup-compatibility/2006">
        <mc:Choice xmlns:v="urn:schemas-microsoft-com:vml" Requires="v">
          <p:control spid="1025" name="" r:id="rId1" imgW="4245610" imgH="3926205"/>
        </mc:Choice>
        <mc:Fallback>
          <p:control name="" r:id="rId1" imgW="4245610" imgH="3926205">
            <p:pic>
              <p:nvPicPr>
                <p:cNvPr id="0" name="Host Control  1024"/>
                <p:cNvPicPr/>
                <p:nvPr/>
              </p:nvPicPr>
              <p:blipFill>
                <a:blip r:embed="rId2"/>
                <a:stretch>
                  <a:fillRect/>
                </a:stretch>
              </p:blipFill>
              <p:spPr>
                <a:xfrm>
                  <a:off x="4857115" y="1288415"/>
                  <a:ext cx="4245610" cy="3926205"/>
                </a:xfrm>
                <a:prstGeom prst="rect">
                  <a:avLst/>
                </a:prstGeom>
                <a:noFill/>
                <a:ln w="9525">
                  <a:noFill/>
                </a:ln>
              </p:spPr>
            </p:pic>
          </p:control>
        </mc:Fallback>
      </mc:AlternateContent>
      <mc:AlternateContent xmlns:mc="http://schemas.openxmlformats.org/markup-compatibility/2006">
        <mc:Choice xmlns:v="urn:schemas-microsoft-com:vml" Requires="v">
          <p:control spid="1026" name="" r:id="rId3" imgW="6148070" imgH="5234940"/>
        </mc:Choice>
        <mc:Fallback>
          <p:control name="" r:id="rId3" imgW="6148070" imgH="5234940">
            <p:pic>
              <p:nvPicPr>
                <p:cNvPr id="0" name="Host Control  1025"/>
                <p:cNvPicPr/>
                <p:nvPr/>
              </p:nvPicPr>
              <p:blipFill>
                <a:blip r:embed="rId4"/>
                <a:stretch>
                  <a:fillRect/>
                </a:stretch>
              </p:blipFill>
              <p:spPr>
                <a:xfrm>
                  <a:off x="179546" y="1288256"/>
                  <a:ext cx="6148070" cy="5234940"/>
                </a:xfrm>
                <a:prstGeom prst="rect">
                  <a:avLst/>
                </a:prstGeom>
                <a:noFill/>
                <a:ln w="9525">
                  <a:noFill/>
                </a:ln>
              </p:spPr>
            </p:pic>
          </p:control>
        </mc:Fallback>
      </mc:AlternateContent>
    </p:controls>
    <p:custDataLst>
      <p:tags r:id="rId5"/>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half" idx="4294967295"/>
            <p:custDataLst>
              <p:tags r:id="rId1"/>
            </p:custDataLst>
          </p:nvPr>
        </p:nvSpPr>
        <p:spPr>
          <a:xfrm>
            <a:off x="426085" y="1492885"/>
            <a:ext cx="3383915" cy="2960370"/>
          </a:xfrm>
        </p:spPr>
        <p:txBody>
          <a:bodyPr/>
          <a:lstStyle/>
          <a:p>
            <a:pPr>
              <a:lnSpc>
                <a:spcPct val="100000"/>
              </a:lnSpc>
            </a:pPr>
            <a:r>
              <a:rPr lang="zh-CN" sz="2000" dirty="0">
                <a:latin typeface="微软雅黑" panose="020B0503020204020204" pitchFamily="34" charset="-122"/>
                <a:ea typeface="微软雅黑" panose="020B0503020204020204" pitchFamily="34" charset="-122"/>
                <a:sym typeface="+mn-ea"/>
              </a:rPr>
              <a:t>锁紧回路的功能是使执行元件停止在规定的位置上，且能防止因受外界影响而发生漂移或窜动。</a:t>
            </a:r>
            <a:endParaRPr lang="zh-CN" sz="2000" dirty="0">
              <a:latin typeface="微软雅黑" panose="020B0503020204020204" pitchFamily="34" charset="-122"/>
              <a:ea typeface="微软雅黑" panose="020B0503020204020204" pitchFamily="34" charset="-122"/>
            </a:endParaRPr>
          </a:p>
          <a:p>
            <a:pPr>
              <a:lnSpc>
                <a:spcPct val="100000"/>
              </a:lnSpc>
            </a:pPr>
            <a:r>
              <a:rPr lang="zh-CN" sz="2000" dirty="0">
                <a:latin typeface="微软雅黑" panose="020B0503020204020204" pitchFamily="34" charset="-122"/>
                <a:ea typeface="微软雅黑" panose="020B0503020204020204" pitchFamily="34" charset="-122"/>
                <a:sym typeface="+mn-ea"/>
              </a:rPr>
              <a:t>通常采用O型或M型中位机能的三位换向阀构成锁紧回路，当接入回路时，执行元件的进、出油口都被封闭，可将执行元件锁紧不动。这种锁紧回路由于受到换向阀泄漏的影响，执行元件仍可能产生一定漂移或窜动，锁紧效果较差。</a:t>
            </a:r>
            <a:endParaRPr lang="zh-CN" sz="2000" dirty="0">
              <a:latin typeface="微软雅黑" panose="020B0503020204020204" pitchFamily="34" charset="-122"/>
              <a:ea typeface="微软雅黑" panose="020B0503020204020204" pitchFamily="34" charset="-122"/>
            </a:endParaRPr>
          </a:p>
          <a:p>
            <a:endParaRPr lang="zh-CN" altLang="en-US" dirty="0"/>
          </a:p>
        </p:txBody>
      </p:sp>
      <p:sp>
        <p:nvSpPr>
          <p:cNvPr id="6" name="标题 5"/>
          <p:cNvSpPr>
            <a:spLocks noGrp="1"/>
          </p:cNvSpPr>
          <p:nvPr>
            <p:ph type="title" idx="4294967295"/>
            <p:custDataLst>
              <p:tags r:id="rId2"/>
            </p:custDataLst>
          </p:nvPr>
        </p:nvSpPr>
        <p:spPr>
          <a:xfrm>
            <a:off x="309880" y="1002030"/>
            <a:ext cx="3123565" cy="490855"/>
          </a:xfrm>
        </p:spPr>
        <p:txBody>
          <a:bodyPr/>
          <a:p>
            <a:r>
              <a:rPr sz="2400" b="1" dirty="0">
                <a:latin typeface="微软雅黑" panose="020B0503020204020204" pitchFamily="34" charset="-122"/>
                <a:ea typeface="微软雅黑" panose="020B0503020204020204" pitchFamily="34" charset="-122"/>
                <a:cs typeface="+mn-cs"/>
                <a:sym typeface="+mn-ea"/>
              </a:rPr>
              <a:t>锁紧回路</a:t>
            </a:r>
            <a:endParaRPr lang="zh-CN" altLang="en-US" dirty="0"/>
          </a:p>
        </p:txBody>
      </p:sp>
    </p:spTree>
    <p:controls>
      <mc:AlternateContent xmlns:mc="http://schemas.openxmlformats.org/markup-compatibility/2006">
        <mc:Choice xmlns:v="urn:schemas-microsoft-com:vml" Requires="v">
          <p:control spid="2049" name="" r:id="rId3" imgW="5623560" imgH="4724400"/>
        </mc:Choice>
        <mc:Fallback>
          <p:control name="" r:id="rId3" imgW="5623560" imgH="4724400">
            <p:pic>
              <p:nvPicPr>
                <p:cNvPr id="0" name="Host Control  2048"/>
                <p:cNvPicPr/>
                <p:nvPr/>
              </p:nvPicPr>
              <p:blipFill>
                <a:blip r:embed="rId4"/>
                <a:stretch>
                  <a:fillRect/>
                </a:stretch>
              </p:blipFill>
              <p:spPr>
                <a:xfrm>
                  <a:off x="3922395" y="1296035"/>
                  <a:ext cx="5623560" cy="4724400"/>
                </a:xfrm>
                <a:prstGeom prst="rect">
                  <a:avLst/>
                </a:prstGeom>
                <a:noFill/>
                <a:ln w="9525">
                  <a:noFill/>
                </a:ln>
              </p:spPr>
            </p:pic>
          </p:control>
        </mc:Fallback>
      </mc:AlternateContent>
    </p:controls>
    <p:custDataLst>
      <p:tags r:id="rId5"/>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idx="4294967295"/>
            <p:custDataLst>
              <p:tags r:id="rId1"/>
            </p:custDataLst>
          </p:nvPr>
        </p:nvSpPr>
        <p:spPr>
          <a:xfrm>
            <a:off x="536575" y="826770"/>
            <a:ext cx="2775585" cy="490855"/>
          </a:xfrm>
        </p:spPr>
        <p:txBody>
          <a:bodyPr/>
          <a:p>
            <a:r>
              <a:rPr sz="2400" b="1" dirty="0">
                <a:latin typeface="微软雅黑" panose="020B0503020204020204" pitchFamily="34" charset="-122"/>
                <a:ea typeface="微软雅黑" panose="020B0503020204020204" pitchFamily="34" charset="-122"/>
                <a:cs typeface="+mn-cs"/>
                <a:sym typeface="+mn-ea"/>
              </a:rPr>
              <a:t>换向阀的选用</a:t>
            </a:r>
            <a:endParaRPr sz="2400" b="1" dirty="0">
              <a:latin typeface="微软雅黑" panose="020B0503020204020204" pitchFamily="34" charset="-122"/>
              <a:ea typeface="微软雅黑" panose="020B0503020204020204" pitchFamily="34" charset="-122"/>
              <a:cs typeface="+mn-cs"/>
              <a:sym typeface="+mn-ea"/>
            </a:endParaRPr>
          </a:p>
        </p:txBody>
      </p:sp>
      <p:sp>
        <p:nvSpPr>
          <p:cNvPr id="2" name="文本占位符 1"/>
          <p:cNvSpPr/>
          <p:nvPr>
            <p:ph type="body" sz="half" idx="4294967295"/>
          </p:nvPr>
        </p:nvSpPr>
        <p:spPr>
          <a:xfrm>
            <a:off x="1218565" y="1317625"/>
            <a:ext cx="7628255" cy="2486660"/>
          </a:xfrm>
        </p:spPr>
        <p:txBody>
          <a:bodyPr/>
          <a:p>
            <a:pPr marL="0" indent="0">
              <a:buNone/>
            </a:pPr>
            <a:r>
              <a:rPr lang="en-US" altLang="zh-CN" sz="2000" dirty="0">
                <a:latin typeface="微软雅黑" panose="020B0503020204020204" pitchFamily="34" charset="-122"/>
                <a:ea typeface="微软雅黑" panose="020B0503020204020204" pitchFamily="34" charset="-122"/>
              </a:rPr>
              <a:t>       </a:t>
            </a:r>
            <a:r>
              <a:rPr lang="zh-CN" sz="2000" dirty="0">
                <a:latin typeface="微软雅黑" panose="020B0503020204020204" pitchFamily="34" charset="-122"/>
                <a:ea typeface="微软雅黑" panose="020B0503020204020204" pitchFamily="34" charset="-122"/>
              </a:rPr>
              <a:t>采用换向阀的换向回路，其换向阀应根据操作的需要和系统的特点进行选用，如对自动化无要求的系统可选用手动换向阀，对于小流量系统可选用电磁换向阀，对于大流量系统可选用液动换向阀，对于频繁往复换向运动的系统可采用机液换向阀或电液动换向阀，对于复合动作较多的工程机械等设备的液压系统宜选用多路换向阀等。</a:t>
            </a:r>
            <a:endParaRPr lang="zh-CN" sz="2000" dirty="0">
              <a:latin typeface="微软雅黑" panose="020B0503020204020204" pitchFamily="34" charset="-122"/>
              <a:ea typeface="微软雅黑" panose="020B0503020204020204" pitchFamily="34"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704975" y="3009265"/>
            <a:ext cx="6640830" cy="1329055"/>
          </a:xfrm>
        </p:spPr>
        <p:txBody>
          <a:bodyPr/>
          <a:lstStyle/>
          <a:p>
            <a:r>
              <a:rPr lang="zh-CN" altLang="en-US" smtClean="0"/>
              <a:t>谢谢大家</a:t>
            </a:r>
            <a:endParaRPr lang="zh-CN" altLang="en-US" smtClean="0"/>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tags/tag1.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10.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2.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3.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5.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6.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8.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9.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480</Words>
  <Application>WPS 演示</Application>
  <PresentationFormat>全屏显示(16:9)</PresentationFormat>
  <Paragraphs>16</Paragraphs>
  <Slides>6</Slides>
  <Notes>36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vt:i4>
      </vt:variant>
    </vt:vector>
  </HeadingPairs>
  <TitlesOfParts>
    <vt:vector size="13" baseType="lpstr">
      <vt:lpstr>Arial</vt:lpstr>
      <vt:lpstr>宋体</vt:lpstr>
      <vt:lpstr>Wingdings</vt:lpstr>
      <vt:lpstr>微软雅黑</vt:lpstr>
      <vt:lpstr>Arial Unicode MS</vt:lpstr>
      <vt:lpstr>Calibri</vt:lpstr>
      <vt:lpstr>第一PPT，www.1ppt.com​</vt:lpstr>
      <vt:lpstr>PowerPoint 演示文稿</vt:lpstr>
      <vt:lpstr>PowerPoint 演示文稿</vt:lpstr>
      <vt:lpstr>PowerPoint 演示文稿</vt:lpstr>
      <vt:lpstr>锁紧回路</vt:lpstr>
      <vt:lpstr>换向阀的选用</vt:lpstr>
      <vt:lpstr>谢谢大家</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136</cp:revision>
  <dcterms:created xsi:type="dcterms:W3CDTF">2014-08-23T07:50:00Z</dcterms:created>
  <dcterms:modified xsi:type="dcterms:W3CDTF">2017-12-27T08:45:06Z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