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342" r:id="rId2"/>
    <p:sldId id="320" r:id="rId3"/>
    <p:sldId id="345" r:id="rId4"/>
    <p:sldId id="346" r:id="rId5"/>
    <p:sldId id="347" r:id="rId6"/>
  </p:sldIdLst>
  <p:sldSz cx="9144000" cy="6858000" type="screen4x3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AFAFA"/>
    <a:srgbClr val="005DA2"/>
    <a:srgbClr val="FFC400"/>
    <a:srgbClr val="FFD347"/>
    <a:srgbClr val="FFC91D"/>
    <a:srgbClr val="0071C1"/>
    <a:srgbClr val="41445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59" autoAdjust="0"/>
    <p:restoredTop sz="94660"/>
  </p:normalViewPr>
  <p:slideViewPr>
    <p:cSldViewPr>
      <p:cViewPr varScale="1">
        <p:scale>
          <a:sx n="58" d="100"/>
          <a:sy n="58" d="100"/>
        </p:scale>
        <p:origin x="-708" y="-96"/>
      </p:cViewPr>
      <p:guideLst>
        <p:guide orient="horz" pos="2210"/>
        <p:guide pos="2880"/>
        <p:guide pos="208"/>
        <p:guide pos="1489"/>
        <p:guide pos="83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1152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AE03-6EE8-41FD-8A37-86C6BC5E264F}" type="datetimeFigureOut">
              <a:rPr lang="zh-CN" altLang="en-US" smtClean="0"/>
              <a:pPr/>
              <a:t>2017/12/8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1FD59-C920-460C-B1C9-0346C59420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175" y="2634615"/>
            <a:ext cx="9138285" cy="27254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4" name="图片 1" descr="最新的学校校徽及校名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1470" y="425450"/>
            <a:ext cx="3536315" cy="6407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900555" y="1341120"/>
            <a:ext cx="5342890" cy="1019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 userDrawn="1"/>
        </p:nvCxnSpPr>
        <p:spPr>
          <a:xfrm>
            <a:off x="1171393" y="693329"/>
            <a:ext cx="7972607" cy="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69" name="图片 2" descr="最新的学校校徽及校名"/>
          <p:cNvPicPr>
            <a:picLocks noChangeAspect="1"/>
          </p:cNvPicPr>
          <p:nvPr userDrawn="1"/>
        </p:nvPicPr>
        <p:blipFill>
          <a:blip r:embed="rId2" cstate="print"/>
          <a:srcRect r="81889"/>
          <a:stretch>
            <a:fillRect/>
          </a:stretch>
        </p:blipFill>
        <p:spPr>
          <a:xfrm>
            <a:off x="263843" y="45085"/>
            <a:ext cx="792006" cy="79200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=""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8565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25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1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17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985895" y="3573145"/>
            <a:ext cx="508571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 fontAlgn="auto"/>
            <a:r>
              <a:rPr lang="zh-CN" altLang="en-US" sz="3600" b="1" dirty="0" smtClean="0">
                <a:latin typeface="+mn-ea"/>
                <a:sym typeface="+mn-ea"/>
              </a:rPr>
              <a:t>压力表</a:t>
            </a:r>
            <a:r>
              <a:rPr lang="zh-CN" altLang="zh-CN" sz="3600" b="1" dirty="0" smtClean="0">
                <a:latin typeface="+mn-ea"/>
                <a:sym typeface="+mn-ea"/>
              </a:rPr>
              <a:t>结构</a:t>
            </a:r>
            <a:r>
              <a:rPr lang="zh-CN" altLang="zh-CN" sz="3600" b="1" dirty="0">
                <a:latin typeface="+mn-ea"/>
                <a:sym typeface="+mn-ea"/>
              </a:rPr>
              <a:t>和工作原理</a:t>
            </a:r>
          </a:p>
        </p:txBody>
      </p:sp>
      <p:pic>
        <p:nvPicPr>
          <p:cNvPr id="5" name="图片 4" descr="压力表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636912"/>
            <a:ext cx="3779912" cy="273630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7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、压力表原理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523172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l" fontAlgn="auto"/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一、压力表原理和构造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15616" y="1484784"/>
            <a:ext cx="76328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压力表通过表内的敏感元件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波登管、膜盒、波纹管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的弹性形变，再由表内机芯的转换机构将压力形变传导至指针，引起指针转动来显示压力。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正文"/>
          <p:cNvSpPr txBox="1"/>
          <p:nvPr/>
        </p:nvSpPr>
        <p:spPr>
          <a:xfrm>
            <a:off x="1331640" y="2564904"/>
            <a:ext cx="6699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、压力表构造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正文"/>
          <p:cNvSpPr txBox="1"/>
          <p:nvPr/>
        </p:nvSpPr>
        <p:spPr>
          <a:xfrm>
            <a:off x="1187624" y="3212976"/>
            <a:ext cx="7488555" cy="1661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2.1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溢流孔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若发生波登管爆裂的紧急情况的时候，内部压力将通过溢流孔向外界释放，防止玻璃面板的爆裂。注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为了保持溢流孔的正常性能，请在表后面留出至少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10mm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的空间，不要改造或塞住溢流孔。</a:t>
            </a:r>
          </a:p>
          <a:p>
            <a:pPr indent="0" fontAlgn="auto">
              <a:lnSpc>
                <a:spcPct val="120000"/>
              </a:lnSpc>
            </a:pPr>
            <a:endParaRPr lang="zh-CN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59632" y="4581128"/>
            <a:ext cx="72728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2.2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指针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除标准指针外，其他指针也是可选的。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零调指针最大值指针或设定指针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请在选型表中列出。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16025" y="98425"/>
            <a:ext cx="7785735" cy="523172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l" fontAlgn="auto"/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一、压力表原理和构造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正文"/>
          <p:cNvSpPr txBox="1"/>
          <p:nvPr/>
        </p:nvSpPr>
        <p:spPr>
          <a:xfrm>
            <a:off x="1115616" y="980728"/>
            <a:ext cx="748855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2.3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玻璃面板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除标准玻璃外，其他特殊材质玻璃，如强化玻璃，无反射玻璃也是可选的。</a:t>
            </a:r>
          </a:p>
          <a:p>
            <a:pPr indent="0" fontAlgn="auto">
              <a:lnSpc>
                <a:spcPct val="120000"/>
              </a:lnSpc>
            </a:pPr>
            <a:endParaRPr lang="zh-CN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7624" y="2060848"/>
            <a:ext cx="72728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2.4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性能分类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普通型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标准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、蒸汽用普通型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(M)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、耐热型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(H)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、耐振型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(V)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、蒸汽用耐振型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(MV)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耐热耐振型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(HV)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。用途区分参考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JIS7505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波登管压力表标准。</a:t>
            </a:r>
          </a:p>
        </p:txBody>
      </p:sp>
      <p:sp>
        <p:nvSpPr>
          <p:cNvPr id="10" name="正文"/>
          <p:cNvSpPr txBox="1"/>
          <p:nvPr/>
        </p:nvSpPr>
        <p:spPr>
          <a:xfrm>
            <a:off x="1115616" y="4437112"/>
            <a:ext cx="74885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、节流阀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为了减小脉动压力，节流阀安装在压力入口处。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正文"/>
          <p:cNvSpPr txBox="1"/>
          <p:nvPr/>
        </p:nvSpPr>
        <p:spPr>
          <a:xfrm>
            <a:off x="1115616" y="3501008"/>
            <a:ext cx="66992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、处理方式</a:t>
            </a:r>
            <a:endParaRPr lang="en-US" altLang="zh-CN" sz="24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禁油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禁水处理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在制造时除去残留在接液部的水或油。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正文"/>
          <p:cNvSpPr txBox="1"/>
          <p:nvPr/>
        </p:nvSpPr>
        <p:spPr>
          <a:xfrm>
            <a:off x="1115616" y="5301208"/>
            <a:ext cx="74885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、脉动压力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由于压力发生器中泵的脉动特性，使压力表的特诊曲线振幅较大。这对压力表是非常有害的。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16025" y="98425"/>
            <a:ext cx="7785735" cy="523172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l" fontAlgn="auto"/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二、压力表的使用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Rectangle 22"/>
          <p:cNvSpPr>
            <a:spLocks noChangeArrowheads="1"/>
          </p:cNvSpPr>
          <p:nvPr/>
        </p:nvSpPr>
        <p:spPr bwMode="auto">
          <a:xfrm>
            <a:off x="467544" y="1161326"/>
            <a:ext cx="8335962" cy="124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选用压力表应使它的量程大于液压系统的最高压力。在压力稳定的系统，压力表量程一般为最高工作压力的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1.5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倍，压力波动较大的系统压力表量程应为最大工作压力的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倍。 </a:t>
            </a:r>
          </a:p>
        </p:txBody>
      </p:sp>
      <p:grpSp>
        <p:nvGrpSpPr>
          <p:cNvPr id="13" name="Group 23"/>
          <p:cNvGrpSpPr>
            <a:grpSpLocks/>
          </p:cNvGrpSpPr>
          <p:nvPr/>
        </p:nvGrpSpPr>
        <p:grpSpPr bwMode="auto">
          <a:xfrm>
            <a:off x="395536" y="2708920"/>
            <a:ext cx="5494337" cy="3417888"/>
            <a:chOff x="491" y="1842"/>
            <a:chExt cx="3461" cy="2153"/>
          </a:xfrm>
        </p:grpSpPr>
        <p:grpSp>
          <p:nvGrpSpPr>
            <p:cNvPr id="14" name="Group 21"/>
            <p:cNvGrpSpPr>
              <a:grpSpLocks/>
            </p:cNvGrpSpPr>
            <p:nvPr/>
          </p:nvGrpSpPr>
          <p:grpSpPr bwMode="auto">
            <a:xfrm>
              <a:off x="491" y="1842"/>
              <a:ext cx="2933" cy="2153"/>
              <a:chOff x="199" y="1306"/>
              <a:chExt cx="2933" cy="2153"/>
            </a:xfrm>
          </p:grpSpPr>
          <p:grpSp>
            <p:nvGrpSpPr>
              <p:cNvPr id="16" name="Group 11"/>
              <p:cNvGrpSpPr>
                <a:grpSpLocks/>
              </p:cNvGrpSpPr>
              <p:nvPr/>
            </p:nvGrpSpPr>
            <p:grpSpPr bwMode="auto">
              <a:xfrm>
                <a:off x="199" y="1306"/>
                <a:ext cx="2933" cy="2153"/>
                <a:chOff x="3404" y="5844"/>
                <a:chExt cx="4203" cy="3303"/>
              </a:xfrm>
            </p:grpSpPr>
            <p:grpSp>
              <p:nvGrpSpPr>
                <p:cNvPr id="18" name="Group 12"/>
                <p:cNvGrpSpPr>
                  <a:grpSpLocks/>
                </p:cNvGrpSpPr>
                <p:nvPr/>
              </p:nvGrpSpPr>
              <p:grpSpPr bwMode="auto">
                <a:xfrm>
                  <a:off x="3533" y="5844"/>
                  <a:ext cx="4074" cy="3303"/>
                  <a:chOff x="2955" y="5844"/>
                  <a:chExt cx="4074" cy="3303"/>
                </a:xfrm>
              </p:grpSpPr>
              <p:pic>
                <p:nvPicPr>
                  <p:cNvPr id="20" name="Picture 13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/>
                  <a:srcRect/>
                  <a:stretch>
                    <a:fillRect/>
                  </a:stretch>
                </p:blipFill>
                <p:spPr bwMode="auto">
                  <a:xfrm>
                    <a:off x="3325" y="5844"/>
                    <a:ext cx="3285" cy="330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21" name="Text Box 1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55" y="6816"/>
                    <a:ext cx="644" cy="48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pPr>
                      <a:spcBef>
                        <a:spcPts val="500"/>
                      </a:spcBef>
                      <a:spcAft>
                        <a:spcPts val="500"/>
                      </a:spcAft>
                    </a:pPr>
                    <a:r>
                      <a:rPr lang="zh-CN" altLang="en-US" sz="2000">
                        <a:latin typeface="宋体" pitchFamily="2" charset="-122"/>
                      </a:rPr>
                      <a:t>指针</a:t>
                    </a:r>
                    <a:endParaRPr lang="zh-CN" altLang="en-US" sz="2000"/>
                  </a:p>
                </p:txBody>
              </p:sp>
              <p:sp>
                <p:nvSpPr>
                  <p:cNvPr id="22" name="Text Box 1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62" y="6015"/>
                    <a:ext cx="822" cy="60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pPr>
                      <a:spcBef>
                        <a:spcPts val="500"/>
                      </a:spcBef>
                      <a:spcAft>
                        <a:spcPts val="500"/>
                      </a:spcAft>
                    </a:pPr>
                    <a:r>
                      <a:rPr lang="zh-CN" altLang="en-US" sz="2000">
                        <a:latin typeface="宋体" pitchFamily="2" charset="-122"/>
                      </a:rPr>
                      <a:t>刻度盘</a:t>
                    </a:r>
                    <a:endParaRPr lang="zh-CN" altLang="en-US" sz="2000"/>
                  </a:p>
                </p:txBody>
              </p:sp>
              <p:sp>
                <p:nvSpPr>
                  <p:cNvPr id="23" name="Text Box 1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385" y="6719"/>
                    <a:ext cx="644" cy="60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/>
                  <a:lstStyle/>
                  <a:p>
                    <a:pPr>
                      <a:spcBef>
                        <a:spcPts val="500"/>
                      </a:spcBef>
                      <a:spcAft>
                        <a:spcPts val="500"/>
                      </a:spcAft>
                    </a:pPr>
                    <a:r>
                      <a:rPr lang="zh-CN" altLang="en-US" sz="2000">
                        <a:latin typeface="宋体" pitchFamily="2" charset="-122"/>
                      </a:rPr>
                      <a:t>杠杆</a:t>
                    </a:r>
                    <a:endParaRPr lang="zh-CN" altLang="en-US" sz="2000"/>
                  </a:p>
                </p:txBody>
              </p:sp>
            </p:grpSp>
            <p:sp>
              <p:nvSpPr>
                <p:cNvPr id="19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3404" y="7817"/>
                  <a:ext cx="1000" cy="60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/>
                <a:lstStyle/>
                <a:p>
                  <a:pPr>
                    <a:spcBef>
                      <a:spcPts val="500"/>
                    </a:spcBef>
                    <a:spcAft>
                      <a:spcPts val="500"/>
                    </a:spcAft>
                  </a:pPr>
                  <a:r>
                    <a:rPr lang="zh-CN" altLang="en-US" sz="2000">
                      <a:latin typeface="宋体" pitchFamily="2" charset="-122"/>
                    </a:rPr>
                    <a:t>弹簧弯管</a:t>
                  </a:r>
                  <a:endParaRPr lang="zh-CN" altLang="en-US" sz="2000"/>
                </a:p>
              </p:txBody>
            </p:sp>
          </p:grpSp>
          <p:sp>
            <p:nvSpPr>
              <p:cNvPr id="17" name="Text Box 19"/>
              <p:cNvSpPr txBox="1">
                <a:spLocks noChangeArrowheads="1"/>
              </p:cNvSpPr>
              <p:nvPr/>
            </p:nvSpPr>
            <p:spPr bwMode="auto">
              <a:xfrm>
                <a:off x="2410" y="2836"/>
                <a:ext cx="597" cy="2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/>
              <a:lstStyle/>
              <a:p>
                <a:pPr algn="just"/>
                <a:r>
                  <a:rPr lang="zh-CN" altLang="en-US" sz="2000">
                    <a:latin typeface="Times New Roman" pitchFamily="18" charset="0"/>
                  </a:rPr>
                  <a:t>小齿轮</a:t>
                </a:r>
                <a:endParaRPr lang="zh-CN" altLang="en-US" sz="2000"/>
              </a:p>
            </p:txBody>
          </p:sp>
        </p:grpSp>
        <p:sp>
          <p:nvSpPr>
            <p:cNvPr id="15" name="Text Box 18"/>
            <p:cNvSpPr txBox="1">
              <a:spLocks noChangeArrowheads="1"/>
            </p:cNvSpPr>
            <p:nvPr/>
          </p:nvSpPr>
          <p:spPr bwMode="auto">
            <a:xfrm>
              <a:off x="2937" y="2943"/>
              <a:ext cx="1015" cy="3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zh-CN" altLang="en-US" sz="2000" dirty="0">
                  <a:latin typeface="宋体" pitchFamily="2" charset="-122"/>
                </a:rPr>
                <a:t>扇形齿轮</a:t>
              </a:r>
              <a:endParaRPr lang="zh-CN" altLang="en-US" sz="2000" dirty="0"/>
            </a:p>
          </p:txBody>
        </p:sp>
      </p:grpSp>
      <p:pic>
        <p:nvPicPr>
          <p:cNvPr id="24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3140968"/>
            <a:ext cx="1101725" cy="138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16025" y="98425"/>
            <a:ext cx="7785735" cy="523172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l" fontAlgn="auto"/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三、压力表开关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Rectangle 22"/>
          <p:cNvSpPr>
            <a:spLocks noChangeArrowheads="1"/>
          </p:cNvSpPr>
          <p:nvPr/>
        </p:nvSpPr>
        <p:spPr bwMode="auto">
          <a:xfrm>
            <a:off x="395536" y="908720"/>
            <a:ext cx="8335962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压力表与系统的连接需要通过压力表开关。最常见的压力表开关为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KF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型，其结构如图所示。</a:t>
            </a:r>
          </a:p>
        </p:txBody>
      </p:sp>
      <p:grpSp>
        <p:nvGrpSpPr>
          <p:cNvPr id="16" name="Group 37"/>
          <p:cNvGrpSpPr>
            <a:grpSpLocks/>
          </p:cNvGrpSpPr>
          <p:nvPr/>
        </p:nvGrpSpPr>
        <p:grpSpPr bwMode="auto">
          <a:xfrm>
            <a:off x="539552" y="1844824"/>
            <a:ext cx="8120063" cy="4144963"/>
            <a:chOff x="444" y="1254"/>
            <a:chExt cx="5115" cy="2611"/>
          </a:xfrm>
        </p:grpSpPr>
        <p:pic>
          <p:nvPicPr>
            <p:cNvPr id="18" name="Picture 2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60000">
              <a:off x="459" y="1448"/>
              <a:ext cx="4044" cy="2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" name="Text Box 27"/>
            <p:cNvSpPr txBox="1">
              <a:spLocks noChangeArrowheads="1"/>
            </p:cNvSpPr>
            <p:nvPr/>
          </p:nvSpPr>
          <p:spPr bwMode="auto">
            <a:xfrm>
              <a:off x="444" y="1665"/>
              <a:ext cx="906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zh-CN" altLang="en-US" sz="2000">
                  <a:latin typeface="宋体" pitchFamily="2" charset="-122"/>
                </a:rPr>
                <a:t>旋转手柄</a:t>
              </a:r>
              <a:endParaRPr lang="zh-CN" altLang="en-US" sz="2000"/>
            </a:p>
          </p:txBody>
        </p:sp>
        <p:sp>
          <p:nvSpPr>
            <p:cNvPr id="26" name="Text Box 28"/>
            <p:cNvSpPr txBox="1">
              <a:spLocks noChangeArrowheads="1"/>
            </p:cNvSpPr>
            <p:nvPr/>
          </p:nvSpPr>
          <p:spPr bwMode="auto">
            <a:xfrm>
              <a:off x="1068" y="1497"/>
              <a:ext cx="906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zh-CN" altLang="en-US" sz="2000">
                  <a:latin typeface="宋体" pitchFamily="2" charset="-122"/>
                </a:rPr>
                <a:t>定位钢球</a:t>
              </a:r>
              <a:endParaRPr lang="zh-CN" altLang="en-US" sz="2000"/>
            </a:p>
          </p:txBody>
        </p:sp>
        <p:sp>
          <p:nvSpPr>
            <p:cNvPr id="27" name="Text Box 29"/>
            <p:cNvSpPr txBox="1">
              <a:spLocks noChangeArrowheads="1"/>
            </p:cNvSpPr>
            <p:nvPr/>
          </p:nvSpPr>
          <p:spPr bwMode="auto">
            <a:xfrm>
              <a:off x="2048" y="1390"/>
              <a:ext cx="576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zh-CN" altLang="en-US" sz="2000">
                  <a:latin typeface="宋体" pitchFamily="2" charset="-122"/>
                </a:rPr>
                <a:t>阀体</a:t>
              </a:r>
              <a:endParaRPr lang="zh-CN" altLang="en-US" sz="2000"/>
            </a:p>
          </p:txBody>
        </p:sp>
        <p:sp>
          <p:nvSpPr>
            <p:cNvPr id="28" name="Text Box 30"/>
            <p:cNvSpPr txBox="1">
              <a:spLocks noChangeArrowheads="1"/>
            </p:cNvSpPr>
            <p:nvPr/>
          </p:nvSpPr>
          <p:spPr bwMode="auto">
            <a:xfrm>
              <a:off x="2907" y="1254"/>
              <a:ext cx="864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zh-CN" altLang="en-US" sz="2000">
                  <a:latin typeface="宋体" pitchFamily="2" charset="-122"/>
                </a:rPr>
                <a:t>接压力表</a:t>
              </a:r>
              <a:endParaRPr lang="zh-CN" altLang="en-US" sz="2000"/>
            </a:p>
          </p:txBody>
        </p:sp>
        <p:sp>
          <p:nvSpPr>
            <p:cNvPr id="29" name="Text Box 31"/>
            <p:cNvSpPr txBox="1">
              <a:spLocks noChangeArrowheads="1"/>
            </p:cNvSpPr>
            <p:nvPr/>
          </p:nvSpPr>
          <p:spPr bwMode="auto">
            <a:xfrm>
              <a:off x="3244" y="1519"/>
              <a:ext cx="827" cy="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zh-CN" altLang="en-US" sz="2000">
                  <a:latin typeface="宋体" pitchFamily="2" charset="-122"/>
                </a:rPr>
                <a:t>被测压力</a:t>
              </a:r>
              <a:endParaRPr lang="zh-CN" altLang="en-US" sz="2000"/>
            </a:p>
          </p:txBody>
        </p:sp>
        <p:sp>
          <p:nvSpPr>
            <p:cNvPr id="30" name="Text Box 32"/>
            <p:cNvSpPr txBox="1">
              <a:spLocks noChangeArrowheads="1"/>
            </p:cNvSpPr>
            <p:nvPr/>
          </p:nvSpPr>
          <p:spPr bwMode="auto">
            <a:xfrm>
              <a:off x="4012" y="1369"/>
              <a:ext cx="977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zh-CN" altLang="en-US" sz="2000">
                  <a:latin typeface="宋体" pitchFamily="2" charset="-122"/>
                </a:rPr>
                <a:t>底盖阀芯</a:t>
              </a:r>
              <a:endParaRPr lang="zh-CN" altLang="en-US" sz="2000"/>
            </a:p>
          </p:txBody>
        </p:sp>
        <p:sp>
          <p:nvSpPr>
            <p:cNvPr id="31" name="Text Box 33"/>
            <p:cNvSpPr txBox="1">
              <a:spLocks noChangeArrowheads="1"/>
            </p:cNvSpPr>
            <p:nvPr/>
          </p:nvSpPr>
          <p:spPr bwMode="auto">
            <a:xfrm>
              <a:off x="4324" y="2550"/>
              <a:ext cx="1235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ts val="500"/>
                </a:spcBef>
                <a:spcAft>
                  <a:spcPts val="500"/>
                </a:spcAft>
              </a:pPr>
              <a:r>
                <a:rPr lang="zh-CN" altLang="en-US" sz="2000">
                  <a:latin typeface="宋体" pitchFamily="2" charset="-122"/>
                </a:rPr>
                <a:t>油箱底盖阀芯</a:t>
              </a:r>
              <a:endParaRPr lang="zh-CN" altLang="en-US" sz="200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​">
  <a:themeElements>
    <a:clrScheme name="自定义 10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0C0"/>
      </a:accent1>
      <a:accent2>
        <a:srgbClr val="FFC000"/>
      </a:accent2>
      <a:accent3>
        <a:srgbClr val="BFBFBF"/>
      </a:accent3>
      <a:accent4>
        <a:srgbClr val="BFBFBF"/>
      </a:accent4>
      <a:accent5>
        <a:srgbClr val="BFBFBF"/>
      </a:accent5>
      <a:accent6>
        <a:srgbClr val="BFBFB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1223</TotalTime>
  <Words>413</Words>
  <Application>Microsoft Office PowerPoint</Application>
  <PresentationFormat>全屏显示(4:3)</PresentationFormat>
  <Paragraphs>42</Paragraphs>
  <Slides>5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第一PPT，www.1ppt.com​</vt:lpstr>
      <vt:lpstr>幻灯片 1</vt:lpstr>
      <vt:lpstr>幻灯片 2</vt:lpstr>
      <vt:lpstr>幻灯片 3</vt:lpstr>
      <vt:lpstr>幻灯片 4</vt:lpstr>
      <vt:lpstr>幻灯片 5</vt:lpstr>
    </vt:vector>
  </TitlesOfParts>
  <Company>Sky123.Org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崔敏</cp:lastModifiedBy>
  <cp:revision>138</cp:revision>
  <dcterms:created xsi:type="dcterms:W3CDTF">2014-08-23T07:50:00Z</dcterms:created>
  <dcterms:modified xsi:type="dcterms:W3CDTF">2017-12-08T03:46:35Z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2052-10.1.0.6877</vt:lpwstr>
  </property>
</Properties>
</file>