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6" r:id="rId5"/>
    <p:sldId id="344" r:id="rId6"/>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37"/>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879090" y="3443605"/>
            <a:ext cx="5543550" cy="645160"/>
          </a:xfrm>
          <a:prstGeom prst="rect">
            <a:avLst/>
          </a:prstGeom>
          <a:noFill/>
        </p:spPr>
        <p:txBody>
          <a:bodyPr wrap="square" rtlCol="0" anchor="t">
            <a:spAutoFit/>
          </a:bodyPr>
          <a:p>
            <a:pPr algn="ctr" fontAlgn="auto"/>
            <a:r>
              <a:rPr lang="zh-CN" altLang="zh-CN" sz="3600" b="1">
                <a:latin typeface="+mn-ea"/>
                <a:sym typeface="+mn-ea"/>
              </a:rPr>
              <a:t>速度控制回路</a:t>
            </a:r>
            <a:r>
              <a:rPr lang="en-US" altLang="zh-CN" sz="3600" b="1">
                <a:latin typeface="+mn-ea"/>
                <a:sym typeface="+mn-ea"/>
              </a:rPr>
              <a:t>-</a:t>
            </a:r>
            <a:r>
              <a:rPr lang="zh-CN" altLang="en-US" sz="3600" b="1">
                <a:latin typeface="+mn-ea"/>
                <a:sym typeface="+mn-ea"/>
              </a:rPr>
              <a:t>换速回路</a:t>
            </a:r>
            <a:endParaRPr lang="zh-CN" altLang="en-US" sz="3600" b="1">
              <a:latin typeface="+mn-ea"/>
              <a:sym typeface="+mn-ea"/>
            </a:endParaRPr>
          </a:p>
        </p:txBody>
      </p:sp>
      <p:pic>
        <p:nvPicPr>
          <p:cNvPr id="156681" name="图片 156680" descr="6，"/>
          <p:cNvPicPr>
            <a:picLocks noChangeAspect="1"/>
          </p:cNvPicPr>
          <p:nvPr/>
        </p:nvPicPr>
        <p:blipFill>
          <a:blip r:embed="rId1"/>
          <a:stretch>
            <a:fillRect/>
          </a:stretch>
        </p:blipFill>
        <p:spPr>
          <a:xfrm>
            <a:off x="90170" y="2694940"/>
            <a:ext cx="2657475" cy="255016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sz="2400" b="1" dirty="0">
                <a:latin typeface="微软雅黑" panose="020B0503020204020204" pitchFamily="34" charset="-122"/>
                <a:ea typeface="微软雅黑" panose="020B0503020204020204" pitchFamily="34" charset="-122"/>
                <a:sym typeface="+mn-ea"/>
              </a:rPr>
              <a:t>快速—慢速切换回路</a:t>
            </a:r>
            <a:endParaRPr lang="zh-CN"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换速回路</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64869" name="Rectangle 5"/>
          <p:cNvSpPr/>
          <p:nvPr/>
        </p:nvSpPr>
        <p:spPr>
          <a:xfrm>
            <a:off x="6156325" y="2636838"/>
            <a:ext cx="2286000" cy="914400"/>
          </a:xfrm>
          <a:prstGeom prst="rect">
            <a:avLst/>
          </a:prstGeom>
          <a:noFill/>
          <a:ln w="9525">
            <a:noFill/>
          </a:ln>
        </p:spPr>
        <p:txBody>
          <a:bodyPr/>
          <a:p>
            <a:pPr marL="342900" indent="-342900">
              <a:lnSpc>
                <a:spcPct val="90000"/>
              </a:lnSpc>
              <a:spcBef>
                <a:spcPct val="20000"/>
              </a:spcBef>
              <a:buClr>
                <a:schemeClr val="folHlink"/>
              </a:buClr>
              <a:buSzPct val="60000"/>
              <a:buFont typeface="Wingdings" panose="05000000000000000000" pitchFamily="2" charset="2"/>
              <a:buNone/>
            </a:pPr>
            <a:endParaRPr dirty="0">
              <a:latin typeface="Tahoma" panose="020B0604030504040204" pitchFamily="34" charset="0"/>
              <a:ea typeface="楷体_GB2312" pitchFamily="49" charset="-122"/>
            </a:endParaRPr>
          </a:p>
        </p:txBody>
      </p:sp>
      <p:grpSp>
        <p:nvGrpSpPr>
          <p:cNvPr id="156680" name="组合 156679"/>
          <p:cNvGrpSpPr/>
          <p:nvPr/>
        </p:nvGrpSpPr>
        <p:grpSpPr>
          <a:xfrm>
            <a:off x="1908175" y="2349500"/>
            <a:ext cx="6176963" cy="3679825"/>
            <a:chOff x="0" y="0"/>
            <a:chExt cx="6960" cy="5304"/>
          </a:xfrm>
        </p:grpSpPr>
        <p:pic>
          <p:nvPicPr>
            <p:cNvPr id="156681" name="图片 156680" descr="6，"/>
            <p:cNvPicPr>
              <a:picLocks noChangeAspect="1"/>
            </p:cNvPicPr>
            <p:nvPr/>
          </p:nvPicPr>
          <p:blipFill>
            <a:blip r:embed="rId1"/>
            <a:stretch>
              <a:fillRect/>
            </a:stretch>
          </p:blipFill>
          <p:spPr>
            <a:xfrm>
              <a:off x="0" y="88"/>
              <a:ext cx="3360" cy="4124"/>
            </a:xfrm>
            <a:prstGeom prst="rect">
              <a:avLst/>
            </a:prstGeom>
            <a:noFill/>
            <a:ln w="9525">
              <a:noFill/>
            </a:ln>
          </p:spPr>
        </p:pic>
        <p:pic>
          <p:nvPicPr>
            <p:cNvPr id="156682" name="图片 156681" descr="4"/>
            <p:cNvPicPr>
              <a:picLocks noChangeAspect="1"/>
            </p:cNvPicPr>
            <p:nvPr/>
          </p:nvPicPr>
          <p:blipFill>
            <a:blip r:embed="rId2"/>
            <a:stretch>
              <a:fillRect/>
            </a:stretch>
          </p:blipFill>
          <p:spPr>
            <a:xfrm>
              <a:off x="4260" y="0"/>
              <a:ext cx="2700" cy="4056"/>
            </a:xfrm>
            <a:prstGeom prst="rect">
              <a:avLst/>
            </a:prstGeom>
            <a:noFill/>
            <a:ln w="9525">
              <a:noFill/>
            </a:ln>
          </p:spPr>
        </p:pic>
        <p:sp>
          <p:nvSpPr>
            <p:cNvPr id="156683" name="文本框 156682"/>
            <p:cNvSpPr txBox="1"/>
            <p:nvPr/>
          </p:nvSpPr>
          <p:spPr>
            <a:xfrm>
              <a:off x="1377" y="4368"/>
              <a:ext cx="4860" cy="936"/>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r>
                <a:rPr lang="en-US" altLang="zh-CN" sz="1000">
                  <a:latin typeface="Times New Roman" panose="02020603050405020304" pitchFamily="18" charset="0"/>
                </a:rPr>
                <a:t>(a)                                                                                                      </a:t>
              </a:r>
              <a:r>
                <a:rPr lang="en-US" altLang="zh-CN" sz="900">
                  <a:latin typeface="Times New Roman" panose="02020603050405020304" pitchFamily="18" charset="0"/>
                </a:rPr>
                <a:t>(b)</a:t>
              </a:r>
              <a:endParaRPr lang="en-US" altLang="zh-CN" sz="1000">
                <a:latin typeface="Times New Roman" panose="02020603050405020304" pitchFamily="18" charset="0"/>
              </a:endParaRPr>
            </a:p>
            <a:p>
              <a:pPr algn="just"/>
              <a:endParaRPr lang="en-US" altLang="zh-CN" sz="900" dirty="0">
                <a:latin typeface="Times New Roman" panose="02020603050405020304" pitchFamily="18" charset="0"/>
              </a:endParaRPr>
            </a:p>
            <a:p>
              <a:endParaRPr lang="en-US" altLang="zh-CN" dirty="0">
                <a:latin typeface="Tahoma" panose="020B0604030504040204" pitchFamily="34" charset="0"/>
              </a:endParaRPr>
            </a:p>
          </p:txBody>
        </p:sp>
      </p:grpSp>
      <p:sp>
        <p:nvSpPr>
          <p:cNvPr id="4" name="文本框 3"/>
          <p:cNvSpPr txBox="1"/>
          <p:nvPr/>
        </p:nvSpPr>
        <p:spPr>
          <a:xfrm>
            <a:off x="1506855" y="1666240"/>
            <a:ext cx="5212080" cy="368300"/>
          </a:xfrm>
          <a:prstGeom prst="rect">
            <a:avLst/>
          </a:prstGeom>
          <a:noFill/>
        </p:spPr>
        <p:txBody>
          <a:bodyPr wrap="none" rtlCol="0" anchor="t">
            <a:spAutoFit/>
          </a:bodyPr>
          <a:p>
            <a:r>
              <a:rPr lang="zh-CN" altLang="en-US" dirty="0">
                <a:latin typeface="楷体_GB2312" pitchFamily="49" charset="-122"/>
                <a:ea typeface="楷体_GB2312" pitchFamily="49" charset="-122"/>
                <a:sym typeface="+mn-ea"/>
              </a:rPr>
              <a:t>换速回路的作用：</a:t>
            </a:r>
            <a:r>
              <a:rPr lang="zh-CN" altLang="en-US" dirty="0">
                <a:latin typeface="Tahoma" panose="020B0604030504040204" pitchFamily="34" charset="0"/>
                <a:sym typeface="+mn-ea"/>
              </a:rPr>
              <a:t>使执行元件实现运动速度的切换</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164869">
                                            <p:txEl>
                                              <p:charRg st="0" end="1"/>
                                            </p:txEl>
                                          </p:spTgt>
                                        </p:tgtEl>
                                        <p:attrNameLst>
                                          <p:attrName>style.visibility</p:attrName>
                                        </p:attrNameLst>
                                      </p:cBhvr>
                                      <p:to>
                                        <p:strVal val="visible"/>
                                      </p:to>
                                    </p:set>
                                    <p:animEffect transition="in" filter="wipe(left)">
                                      <p:cBhvr>
                                        <p:cTn id="7" dur="500"/>
                                        <p:tgtEl>
                                          <p:spTgt spid="164869">
                                            <p:txEl>
                                              <p:charRg st="0"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sz="2400" b="1" dirty="0">
                <a:latin typeface="微软雅黑" panose="020B0503020204020204" pitchFamily="34" charset="-122"/>
                <a:ea typeface="微软雅黑" panose="020B0503020204020204" pitchFamily="34" charset="-122"/>
                <a:sym typeface="+mn-ea"/>
              </a:rPr>
              <a:t>慢速—慢速切换回路</a:t>
            </a:r>
            <a:endParaRPr lang="zh-CN"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换速回路</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grpSp>
        <p:nvGrpSpPr>
          <p:cNvPr id="157700" name="组合 157699"/>
          <p:cNvGrpSpPr/>
          <p:nvPr/>
        </p:nvGrpSpPr>
        <p:grpSpPr>
          <a:xfrm>
            <a:off x="1476375" y="1700213"/>
            <a:ext cx="5832475" cy="4464050"/>
            <a:chOff x="3420" y="11424"/>
            <a:chExt cx="4895" cy="3819"/>
          </a:xfrm>
        </p:grpSpPr>
        <p:pic>
          <p:nvPicPr>
            <p:cNvPr id="157701" name="图片 157700" descr="5"/>
            <p:cNvPicPr>
              <a:picLocks noChangeAspect="1"/>
            </p:cNvPicPr>
            <p:nvPr/>
          </p:nvPicPr>
          <p:blipFill>
            <a:blip r:embed="rId1"/>
            <a:stretch>
              <a:fillRect/>
            </a:stretch>
          </p:blipFill>
          <p:spPr>
            <a:xfrm>
              <a:off x="3420" y="11580"/>
              <a:ext cx="2173" cy="2652"/>
            </a:xfrm>
            <a:prstGeom prst="rect">
              <a:avLst/>
            </a:prstGeom>
            <a:noFill/>
            <a:ln w="9525">
              <a:noFill/>
            </a:ln>
          </p:spPr>
        </p:pic>
        <p:pic>
          <p:nvPicPr>
            <p:cNvPr id="157702" name="图片 157701" descr="6"/>
            <p:cNvPicPr>
              <a:picLocks noChangeAspect="1"/>
            </p:cNvPicPr>
            <p:nvPr/>
          </p:nvPicPr>
          <p:blipFill>
            <a:blip r:embed="rId2"/>
            <a:stretch>
              <a:fillRect/>
            </a:stretch>
          </p:blipFill>
          <p:spPr>
            <a:xfrm>
              <a:off x="6300" y="11424"/>
              <a:ext cx="2015" cy="2808"/>
            </a:xfrm>
            <a:prstGeom prst="rect">
              <a:avLst/>
            </a:prstGeom>
            <a:noFill/>
            <a:ln w="9525">
              <a:noFill/>
            </a:ln>
          </p:spPr>
        </p:pic>
        <p:sp>
          <p:nvSpPr>
            <p:cNvPr id="157703" name="文本框 157702"/>
            <p:cNvSpPr txBox="1"/>
            <p:nvPr/>
          </p:nvSpPr>
          <p:spPr>
            <a:xfrm>
              <a:off x="4320" y="14388"/>
              <a:ext cx="3710" cy="855"/>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r>
                <a:rPr lang="en-US" altLang="zh-CN" sz="900">
                  <a:latin typeface="Times New Roman" panose="02020603050405020304" pitchFamily="18" charset="0"/>
                </a:rPr>
                <a:t>(a)                                                                                                                         (b)</a:t>
              </a:r>
              <a:endParaRPr lang="en-US" altLang="zh-CN" sz="900">
                <a:latin typeface="Times New Roman" panose="02020603050405020304" pitchFamily="18" charset="0"/>
              </a:endParaRPr>
            </a:p>
            <a:p>
              <a:r>
                <a:rPr lang="en-US" altLang="zh-CN" dirty="0">
                  <a:latin typeface="Tahoma" panose="020B0604030504040204" pitchFamily="34" charset="0"/>
                </a:rPr>
                <a:t> </a:t>
              </a:r>
              <a:endParaRPr lang="en-US" altLang="zh-CN" dirty="0">
                <a:latin typeface="Tahoma" panose="020B060403050404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299</Words>
  <Application>WPS 演示</Application>
  <PresentationFormat>全屏显示(16:9)</PresentationFormat>
  <Paragraphs>19</Paragraphs>
  <Slides>3</Slides>
  <Notes>36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vt:i4>
      </vt:variant>
    </vt:vector>
  </HeadingPairs>
  <TitlesOfParts>
    <vt:vector size="14" baseType="lpstr">
      <vt:lpstr>Arial</vt:lpstr>
      <vt:lpstr>宋体</vt:lpstr>
      <vt:lpstr>Wingdings</vt:lpstr>
      <vt:lpstr>微软雅黑</vt:lpstr>
      <vt:lpstr>Tahoma</vt:lpstr>
      <vt:lpstr>楷体_GB2312</vt:lpstr>
      <vt:lpstr>Times New Roman</vt:lpstr>
      <vt:lpstr>Arial Unicode MS</vt:lpstr>
      <vt:lpstr>Calibri</vt:lpstr>
      <vt:lpstr>新宋体</vt:lpstr>
      <vt:lpstr>第一PPT，www.1ppt.com​</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179</cp:revision>
  <dcterms:created xsi:type="dcterms:W3CDTF">2014-08-23T07:50:00Z</dcterms:created>
  <dcterms:modified xsi:type="dcterms:W3CDTF">2017-12-29T02:55:40Z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