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6" r:id="rId5"/>
    <p:sldId id="344" r:id="rId6"/>
    <p:sldId id="345" r:id="rId7"/>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76"/>
        <p:guide pos="192"/>
        <p:guide pos="1452"/>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齿轮泵是一种常见液压泵，它的主要特点是结构简单，制造方便，价格低，体积小，重量轻，自吸性好，对油液污染不敏感，工作可行性高；缺点是流量和压力脉动大，噪声大，排量不可调。被广泛应用于采矿设备、冶金设备、建筑机械、工程机械、农林机械等各个行业。</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766060" y="3443605"/>
            <a:ext cx="5656580" cy="1198880"/>
          </a:xfrm>
          <a:prstGeom prst="rect">
            <a:avLst/>
          </a:prstGeom>
          <a:noFill/>
        </p:spPr>
        <p:txBody>
          <a:bodyPr wrap="square" rtlCol="0" anchor="t">
            <a:spAutoFit/>
          </a:bodyPr>
          <a:p>
            <a:pPr algn="ctr" fontAlgn="auto"/>
            <a:r>
              <a:rPr lang="zh-CN" altLang="zh-CN" sz="3600" b="1">
                <a:latin typeface="+mn-ea"/>
                <a:sym typeface="+mn-ea"/>
              </a:rPr>
              <a:t>多缸动作回路——顺序动作回路</a:t>
            </a:r>
            <a:endParaRPr lang="zh-CN" altLang="zh-CN" sz="3600" b="1">
              <a:latin typeface="+mn-ea"/>
              <a:sym typeface="+mn-ea"/>
            </a:endParaRPr>
          </a:p>
        </p:txBody>
      </p:sp>
      <p:sp>
        <p:nvSpPr>
          <p:cNvPr id="167944" name="文本框 167943"/>
          <p:cNvSpPr txBox="1"/>
          <p:nvPr/>
        </p:nvSpPr>
        <p:spPr>
          <a:xfrm>
            <a:off x="699770" y="5857240"/>
            <a:ext cx="3020060" cy="907415"/>
          </a:xfrm>
          <a:prstGeom prst="rect">
            <a:avLst/>
          </a:prstGeom>
          <a:solidFill>
            <a:srgbClr val="FFFFFF"/>
          </a:solidFill>
          <a:ln w="9525" cap="flat" cmpd="sng">
            <a:solidFill>
              <a:srgbClr val="FFFFFF"/>
            </a:solidFill>
            <a:prstDash val="solid"/>
            <a:miter/>
            <a:headEnd type="none" w="med" len="med"/>
            <a:tailEnd type="none" w="med" len="med"/>
          </a:ln>
        </p:spPr>
        <p:txBody>
          <a:bodyPr/>
          <a:p>
            <a:endParaRPr dirty="0">
              <a:latin typeface="Tahoma" panose="020B0604030504040204" pitchFamily="34" charset="0"/>
            </a:endParaRPr>
          </a:p>
        </p:txBody>
      </p:sp>
      <p:pic>
        <p:nvPicPr>
          <p:cNvPr id="2" name="图片 1" descr="11，"/>
          <p:cNvPicPr>
            <a:picLocks noChangeAspect="1"/>
          </p:cNvPicPr>
          <p:nvPr/>
        </p:nvPicPr>
        <p:blipFill>
          <a:blip r:embed="rId1"/>
          <a:stretch>
            <a:fillRect/>
          </a:stretch>
        </p:blipFill>
        <p:spPr>
          <a:xfrm>
            <a:off x="41275" y="2644140"/>
            <a:ext cx="2447290" cy="258635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顺序动作回路</a:t>
            </a:r>
            <a:endParaRPr lang="zh-CN" altLang="en-US" sz="2800" b="1" dirty="0">
              <a:solidFill>
                <a:schemeClr val="accent1"/>
              </a:solidFill>
              <a:latin typeface="微软雅黑" panose="020B0503020204020204" pitchFamily="34" charset="-122"/>
              <a:ea typeface="微软雅黑" panose="020B0503020204020204" pitchFamily="34" charset="-122"/>
              <a:sym typeface="+mn-ea"/>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114690" name="Rectangle 2"/>
          <p:cNvSpPr>
            <a:spLocks noGrp="1"/>
          </p:cNvSpPr>
          <p:nvPr/>
        </p:nvSpPr>
        <p:spPr>
          <a:xfrm>
            <a:off x="1018540" y="1107440"/>
            <a:ext cx="7251700" cy="1230630"/>
          </a:xfrm>
          <a:prstGeom prst="rect">
            <a:avLst/>
          </a:prstGeom>
          <a:noFill/>
          <a:ln w="9525">
            <a:noFill/>
          </a:ln>
        </p:spPr>
        <p:txBody>
          <a:bodyPr vert="horz" wrap="square" lIns="91440" tIns="45720" rIns="91440" bIns="45720" anchor="t"/>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2000" b="0" i="0" u="none" kern="1200" baseline="0">
                <a:solidFill>
                  <a:schemeClr val="tx1"/>
                </a:solidFill>
                <a:latin typeface="+mn-lt"/>
                <a:ea typeface="+mn-ea"/>
                <a:cs typeface="+mn-cs"/>
              </a:defRPr>
            </a:lvl9pPr>
          </a:lstStyle>
          <a:p>
            <a:pPr>
              <a:buNone/>
            </a:pPr>
            <a:r>
              <a:rPr lang="zh-CN" altLang="en-US" sz="2400" dirty="0">
                <a:ea typeface="楷体_GB2312" pitchFamily="49" charset="-122"/>
              </a:rPr>
              <a:t>作用：使几个执行元件按照预定顺序依次进行动作。按控制方式不同可分为压力控制、行程控制和时间控制三种。 </a:t>
            </a:r>
            <a:endParaRPr lang="zh-CN" altLang="en-US" sz="2400" dirty="0">
              <a:ea typeface="楷体_GB2312" pitchFamily="49" charset="-122"/>
            </a:endParaRPr>
          </a:p>
        </p:txBody>
      </p:sp>
      <p:sp>
        <p:nvSpPr>
          <p:cNvPr id="114693" name="Rectangle 5"/>
          <p:cNvSpPr/>
          <p:nvPr/>
        </p:nvSpPr>
        <p:spPr>
          <a:xfrm>
            <a:off x="755650" y="2349500"/>
            <a:ext cx="3168650" cy="1511300"/>
          </a:xfrm>
          <a:prstGeom prst="rect">
            <a:avLst/>
          </a:prstGeom>
          <a:noFill/>
          <a:ln w="9525">
            <a:noFill/>
          </a:ln>
        </p:spPr>
        <p:txBody>
          <a:bodyPr/>
          <a:p>
            <a:pPr marL="342900" indent="-342900">
              <a:spcBef>
                <a:spcPct val="20000"/>
              </a:spcBef>
              <a:buClr>
                <a:schemeClr val="folHlink"/>
              </a:buClr>
              <a:buSzPct val="60000"/>
              <a:buFont typeface="Wingdings" panose="05000000000000000000" pitchFamily="2" charset="2"/>
              <a:buNone/>
            </a:pPr>
            <a:endParaRPr lang="en-US" altLang="zh-CN" sz="2800" dirty="0">
              <a:latin typeface="Times New Roman" panose="02020603050405020304" pitchFamily="18" charset="0"/>
              <a:ea typeface="楷体_GB2312" pitchFamily="49" charset="-122"/>
            </a:endParaRPr>
          </a:p>
          <a:p>
            <a:pPr marL="342900" indent="-342900"/>
            <a:r>
              <a:rPr lang="en-US" altLang="zh-CN" sz="2800" dirty="0">
                <a:latin typeface="Times New Roman" panose="02020603050405020304" pitchFamily="18" charset="0"/>
                <a:ea typeface="楷体_GB2312" pitchFamily="49" charset="-122"/>
              </a:rPr>
              <a:t> </a:t>
            </a:r>
            <a:r>
              <a:rPr lang="en-US" altLang="zh-CN" sz="2800" dirty="0">
                <a:solidFill>
                  <a:schemeClr val="tx2"/>
                </a:solidFill>
                <a:latin typeface="Tahoma" panose="020B0604030504040204" pitchFamily="34" charset="0"/>
              </a:rPr>
              <a:t>1</a:t>
            </a:r>
            <a:r>
              <a:rPr lang="zh-CN" altLang="en-US" sz="2800" dirty="0">
                <a:solidFill>
                  <a:schemeClr val="tx2"/>
                </a:solidFill>
                <a:latin typeface="Tahoma" panose="020B0604030504040204" pitchFamily="34" charset="0"/>
              </a:rPr>
              <a:t>）单向顺序阀控制的顺序动作回路</a:t>
            </a:r>
            <a:r>
              <a:rPr lang="zh-CN" altLang="en-US" dirty="0">
                <a:latin typeface="Tahoma" panose="020B0604030504040204" pitchFamily="34" charset="0"/>
              </a:rPr>
              <a:t> </a:t>
            </a:r>
            <a:endParaRPr lang="zh-CN" altLang="en-US" dirty="0">
              <a:latin typeface="Tahoma" panose="020B0604030504040204" pitchFamily="34" charset="0"/>
            </a:endParaRPr>
          </a:p>
        </p:txBody>
      </p:sp>
      <p:grpSp>
        <p:nvGrpSpPr>
          <p:cNvPr id="167942" name="组合 167941"/>
          <p:cNvGrpSpPr/>
          <p:nvPr/>
        </p:nvGrpSpPr>
        <p:grpSpPr>
          <a:xfrm>
            <a:off x="4500563" y="2133600"/>
            <a:ext cx="3743325" cy="4535488"/>
            <a:chOff x="6480" y="11268"/>
            <a:chExt cx="3236" cy="3900"/>
          </a:xfrm>
        </p:grpSpPr>
        <p:pic>
          <p:nvPicPr>
            <p:cNvPr id="167943" name="图片 167942" descr="11，"/>
            <p:cNvPicPr>
              <a:picLocks noChangeAspect="1"/>
            </p:cNvPicPr>
            <p:nvPr/>
          </p:nvPicPr>
          <p:blipFill>
            <a:blip r:embed="rId1"/>
            <a:stretch>
              <a:fillRect/>
            </a:stretch>
          </p:blipFill>
          <p:spPr>
            <a:xfrm>
              <a:off x="6480" y="11268"/>
              <a:ext cx="3236" cy="3402"/>
            </a:xfrm>
            <a:prstGeom prst="rect">
              <a:avLst/>
            </a:prstGeom>
            <a:noFill/>
            <a:ln w="9525">
              <a:noFill/>
            </a:ln>
          </p:spPr>
        </p:pic>
        <p:sp>
          <p:nvSpPr>
            <p:cNvPr id="167944" name="文本框 167943"/>
            <p:cNvSpPr txBox="1"/>
            <p:nvPr/>
          </p:nvSpPr>
          <p:spPr>
            <a:xfrm>
              <a:off x="6840" y="14388"/>
              <a:ext cx="2611" cy="780"/>
            </a:xfrm>
            <a:prstGeom prst="rect">
              <a:avLst/>
            </a:prstGeom>
            <a:solidFill>
              <a:srgbClr val="FFFFFF"/>
            </a:solidFill>
            <a:ln w="9525" cap="flat" cmpd="sng">
              <a:solidFill>
                <a:srgbClr val="FFFFFF"/>
              </a:solidFill>
              <a:prstDash val="solid"/>
              <a:miter/>
              <a:headEnd type="none" w="med" len="med"/>
              <a:tailEnd type="none" w="med" len="med"/>
            </a:ln>
          </p:spPr>
          <p:txBody>
            <a:bodyPr/>
            <a:p>
              <a:endParaRPr dirty="0">
                <a:latin typeface="Tahoma" panose="020B060403050404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4690">
                                            <p:txEl>
                                              <p:charRg st="0" end="52"/>
                                            </p:txEl>
                                          </p:spTgt>
                                        </p:tgtEl>
                                        <p:attrNameLst>
                                          <p:attrName>style.visibility</p:attrName>
                                        </p:attrNameLst>
                                      </p:cBhvr>
                                      <p:to>
                                        <p:strVal val="visible"/>
                                      </p:to>
                                    </p:set>
                                    <p:animEffect transition="in" filter="wipe(left)">
                                      <p:cBhvr>
                                        <p:cTn id="7" dur="500"/>
                                        <p:tgtEl>
                                          <p:spTgt spid="114690">
                                            <p:txEl>
                                              <p:charRg st="0" end="5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4693">
                                            <p:txEl>
                                              <p:charRg st="1" end="20"/>
                                            </p:txEl>
                                          </p:spTgt>
                                        </p:tgtEl>
                                        <p:attrNameLst>
                                          <p:attrName>style.visibility</p:attrName>
                                        </p:attrNameLst>
                                      </p:cBhvr>
                                      <p:to>
                                        <p:strVal val="visible"/>
                                      </p:to>
                                    </p:set>
                                    <p:animEffect transition="in" filter="wipe(left)">
                                      <p:cBhvr>
                                        <p:cTn id="12" dur="500"/>
                                        <p:tgtEl>
                                          <p:spTgt spid="114693">
                                            <p:txEl>
                                              <p:charRg st="1"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build="p"/>
      <p:bldP spid="11469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顺序动作回路</a:t>
            </a:r>
            <a:endParaRPr lang="zh-CN" altLang="en-US" sz="2800" b="1" dirty="0">
              <a:solidFill>
                <a:schemeClr val="accent1"/>
              </a:solidFill>
              <a:latin typeface="微软雅黑" panose="020B0503020204020204" pitchFamily="34" charset="-122"/>
              <a:ea typeface="微软雅黑" panose="020B0503020204020204" pitchFamily="34" charset="-122"/>
              <a:sym typeface="+mn-ea"/>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grpSp>
        <p:nvGrpSpPr>
          <p:cNvPr id="168964" name="组合 168963"/>
          <p:cNvGrpSpPr/>
          <p:nvPr/>
        </p:nvGrpSpPr>
        <p:grpSpPr>
          <a:xfrm>
            <a:off x="2233295" y="1615440"/>
            <a:ext cx="4481830" cy="4667250"/>
            <a:chOff x="6660" y="1596"/>
            <a:chExt cx="2873" cy="3903"/>
          </a:xfrm>
        </p:grpSpPr>
        <p:pic>
          <p:nvPicPr>
            <p:cNvPr id="168965" name="图片 168964" descr="8，"/>
            <p:cNvPicPr>
              <a:picLocks noChangeAspect="1"/>
            </p:cNvPicPr>
            <p:nvPr/>
          </p:nvPicPr>
          <p:blipFill>
            <a:blip r:embed="rId1"/>
            <a:stretch>
              <a:fillRect/>
            </a:stretch>
          </p:blipFill>
          <p:spPr>
            <a:xfrm>
              <a:off x="6660" y="1596"/>
              <a:ext cx="2873" cy="3033"/>
            </a:xfrm>
            <a:prstGeom prst="rect">
              <a:avLst/>
            </a:prstGeom>
            <a:noFill/>
            <a:ln w="9525">
              <a:noFill/>
            </a:ln>
          </p:spPr>
        </p:pic>
        <p:sp>
          <p:nvSpPr>
            <p:cNvPr id="168966" name="文本框 168965"/>
            <p:cNvSpPr txBox="1"/>
            <p:nvPr/>
          </p:nvSpPr>
          <p:spPr>
            <a:xfrm>
              <a:off x="6840" y="4719"/>
              <a:ext cx="2520" cy="780"/>
            </a:xfrm>
            <a:prstGeom prst="rect">
              <a:avLst/>
            </a:prstGeom>
            <a:solidFill>
              <a:srgbClr val="FFFFFF"/>
            </a:solidFill>
            <a:ln w="15875" cap="flat" cmpd="sng">
              <a:solidFill>
                <a:srgbClr val="FFFFFF"/>
              </a:solidFill>
              <a:prstDash val="solid"/>
              <a:miter/>
              <a:headEnd type="none" w="med" len="med"/>
              <a:tailEnd type="none" w="med" len="med"/>
            </a:ln>
          </p:spPr>
          <p:txBody>
            <a:bodyPr/>
            <a:p>
              <a:pPr algn="just"/>
              <a:endParaRPr dirty="0">
                <a:latin typeface="Tahoma" panose="020B0604030504040204" pitchFamily="34" charset="0"/>
              </a:endParaRPr>
            </a:p>
          </p:txBody>
        </p:sp>
      </p:grpSp>
      <p:sp>
        <p:nvSpPr>
          <p:cNvPr id="168962" name="Rectangle 2"/>
          <p:cNvSpPr>
            <a:spLocks noGrp="1"/>
          </p:cNvSpPr>
          <p:nvPr/>
        </p:nvSpPr>
        <p:spPr>
          <a:xfrm>
            <a:off x="748665" y="718503"/>
            <a:ext cx="4030663" cy="762000"/>
          </a:xfrm>
          <a:prstGeom prst="rect">
            <a:avLst/>
          </a:prstGeom>
          <a:noFill/>
          <a:ln w="9525">
            <a:noFill/>
          </a:ln>
        </p:spPr>
        <p:txBody>
          <a:bodyPr vert="horz" wrap="square" lIns="91440" tIns="45720" rIns="91440" bIns="45720" anchor="b"/>
          <a:lstStyle>
            <a:lvl1pPr marL="0" lvl="0" indent="0" algn="l"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r>
              <a:rPr lang="en-US" altLang="zh-CN" sz="2800" dirty="0"/>
              <a:t>2</a:t>
            </a:r>
            <a:r>
              <a:rPr lang="zh-CN" altLang="en-US" sz="2800" dirty="0"/>
              <a:t>）用压力继电器</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顺序动作回路</a:t>
            </a:r>
            <a:endParaRPr lang="zh-CN" altLang="en-US" sz="2800" b="1" dirty="0">
              <a:solidFill>
                <a:schemeClr val="accent1"/>
              </a:solidFill>
              <a:latin typeface="微软雅黑" panose="020B0503020204020204" pitchFamily="34" charset="-122"/>
              <a:ea typeface="微软雅黑" panose="020B0503020204020204" pitchFamily="34" charset="-122"/>
              <a:sym typeface="+mn-ea"/>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169986" name="Rectangle 2"/>
          <p:cNvSpPr>
            <a:spLocks noGrp="1"/>
          </p:cNvSpPr>
          <p:nvPr/>
        </p:nvSpPr>
        <p:spPr>
          <a:xfrm>
            <a:off x="900113" y="836613"/>
            <a:ext cx="2916237" cy="755650"/>
          </a:xfrm>
          <a:prstGeom prst="rect">
            <a:avLst/>
          </a:prstGeom>
          <a:noFill/>
          <a:ln w="9525">
            <a:noFill/>
          </a:ln>
        </p:spPr>
        <p:txBody>
          <a:bodyPr vert="horz" wrap="square" lIns="91440" tIns="45720" rIns="91440" bIns="45720" anchor="b"/>
          <a:lstStyle>
            <a:lvl1pPr marL="0" lvl="0" indent="0" algn="l"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r>
              <a:rPr lang="en-US" altLang="zh-CN" sz="3200" dirty="0"/>
              <a:t>3</a:t>
            </a:r>
            <a:r>
              <a:rPr lang="zh-CN" altLang="en-US" sz="3200" dirty="0"/>
              <a:t>）用行程阀</a:t>
            </a:r>
            <a:endParaRPr lang="zh-CN" altLang="en-US" sz="3200" dirty="0"/>
          </a:p>
        </p:txBody>
      </p:sp>
      <p:grpSp>
        <p:nvGrpSpPr>
          <p:cNvPr id="169988" name="组合 169987"/>
          <p:cNvGrpSpPr/>
          <p:nvPr/>
        </p:nvGrpSpPr>
        <p:grpSpPr>
          <a:xfrm>
            <a:off x="1979613" y="1673225"/>
            <a:ext cx="5111750" cy="5184775"/>
            <a:chOff x="6480" y="6432"/>
            <a:chExt cx="2870" cy="4202"/>
          </a:xfrm>
        </p:grpSpPr>
        <p:pic>
          <p:nvPicPr>
            <p:cNvPr id="169989" name="图片 169988" descr="13，"/>
            <p:cNvPicPr>
              <a:picLocks noChangeAspect="1"/>
            </p:cNvPicPr>
            <p:nvPr/>
          </p:nvPicPr>
          <p:blipFill>
            <a:blip r:embed="rId1"/>
            <a:stretch>
              <a:fillRect/>
            </a:stretch>
          </p:blipFill>
          <p:spPr>
            <a:xfrm>
              <a:off x="6480" y="6432"/>
              <a:ext cx="2711" cy="3682"/>
            </a:xfrm>
            <a:prstGeom prst="rect">
              <a:avLst/>
            </a:prstGeom>
            <a:noFill/>
            <a:ln w="9525">
              <a:noFill/>
            </a:ln>
          </p:spPr>
        </p:pic>
        <p:sp>
          <p:nvSpPr>
            <p:cNvPr id="169990" name="文本框 169989"/>
            <p:cNvSpPr txBox="1"/>
            <p:nvPr/>
          </p:nvSpPr>
          <p:spPr>
            <a:xfrm>
              <a:off x="6480" y="9864"/>
              <a:ext cx="2870" cy="770"/>
            </a:xfrm>
            <a:prstGeom prst="rect">
              <a:avLst/>
            </a:prstGeom>
            <a:solidFill>
              <a:srgbClr val="FFFFFF"/>
            </a:solidFill>
            <a:ln w="9525" cap="flat" cmpd="sng">
              <a:solidFill>
                <a:srgbClr val="FFFFFF"/>
              </a:solidFill>
              <a:prstDash val="solid"/>
              <a:miter/>
              <a:headEnd type="none" w="med" len="med"/>
              <a:tailEnd type="none" w="med" len="med"/>
            </a:ln>
          </p:spPr>
          <p:txBody>
            <a:bodyPr/>
            <a:p>
              <a:pPr algn="just"/>
              <a:endParaRPr dirty="0">
                <a:latin typeface="Tahoma" panose="020B060403050404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116</Words>
  <Application>WPS 演示</Application>
  <PresentationFormat>全屏显示(16:9)</PresentationFormat>
  <Paragraphs>16</Paragraphs>
  <Slides>4</Slides>
  <Notes>36</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vt:i4>
      </vt:variant>
    </vt:vector>
  </HeadingPairs>
  <TitlesOfParts>
    <vt:vector size="15" baseType="lpstr">
      <vt:lpstr>Arial</vt:lpstr>
      <vt:lpstr>宋体</vt:lpstr>
      <vt:lpstr>Wingdings</vt:lpstr>
      <vt:lpstr>微软雅黑</vt:lpstr>
      <vt:lpstr>楷体_GB2312</vt:lpstr>
      <vt:lpstr>Tahoma</vt:lpstr>
      <vt:lpstr>Arial Unicode MS</vt:lpstr>
      <vt:lpstr>Calibri</vt:lpstr>
      <vt:lpstr>新宋体</vt:lpstr>
      <vt:lpstr>Times New Roman</vt:lpstr>
      <vt:lpstr>第一PPT，www.1ppt.com​</vt:lpstr>
      <vt:lpstr>PowerPoint 演示文稿</vt:lpstr>
      <vt:lpstr>PowerPoint 演示文稿</vt:lpstr>
      <vt:lpstr>2）用压力继电器</vt:lpstr>
      <vt:lpstr>3）用行程阀</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Faith2</cp:lastModifiedBy>
  <cp:revision>177</cp:revision>
  <dcterms:created xsi:type="dcterms:W3CDTF">2014-08-23T07:50:00Z</dcterms:created>
  <dcterms:modified xsi:type="dcterms:W3CDTF">2017-12-28T08:58:12Z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