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46" r:id="rId6"/>
    <p:sldId id="348" r:id="rId7"/>
    <p:sldId id="353" r:id="rId8"/>
    <p:sldId id="352" r:id="rId9"/>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39"/>
        <p:guide pos="2876"/>
        <p:guide pos="208"/>
        <p:guide pos="1489"/>
        <p:guide pos="822"/>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82365" y="3636645"/>
            <a:ext cx="5085715" cy="645160"/>
          </a:xfrm>
          <a:prstGeom prst="rect">
            <a:avLst/>
          </a:prstGeom>
          <a:noFill/>
        </p:spPr>
        <p:txBody>
          <a:bodyPr wrap="square" rtlCol="0" anchor="t">
            <a:spAutoFit/>
          </a:bodyPr>
          <a:p>
            <a:pPr algn="ctr" fontAlgn="auto"/>
            <a:r>
              <a:rPr lang="zh-CN" altLang="zh-CN" sz="3600" b="1" dirty="0">
                <a:latin typeface="宋体" panose="02010600030101010101" pitchFamily="2" charset="-122"/>
                <a:sym typeface="+mn-ea"/>
              </a:rPr>
              <a:t>气动</a:t>
            </a:r>
            <a:r>
              <a:rPr lang="en-US" altLang="zh-CN" sz="3600" b="1" dirty="0">
                <a:latin typeface="宋体" panose="02010600030101010101" pitchFamily="2" charset="-122"/>
                <a:sym typeface="+mn-ea"/>
              </a:rPr>
              <a:t>-</a:t>
            </a:r>
            <a:r>
              <a:rPr lang="zh-CN" altLang="en-US" sz="3600" b="1" dirty="0">
                <a:latin typeface="宋体" panose="02010600030101010101" pitchFamily="2" charset="-122"/>
                <a:sym typeface="+mn-ea"/>
              </a:rPr>
              <a:t>方向控制回路</a:t>
            </a:r>
            <a:endParaRPr lang="zh-CN" altLang="en-US" sz="3600" b="1" dirty="0">
              <a:latin typeface="宋体" panose="02010600030101010101" pitchFamily="2" charset="-122"/>
              <a:sym typeface="+mn-ea"/>
            </a:endParaRPr>
          </a:p>
        </p:txBody>
      </p:sp>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iLevel thresh="50000"/>
          </a:blip>
          <a:stretch>
            <a:fillRect/>
          </a:stretch>
        </p:blipFill>
        <p:spPr>
          <a:xfrm>
            <a:off x="598805" y="2469515"/>
            <a:ext cx="2877185" cy="297942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algn="l" fontAlgn="auto">
              <a:lnSpc>
                <a:spcPct val="100000"/>
              </a:lnSpc>
            </a:pPr>
            <a:r>
              <a:rPr sz="2400" b="1" dirty="0">
                <a:latin typeface="微软雅黑" panose="020B0503020204020204" pitchFamily="34" charset="-122"/>
                <a:ea typeface="微软雅黑" panose="020B0503020204020204" pitchFamily="34" charset="-122"/>
                <a:sym typeface="+mn-ea"/>
              </a:rPr>
              <a:t>1、单作用气缸换向回路</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019810" y="1289685"/>
            <a:ext cx="4246245" cy="4523105"/>
          </a:xfrm>
          <a:prstGeom prst="rect">
            <a:avLst/>
          </a:prstGeom>
          <a:noFill/>
        </p:spPr>
        <p:txBody>
          <a:bodyPr wrap="square" rtlCol="0">
            <a:spAutoFit/>
          </a:bodyPr>
          <a:p>
            <a:pPr indent="0" fontAlgn="auto">
              <a:lnSpc>
                <a:spcPct val="120000"/>
              </a:lnSpc>
            </a:pPr>
            <a:r>
              <a:rPr lang="en-US" sz="2000" dirty="0">
                <a:latin typeface="微软雅黑" panose="020B0503020204020204" pitchFamily="34" charset="-122"/>
                <a:ea typeface="微软雅黑" panose="020B0503020204020204" pitchFamily="34" charset="-122"/>
                <a:sym typeface="+mn-ea"/>
              </a:rPr>
              <a:t>　</a:t>
            </a:r>
            <a:r>
              <a:rPr sz="2000" dirty="0">
                <a:latin typeface="微软雅黑" panose="020B0503020204020204" pitchFamily="34" charset="-122"/>
                <a:ea typeface="微软雅黑" panose="020B0503020204020204" pitchFamily="34" charset="-122"/>
                <a:sym typeface="+mn-ea"/>
              </a:rPr>
              <a:t> </a:t>
            </a:r>
            <a:r>
              <a:rPr lang="en-US" sz="2000" dirty="0">
                <a:latin typeface="微软雅黑" panose="020B0503020204020204" pitchFamily="34" charset="-122"/>
                <a:ea typeface="微软雅黑" panose="020B0503020204020204" pitchFamily="34" charset="-122"/>
                <a:sym typeface="+mn-ea"/>
              </a:rPr>
              <a:t> 如图所示为单作用气缸换向回路。图a为由二位三通电磁换向阀控制的换向回路。当换向阀电磁铁通电时，活塞杆在气压作用下伸出，而断电时换向阀复位，活塞杆在弹簧力作用下缩回。图b为由三位五通电磁阀控制的换向回路。他与前者不同的是，它能在换向阀两侧电磁铁均为断电，即中位工作时，使气缸停留在任意位置。但由于气体的可压缩性，活塞的定位精度不高，而且停止时间不能过长。</a:t>
            </a:r>
            <a:endParaRPr lang="en-US" sz="2000" dirty="0">
              <a:latin typeface="微软雅黑" panose="020B0503020204020204" pitchFamily="34" charset="-122"/>
              <a:ea typeface="微软雅黑" panose="020B0503020204020204" pitchFamily="34" charset="-122"/>
              <a:sym typeface="+mn-ea"/>
            </a:endParaRPr>
          </a:p>
        </p:txBody>
      </p:sp>
      <p:graphicFrame>
        <p:nvGraphicFramePr>
          <p:cNvPr id="606213" name="对象 609286"/>
          <p:cNvGraphicFramePr/>
          <p:nvPr/>
        </p:nvGraphicFramePr>
        <p:xfrm>
          <a:off x="4538345" y="1951990"/>
          <a:ext cx="4800600" cy="3467735"/>
        </p:xfrm>
        <a:graphic>
          <a:graphicData uri="http://schemas.openxmlformats.org/presentationml/2006/ole">
            <mc:AlternateContent xmlns:mc="http://schemas.openxmlformats.org/markup-compatibility/2006">
              <mc:Choice xmlns:v="urn:schemas-microsoft-com:vml" Requires="v">
                <p:oleObj spid="_x0000_s3362" name="" r:id="rId1" imgW="3905250" imgH="2409825" progId="Paint.Picture">
                  <p:embed/>
                </p:oleObj>
              </mc:Choice>
              <mc:Fallback>
                <p:oleObj name="" r:id="rId1" imgW="3905250" imgH="2409825" progId="Paint.Picture">
                  <p:embed/>
                  <p:pic>
                    <p:nvPicPr>
                      <p:cNvPr id="0" name="图片 3361"/>
                      <p:cNvPicPr/>
                      <p:nvPr/>
                    </p:nvPicPr>
                    <p:blipFill>
                      <a:blip r:embed="rId2">
                        <a:clrChange>
                          <a:clrFrom>
                            <a:srgbClr val="FFFFFF"/>
                          </a:clrFrom>
                          <a:clrTo>
                            <a:srgbClr val="FFFFFF">
                              <a:alpha val="0"/>
                            </a:srgbClr>
                          </a:clrTo>
                        </a:clrChange>
                      </a:blip>
                      <a:stretch>
                        <a:fillRect/>
                      </a:stretch>
                    </p:blipFill>
                    <p:spPr>
                      <a:xfrm>
                        <a:off x="4538345" y="1951990"/>
                        <a:ext cx="4800600" cy="3467735"/>
                      </a:xfrm>
                      <a:prstGeom prst="rect">
                        <a:avLst/>
                      </a:prstGeom>
                      <a:noFill/>
                      <a:ln w="38100">
                        <a:noFill/>
                        <a:miter/>
                      </a:ln>
                    </p:spPr>
                  </p:pic>
                </p:oleObj>
              </mc:Fallback>
            </mc:AlternateContent>
          </a:graphicData>
        </a:graphic>
      </p:graphicFrame>
      <p:sp>
        <p:nvSpPr>
          <p:cNvPr id="3" name="圆角矩形 2"/>
          <p:cNvSpPr/>
          <p:nvPr/>
        </p:nvSpPr>
        <p:spPr>
          <a:xfrm>
            <a:off x="5266055" y="3590290"/>
            <a:ext cx="1511935" cy="86423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7" name="圆角矩形 6"/>
          <p:cNvSpPr/>
          <p:nvPr/>
        </p:nvSpPr>
        <p:spPr>
          <a:xfrm>
            <a:off x="7005320" y="3451860"/>
            <a:ext cx="1759585" cy="829310"/>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8" name="椭圆 7"/>
          <p:cNvSpPr/>
          <p:nvPr/>
        </p:nvSpPr>
        <p:spPr>
          <a:xfrm>
            <a:off x="7595870" y="3429000"/>
            <a:ext cx="591820" cy="852170"/>
          </a:xfrm>
          <a:prstGeom prst="ellipse">
            <a:avLst/>
          </a:prstGeom>
          <a:noFill/>
          <a:ln w="57150"/>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amond(in)">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bldLvl="0" animBg="1"/>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宋体" panose="02010600030101010101" pitchFamily="2" charset="-122"/>
              </a:rPr>
              <a:t>、</a:t>
            </a:r>
            <a:r>
              <a:rPr lang="en-US" sz="2400" b="1" dirty="0">
                <a:latin typeface="微软雅黑" panose="020B0503020204020204" pitchFamily="34" charset="-122"/>
                <a:ea typeface="微软雅黑" panose="020B0503020204020204" pitchFamily="34" charset="-122"/>
                <a:sym typeface="+mn-ea"/>
              </a:rPr>
              <a:t>双作用气缸换向回路</a:t>
            </a:r>
            <a:endParaRPr 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915035" y="1503045"/>
            <a:ext cx="4157345" cy="3046095"/>
          </a:xfrm>
          <a:prstGeom prst="rect">
            <a:avLst/>
          </a:prstGeom>
          <a:noFill/>
        </p:spPr>
        <p:txBody>
          <a:bodyPr wrap="square" rtlCol="0">
            <a:spAutoFit/>
          </a:bodyPr>
          <a:p>
            <a:pPr indent="0" fontAlgn="auto">
              <a:lnSpc>
                <a:spcPct val="120000"/>
              </a:lnSpc>
            </a:pPr>
            <a:r>
              <a:rPr lang="en-US" sz="2000" dirty="0">
                <a:latin typeface="微软雅黑" panose="020B0503020204020204" pitchFamily="34" charset="-122"/>
                <a:ea typeface="微软雅黑" panose="020B0503020204020204" pitchFamily="34" charset="-122"/>
                <a:sym typeface="+mn-ea"/>
              </a:rPr>
              <a:t>       </a:t>
            </a:r>
            <a:r>
              <a:rPr lang="zh-CN" altLang="en-US" sz="2000" dirty="0">
                <a:latin typeface="Times New Roman" panose="02020603050405020304" pitchFamily="18" charset="0"/>
                <a:ea typeface="宋体" panose="02010600030101010101" pitchFamily="2" charset="-122"/>
                <a:sym typeface="+mn-ea"/>
              </a:rPr>
              <a:t> </a:t>
            </a:r>
            <a:r>
              <a:rPr lang="en-US" sz="2000" dirty="0">
                <a:latin typeface="微软雅黑" panose="020B0503020204020204" pitchFamily="34" charset="-122"/>
                <a:ea typeface="微软雅黑" panose="020B0503020204020204" pitchFamily="34" charset="-122"/>
                <a:sym typeface="+mn-ea"/>
              </a:rPr>
              <a:t>双作用气缸换向回路如图所示。图a和图b分别为由双气控二位五通阀和中位封闭式双气控三位五通阀控制的换向回路，其实现的功能与上面的单作用气缸换向回路相似，但应注意不能在换向阀两侧同时加等压气控信号，否则气缸易出现误动作。 </a:t>
            </a:r>
            <a:endParaRPr lang="en-US" sz="2000" dirty="0">
              <a:solidFill>
                <a:schemeClr val="tx1"/>
              </a:solidFill>
              <a:latin typeface="微软雅黑" panose="020B0503020204020204" pitchFamily="34" charset="-122"/>
              <a:ea typeface="微软雅黑" panose="020B0503020204020204" pitchFamily="34" charset="-122"/>
            </a:endParaRPr>
          </a:p>
        </p:txBody>
      </p:sp>
      <p:pic>
        <p:nvPicPr>
          <p:cNvPr id="607237" name="图片 610310"/>
          <p:cNvPicPr>
            <a:picLocks noChangeAspect="1"/>
          </p:cNvPicPr>
          <p:nvPr/>
        </p:nvPicPr>
        <p:blipFill>
          <a:blip r:embed="rId1">
            <a:clrChange>
              <a:clrFrom>
                <a:srgbClr val="FFFFFF"/>
              </a:clrFrom>
              <a:clrTo>
                <a:srgbClr val="FFFFFF">
                  <a:alpha val="0"/>
                </a:srgbClr>
              </a:clrTo>
            </a:clrChange>
          </a:blip>
          <a:stretch>
            <a:fillRect/>
          </a:stretch>
        </p:blipFill>
        <p:spPr>
          <a:xfrm>
            <a:off x="4664710" y="2695575"/>
            <a:ext cx="4373880" cy="3061970"/>
          </a:xfrm>
          <a:prstGeom prst="rect">
            <a:avLst/>
          </a:prstGeom>
          <a:noFill/>
          <a:ln w="9525">
            <a:noFill/>
          </a:ln>
        </p:spPr>
      </p:pic>
      <p:sp>
        <p:nvSpPr>
          <p:cNvPr id="3" name="圆角矩形 2"/>
          <p:cNvSpPr/>
          <p:nvPr/>
        </p:nvSpPr>
        <p:spPr>
          <a:xfrm>
            <a:off x="4859655" y="4149090"/>
            <a:ext cx="3456305" cy="79184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29310"/>
            <a:ext cx="6699250" cy="460375"/>
          </a:xfrm>
          <a:prstGeom prst="rect">
            <a:avLst/>
          </a:prstGeom>
          <a:noFill/>
        </p:spPr>
        <p:txBody>
          <a:bodyPr wrap="square" rtlCol="0">
            <a:spAutoFit/>
          </a:bodyPr>
          <a:p>
            <a:pPr indent="0" fontAlgn="auto">
              <a:lnSpc>
                <a:spcPct val="100000"/>
              </a:lnSpc>
            </a:pPr>
            <a:r>
              <a:rPr lang="en-US" sz="2400" b="1" dirty="0">
                <a:latin typeface="微软雅黑" panose="020B0503020204020204" pitchFamily="34" charset="-122"/>
                <a:ea typeface="微软雅黑" panose="020B0503020204020204" pitchFamily="34" charset="-122"/>
                <a:sym typeface="+mn-ea"/>
              </a:rPr>
              <a:t>3、安全保护回路</a:t>
            </a:r>
            <a:endParaRPr 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092200" y="1289685"/>
            <a:ext cx="4237990" cy="4892675"/>
          </a:xfrm>
          <a:prstGeom prst="rect">
            <a:avLst/>
          </a:prstGeom>
          <a:noFill/>
        </p:spPr>
        <p:txBody>
          <a:bodyPr wrap="square" rtlCol="0">
            <a:spAutoFit/>
          </a:bodyPr>
          <a:p>
            <a:pPr indent="0" fontAlgn="auto">
              <a:lnSpc>
                <a:spcPct val="120000"/>
              </a:lnSpc>
            </a:pPr>
            <a:r>
              <a:rPr lang="en-US" sz="2000" dirty="0">
                <a:latin typeface="微软雅黑" panose="020B0503020204020204" pitchFamily="34" charset="-122"/>
                <a:ea typeface="微软雅黑" panose="020B0503020204020204" pitchFamily="34" charset="-122"/>
                <a:sym typeface="+mn-ea"/>
              </a:rPr>
              <a:t>       如图所示。此回路正常工作时，按下手动换向阀1,压缩空气作用在换向阀4的左侧，使阀4左位工作，气缸活塞杆伸出，行至将机控换向阀5压下，换向阀4左侧控制气体经阀5排气，在弹簧力作用下阀4复位，活塞杆自动缩回。若活塞杆伸出行程中，遇到障碍或其他偶然因素，使负载过大，则气缸无杆腔气压升高，当超过设定值时，使顺序阀3打开，压下换向阀2，同样使阀4复位，活塞杆自动缩回，实现过载保护功</a:t>
            </a:r>
            <a:r>
              <a:rPr lang="zh-CN" altLang="en-US" sz="2000" dirty="0">
                <a:latin typeface="宋体" panose="02010600030101010101" pitchFamily="2" charset="-122"/>
                <a:ea typeface="宋体" panose="02010600030101010101" pitchFamily="2" charset="-122"/>
                <a:sym typeface="+mn-ea"/>
              </a:rPr>
              <a:t>能。</a:t>
            </a:r>
            <a:endParaRPr lang="zh-CN" altLang="en-US" sz="2000" b="0" dirty="0">
              <a:latin typeface="宋体" panose="02010600030101010101" pitchFamily="2" charset="-122"/>
              <a:ea typeface="宋体" panose="02010600030101010101" pitchFamily="2" charset="-122"/>
            </a:endParaRPr>
          </a:p>
          <a:p>
            <a:pPr indent="0" fontAlgn="auto">
              <a:lnSpc>
                <a:spcPct val="120000"/>
              </a:lnSpc>
            </a:pPr>
            <a:endParaRPr sz="2000" dirty="0">
              <a:solidFill>
                <a:schemeClr val="tx1"/>
              </a:solidFill>
              <a:latin typeface="微软雅黑" panose="020B0503020204020204" pitchFamily="34" charset="-122"/>
              <a:ea typeface="微软雅黑" panose="020B0503020204020204" pitchFamily="34" charset="-122"/>
            </a:endParaRPr>
          </a:p>
        </p:txBody>
      </p:sp>
      <p:pic>
        <p:nvPicPr>
          <p:cNvPr id="608261" name="图片 611334"/>
          <p:cNvPicPr>
            <a:picLocks noChangeAspect="1"/>
          </p:cNvPicPr>
          <p:nvPr/>
        </p:nvPicPr>
        <p:blipFill>
          <a:blip r:embed="rId1">
            <a:clrChange>
              <a:clrFrom>
                <a:srgbClr val="FFFFFF">
                  <a:alpha val="100000"/>
                </a:srgbClr>
              </a:clrFrom>
              <a:clrTo>
                <a:srgbClr val="FFFFFF">
                  <a:alpha val="100000"/>
                  <a:alpha val="0"/>
                </a:srgbClr>
              </a:clrTo>
            </a:clrChange>
          </a:blip>
          <a:stretch>
            <a:fillRect/>
          </a:stretch>
        </p:blipFill>
        <p:spPr>
          <a:xfrm>
            <a:off x="5100320" y="1973898"/>
            <a:ext cx="4103688" cy="3673475"/>
          </a:xfrm>
          <a:prstGeom prst="rect">
            <a:avLst/>
          </a:prstGeom>
          <a:noFill/>
          <a:ln w="9525">
            <a:noFill/>
          </a:ln>
        </p:spPr>
      </p:pic>
      <p:sp>
        <p:nvSpPr>
          <p:cNvPr id="3" name="圆角矩形 2"/>
          <p:cNvSpPr/>
          <p:nvPr/>
        </p:nvSpPr>
        <p:spPr>
          <a:xfrm>
            <a:off x="5330190" y="4617720"/>
            <a:ext cx="1511935" cy="722630"/>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5" name="圆角矩形 4"/>
          <p:cNvSpPr/>
          <p:nvPr/>
        </p:nvSpPr>
        <p:spPr>
          <a:xfrm>
            <a:off x="6379210" y="3220720"/>
            <a:ext cx="1299845" cy="63436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6" name="圆角矩形 5"/>
          <p:cNvSpPr/>
          <p:nvPr/>
        </p:nvSpPr>
        <p:spPr>
          <a:xfrm>
            <a:off x="8701405" y="2444115"/>
            <a:ext cx="502920" cy="1271270"/>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cxnSp>
        <p:nvCxnSpPr>
          <p:cNvPr id="7" name="直接箭头连接符 6"/>
          <p:cNvCxnSpPr/>
          <p:nvPr/>
        </p:nvCxnSpPr>
        <p:spPr>
          <a:xfrm>
            <a:off x="6379210" y="2082165"/>
            <a:ext cx="1276350"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H="1">
            <a:off x="6419215" y="1762760"/>
            <a:ext cx="115189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5554345" y="2493010"/>
            <a:ext cx="601345" cy="1007745"/>
          </a:xfrm>
          <a:prstGeom prst="roundRect">
            <a:avLst/>
          </a:prstGeom>
          <a:noFill/>
          <a:ln>
            <a:solidFill>
              <a:srgbClr val="005DA2"/>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圆角矩形 9"/>
          <p:cNvSpPr/>
          <p:nvPr/>
        </p:nvSpPr>
        <p:spPr>
          <a:xfrm>
            <a:off x="5100320" y="3416935"/>
            <a:ext cx="601345" cy="1007745"/>
          </a:xfrm>
          <a:prstGeom prst="roundRect">
            <a:avLst/>
          </a:prstGeom>
          <a:noFill/>
          <a:ln>
            <a:solidFill>
              <a:srgbClr val="005DA2"/>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Par">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linds(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P spid="6" grpId="0" bldLvl="0" animBg="1"/>
      <p:bldP spid="9" grpId="0" animBg="1"/>
      <p:bldP spid="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4545"/>
            <a:ext cx="6699250" cy="460375"/>
          </a:xfrm>
          <a:prstGeom prst="rect">
            <a:avLst/>
          </a:prstGeom>
          <a:noFill/>
        </p:spPr>
        <p:txBody>
          <a:bodyPr wrap="square" rtlCol="0">
            <a:spAutoFit/>
          </a:bodyPr>
          <a:p>
            <a:pPr algn="l"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4、互锁回路</a:t>
            </a:r>
            <a:endParaRPr 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979170" y="1264920"/>
            <a:ext cx="3059430" cy="5631180"/>
          </a:xfrm>
          <a:prstGeom prst="rect">
            <a:avLst/>
          </a:prstGeom>
          <a:noFill/>
        </p:spPr>
        <p:txBody>
          <a:bodyPr wrap="square" rtlCol="0">
            <a:spAutoFit/>
          </a:bodyPr>
          <a:p>
            <a:pPr indent="0" fontAlgn="auto">
              <a:lnSpc>
                <a:spcPct val="120000"/>
              </a:lnSpc>
            </a:pPr>
            <a:r>
              <a:rPr lang="en-US" sz="2000" dirty="0">
                <a:latin typeface="微软雅黑" panose="020B0503020204020204" pitchFamily="34" charset="-122"/>
                <a:ea typeface="微软雅黑" panose="020B0503020204020204" pitchFamily="34" charset="-122"/>
                <a:sym typeface="+mn-ea"/>
              </a:rPr>
              <a:t>     如图所示为互锁回路，能实现三个气缸的互锁，即三者不能同时动作，保证只有一个活塞动作。例如：操纵换向阀7换位，则换向阀4随即换向，使气缸A活塞杆伸出；同时，A缸进气通路的高压气体通过梭阀1、2作用在换向阀5、6右侧，将其锁住，保证此时即使换向阀8、9有气控信号输入，B、C缸也不会动作。若要使B缸或C缸动作，必须先将控制Ａ缸的气控阀7复位。 </a:t>
            </a:r>
            <a:endParaRPr sz="2000" dirty="0">
              <a:solidFill>
                <a:schemeClr val="tx1"/>
              </a:solidFill>
              <a:latin typeface="微软雅黑" panose="020B0503020204020204" pitchFamily="34" charset="-122"/>
              <a:ea typeface="微软雅黑" panose="020B0503020204020204" pitchFamily="34" charset="-122"/>
            </a:endParaRPr>
          </a:p>
        </p:txBody>
      </p:sp>
      <p:graphicFrame>
        <p:nvGraphicFramePr>
          <p:cNvPr id="609286" name="对象 612359"/>
          <p:cNvGraphicFramePr/>
          <p:nvPr/>
        </p:nvGraphicFramePr>
        <p:xfrm>
          <a:off x="4038283" y="1681480"/>
          <a:ext cx="5040312" cy="4141788"/>
        </p:xfrm>
        <a:graphic>
          <a:graphicData uri="http://schemas.openxmlformats.org/presentationml/2006/ole">
            <mc:AlternateContent xmlns:mc="http://schemas.openxmlformats.org/markup-compatibility/2006">
              <mc:Choice xmlns:v="urn:schemas-microsoft-com:vml" Requires="v">
                <p:oleObj spid="_x0000_s3364" name="" r:id="rId1" imgW="2519045" imgH="2071370" progId="Photoshop.Image.7">
                  <p:embed/>
                </p:oleObj>
              </mc:Choice>
              <mc:Fallback>
                <p:oleObj name="" r:id="rId1" imgW="2519045" imgH="2071370" progId="Photoshop.Image.7">
                  <p:embed/>
                  <p:pic>
                    <p:nvPicPr>
                      <p:cNvPr id="0" name="图片 3363"/>
                      <p:cNvPicPr/>
                      <p:nvPr/>
                    </p:nvPicPr>
                    <p:blipFill>
                      <a:blip r:embed="rId2"/>
                      <a:stretch>
                        <a:fillRect/>
                      </a:stretch>
                    </p:blipFill>
                    <p:spPr>
                      <a:xfrm>
                        <a:off x="4038283" y="1681480"/>
                        <a:ext cx="5040312" cy="4141788"/>
                      </a:xfrm>
                      <a:prstGeom prst="rect">
                        <a:avLst/>
                      </a:prstGeom>
                      <a:noFill/>
                      <a:ln w="38100">
                        <a:noFill/>
                        <a:miter/>
                      </a:ln>
                    </p:spPr>
                  </p:pic>
                </p:oleObj>
              </mc:Fallback>
            </mc:AlternateContent>
          </a:graphicData>
        </a:graphic>
      </p:graphicFrame>
      <p:sp>
        <p:nvSpPr>
          <p:cNvPr id="3" name="圆角矩形 2"/>
          <p:cNvSpPr/>
          <p:nvPr/>
        </p:nvSpPr>
        <p:spPr>
          <a:xfrm>
            <a:off x="4249420" y="4848225"/>
            <a:ext cx="1068705" cy="58102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5" name="圆角矩形 4"/>
          <p:cNvSpPr/>
          <p:nvPr/>
        </p:nvSpPr>
        <p:spPr>
          <a:xfrm>
            <a:off x="4819650" y="3947160"/>
            <a:ext cx="1068705" cy="58102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cxnSp>
        <p:nvCxnSpPr>
          <p:cNvPr id="6" name="直接箭头连接符 5"/>
          <p:cNvCxnSpPr/>
          <p:nvPr/>
        </p:nvCxnSpPr>
        <p:spPr>
          <a:xfrm flipV="1">
            <a:off x="4677410" y="1710690"/>
            <a:ext cx="0" cy="99250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5690870" y="2827655"/>
            <a:ext cx="838200" cy="42227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8" name="圆角矩形 7"/>
          <p:cNvSpPr/>
          <p:nvPr/>
        </p:nvSpPr>
        <p:spPr>
          <a:xfrm>
            <a:off x="7589520" y="2827655"/>
            <a:ext cx="838200" cy="42227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9" name="圆角矩形 8"/>
          <p:cNvSpPr/>
          <p:nvPr/>
        </p:nvSpPr>
        <p:spPr>
          <a:xfrm>
            <a:off x="6828790" y="3947160"/>
            <a:ext cx="448310" cy="56324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0" name="圆角矩形 9"/>
          <p:cNvSpPr/>
          <p:nvPr/>
        </p:nvSpPr>
        <p:spPr>
          <a:xfrm>
            <a:off x="8427720" y="3964940"/>
            <a:ext cx="448310" cy="56324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1" name="圆角矩形 10"/>
          <p:cNvSpPr/>
          <p:nvPr/>
        </p:nvSpPr>
        <p:spPr>
          <a:xfrm>
            <a:off x="5888355" y="4866005"/>
            <a:ext cx="2539365" cy="563245"/>
          </a:xfrm>
          <a:prstGeom prst="roundRect">
            <a:avLst/>
          </a:prstGeom>
          <a:noFill/>
          <a:ln w="38100">
            <a:solidFill>
              <a:srgbClr val="FF0000"/>
            </a:solidFill>
          </a:ln>
          <a:extLst>
            <a:ext uri="{909E8E84-426E-40DD-AFC4-6F175D3DCCD1}">
              <a14:hiddenFill xmlns:a14="http://schemas.microsoft.com/office/drawing/2010/main">
                <a:solidFill>
                  <a:schemeClr val="lt1"/>
                </a:solidFill>
              </a14:hiddenFill>
            </a:ext>
          </a:extLst>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12" name="椭圆 11"/>
          <p:cNvSpPr/>
          <p:nvPr/>
        </p:nvSpPr>
        <p:spPr>
          <a:xfrm>
            <a:off x="4715510" y="4869180"/>
            <a:ext cx="504190" cy="575945"/>
          </a:xfrm>
          <a:prstGeom prst="ellipse">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linds(horizontal)">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linds(horizontal)">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linds(horizontal)">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P spid="7" grpId="0" bldLvl="0" animBg="1"/>
      <p:bldP spid="8" grpId="0" bldLvl="0" animBg="1"/>
      <p:bldP spid="9" grpId="0" bldLvl="0" animBg="1"/>
      <p:bldP spid="10" grpId="0" bldLvl="0" animBg="1"/>
      <p:bldP spid="11" grpId="0" bldLvl="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44140" y="2829560"/>
            <a:ext cx="3855720" cy="1198880"/>
          </a:xfrm>
          <a:prstGeom prst="rect">
            <a:avLst/>
          </a:prstGeom>
          <a:noFill/>
          <a:ln>
            <a:noFill/>
          </a:ln>
        </p:spPr>
        <p:txBody>
          <a:bodyPr wrap="none" rtlCol="0" anchor="t">
            <a:spAutoFit/>
          </a:bodyPr>
          <a:p>
            <a:pPr algn="ctr"/>
            <a:r>
              <a:rPr lang="zh-CN" altLang="zh-CN" sz="7200" b="1">
                <a:solidFill>
                  <a:schemeClr val="tx1"/>
                </a:solidFill>
                <a:effectLst>
                  <a:outerShdw blurRad="38100" dist="19050" dir="2700000" algn="tl" rotWithShape="0">
                    <a:schemeClr val="dk1">
                      <a:alpha val="40000"/>
                    </a:schemeClr>
                  </a:outerShdw>
                </a:effectLst>
              </a:rPr>
              <a:t>谢谢大家</a:t>
            </a:r>
            <a:endParaRPr lang="zh-CN" altLang="zh-CN" sz="7200" b="1">
              <a:solidFill>
                <a:schemeClr val="tx1"/>
              </a:solidFill>
              <a:effectLst>
                <a:outerShdw blurRad="38100" dist="19050" dir="2700000" algn="tl" rotWithShape="0">
                  <a:schemeClr val="dk1">
                    <a:alpha val="40000"/>
                  </a:scheme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716</Words>
  <Application>WPS 演示</Application>
  <PresentationFormat>全屏显示(16:9)</PresentationFormat>
  <Paragraphs>21</Paragraphs>
  <Slides>6</Slides>
  <Notes>36</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6</vt:i4>
      </vt:variant>
    </vt:vector>
  </HeadingPairs>
  <TitlesOfParts>
    <vt:vector size="16" baseType="lpstr">
      <vt:lpstr>Arial</vt:lpstr>
      <vt:lpstr>宋体</vt:lpstr>
      <vt:lpstr>Wingdings</vt:lpstr>
      <vt:lpstr>微软雅黑</vt:lpstr>
      <vt:lpstr>Times New Roman</vt:lpstr>
      <vt:lpstr>Arial Unicode MS</vt:lpstr>
      <vt:lpstr>Calibri</vt:lpstr>
      <vt:lpstr>第一PPT，www.1ppt.com​</vt:lpstr>
      <vt:lpstr>Paint.Picture</vt:lpstr>
      <vt:lpstr>Photoshop.Image.7</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151</cp:revision>
  <dcterms:created xsi:type="dcterms:W3CDTF">2014-08-23T07:50:00Z</dcterms:created>
  <dcterms:modified xsi:type="dcterms:W3CDTF">2017-12-18T07:15:43Z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