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4" r:id="rId5"/>
    <p:sldId id="353" r:id="rId6"/>
    <p:sldId id="354" r:id="rId7"/>
    <p:sldId id="356" r:id="rId8"/>
    <p:sldId id="355" r:id="rId9"/>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192"/>
        <p:guide pos="145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齿轮泵是一种常见液压泵，它的主要特点是结构简单，制造方便，价格低，体积小，重量轻，自吸性好，对油液污染不敏感，工作可行性高；缺点是流量和压力脉动大，噪声大，排量不可调。被广泛应用于采矿设备、冶金设备、建筑机械、工程机械、农林机械等各个行业。</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F:/f1.bmp" TargetMode="Externa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6.png"/><Relationship Id="rId7" Type="http://schemas.openxmlformats.org/officeDocument/2006/relationships/image" Target="../media/image15.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0" Type="http://schemas.openxmlformats.org/officeDocument/2006/relationships/notesSlide" Target="../notesSlides/notesSlide5.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700145" y="3573145"/>
            <a:ext cx="5371465" cy="1198880"/>
          </a:xfrm>
          <a:prstGeom prst="rect">
            <a:avLst/>
          </a:prstGeom>
          <a:noFill/>
        </p:spPr>
        <p:txBody>
          <a:bodyPr wrap="square" rtlCol="0" anchor="t">
            <a:spAutoFit/>
          </a:bodyPr>
          <a:p>
            <a:pPr algn="ctr" fontAlgn="auto"/>
            <a:r>
              <a:rPr lang="zh-CN" altLang="zh-CN" sz="3600" b="1">
                <a:latin typeface="+mn-ea"/>
                <a:sym typeface="+mn-ea"/>
              </a:rPr>
              <a:t>液压泵、液压马达的图形符号</a:t>
            </a:r>
            <a:endParaRPr lang="zh-CN" altLang="zh-CN" sz="3600" b="1">
              <a:latin typeface="+mn-ea"/>
              <a:sym typeface="+mn-ea"/>
            </a:endParaRPr>
          </a:p>
        </p:txBody>
      </p:sp>
      <p:pic>
        <p:nvPicPr>
          <p:cNvPr id="4" name="图片 3"/>
          <p:cNvPicPr>
            <a:picLocks noChangeAspect="1"/>
          </p:cNvPicPr>
          <p:nvPr/>
        </p:nvPicPr>
        <p:blipFill>
          <a:blip r:embed="rId1"/>
          <a:stretch>
            <a:fillRect/>
          </a:stretch>
        </p:blipFill>
        <p:spPr>
          <a:xfrm>
            <a:off x="34925" y="2681605"/>
            <a:ext cx="3122930" cy="263779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1.</a:t>
            </a:r>
            <a:r>
              <a:rPr lang="zh-CN" altLang="en-US" sz="2400" b="1" dirty="0">
                <a:latin typeface="微软雅黑" panose="020B0503020204020204" pitchFamily="34" charset="-122"/>
                <a:ea typeface="微软雅黑" panose="020B0503020204020204" pitchFamily="34" charset="-122"/>
                <a:sym typeface="+mn-ea"/>
              </a:rPr>
              <a:t>如何从符号上区分泵和万达</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液压泵、液压马达的图形符号</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pic>
        <p:nvPicPr>
          <p:cNvPr id="4" name="图片 3"/>
          <p:cNvPicPr>
            <a:picLocks noChangeAspect="1"/>
          </p:cNvPicPr>
          <p:nvPr/>
        </p:nvPicPr>
        <p:blipFill>
          <a:blip r:embed="rId1"/>
          <a:stretch>
            <a:fillRect/>
          </a:stretch>
        </p:blipFill>
        <p:spPr>
          <a:xfrm>
            <a:off x="2207895" y="2371725"/>
            <a:ext cx="1367790" cy="1646555"/>
          </a:xfrm>
          <a:prstGeom prst="rect">
            <a:avLst/>
          </a:prstGeom>
        </p:spPr>
      </p:pic>
      <p:pic>
        <p:nvPicPr>
          <p:cNvPr id="5" name="图片 4"/>
          <p:cNvPicPr>
            <a:picLocks noChangeAspect="1"/>
          </p:cNvPicPr>
          <p:nvPr/>
        </p:nvPicPr>
        <p:blipFill>
          <a:blip r:embed="rId2"/>
          <a:srcRect t="13171" b="11494"/>
          <a:stretch>
            <a:fillRect/>
          </a:stretch>
        </p:blipFill>
        <p:spPr>
          <a:xfrm>
            <a:off x="5055870" y="2449195"/>
            <a:ext cx="1931035" cy="1569085"/>
          </a:xfrm>
          <a:prstGeom prst="rect">
            <a:avLst/>
          </a:prstGeom>
        </p:spPr>
      </p:pic>
      <p:sp>
        <p:nvSpPr>
          <p:cNvPr id="22" name="正文"/>
          <p:cNvSpPr txBox="1"/>
          <p:nvPr/>
        </p:nvSpPr>
        <p:spPr>
          <a:xfrm>
            <a:off x="2303145" y="4346575"/>
            <a:ext cx="1177925" cy="368300"/>
          </a:xfrm>
          <a:prstGeom prst="rect">
            <a:avLst/>
          </a:prstGeom>
          <a:noFill/>
        </p:spPr>
        <p:txBody>
          <a:bodyPr wrap="square" rtlCol="0">
            <a:spAutoFit/>
          </a:bodyPr>
          <a:p>
            <a:pPr marL="342900" indent="0" algn="l" eaLnBrk="0" fontAlgn="auto" hangingPunct="0">
              <a:lnSpc>
                <a:spcPct val="90000"/>
              </a:lnSpc>
              <a:spcBef>
                <a:spcPts val="0"/>
              </a:spcBef>
              <a:buClr>
                <a:schemeClr val="accent2"/>
              </a:buClr>
              <a:buSzPct val="75000"/>
              <a:buFont typeface="Monotype Sorts"/>
              <a:buNone/>
            </a:pPr>
            <a:r>
              <a:rPr lang="zh-CN" sz="2000" dirty="0">
                <a:solidFill>
                  <a:schemeClr val="tx1"/>
                </a:solidFill>
                <a:latin typeface="微软雅黑" panose="020B0503020204020204" pitchFamily="34" charset="-122"/>
                <a:ea typeface="微软雅黑" panose="020B0503020204020204" pitchFamily="34" charset="-122"/>
              </a:rPr>
              <a:t>泵</a:t>
            </a:r>
            <a:endParaRPr lang="zh-CN" sz="2000" dirty="0">
              <a:solidFill>
                <a:schemeClr val="tx1"/>
              </a:solidFill>
              <a:latin typeface="微软雅黑" panose="020B0503020204020204" pitchFamily="34" charset="-122"/>
              <a:ea typeface="微软雅黑" panose="020B0503020204020204" pitchFamily="34" charset="-122"/>
            </a:endParaRPr>
          </a:p>
        </p:txBody>
      </p:sp>
      <p:sp>
        <p:nvSpPr>
          <p:cNvPr id="23" name="正文"/>
          <p:cNvSpPr txBox="1"/>
          <p:nvPr/>
        </p:nvSpPr>
        <p:spPr>
          <a:xfrm>
            <a:off x="5432425" y="4319270"/>
            <a:ext cx="1177925" cy="368300"/>
          </a:xfrm>
          <a:prstGeom prst="rect">
            <a:avLst/>
          </a:prstGeom>
          <a:noFill/>
        </p:spPr>
        <p:txBody>
          <a:bodyPr wrap="square" rtlCol="0">
            <a:spAutoFit/>
          </a:bodyPr>
          <a:p>
            <a:pPr marL="342900" indent="0" algn="l" eaLnBrk="0" fontAlgn="auto" hangingPunct="0">
              <a:lnSpc>
                <a:spcPct val="90000"/>
              </a:lnSpc>
              <a:spcBef>
                <a:spcPts val="0"/>
              </a:spcBef>
              <a:buClr>
                <a:schemeClr val="accent2"/>
              </a:buClr>
              <a:buSzPct val="75000"/>
              <a:buFont typeface="Monotype Sorts"/>
              <a:buNone/>
            </a:pPr>
            <a:r>
              <a:rPr lang="zh-CN" sz="2000" dirty="0">
                <a:solidFill>
                  <a:schemeClr val="tx1"/>
                </a:solidFill>
                <a:latin typeface="微软雅黑" panose="020B0503020204020204" pitchFamily="34" charset="-122"/>
                <a:ea typeface="微软雅黑" panose="020B0503020204020204" pitchFamily="34" charset="-122"/>
              </a:rPr>
              <a:t>马达</a:t>
            </a:r>
            <a:endParaRPr lang="zh-CN" sz="20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2.</a:t>
            </a:r>
            <a:r>
              <a:rPr lang="zh-CN" altLang="en-US" sz="2400" b="1" dirty="0">
                <a:latin typeface="微软雅黑" panose="020B0503020204020204" pitchFamily="34" charset="-122"/>
                <a:ea typeface="微软雅黑" panose="020B0503020204020204" pitchFamily="34" charset="-122"/>
                <a:sym typeface="+mn-ea"/>
              </a:rPr>
              <a:t>液压泵的符号</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8194" name="Text Box 6"/>
          <p:cNvSpPr txBox="1"/>
          <p:nvPr/>
        </p:nvSpPr>
        <p:spPr>
          <a:xfrm>
            <a:off x="1676400" y="4343400"/>
            <a:ext cx="2916238" cy="2100263"/>
          </a:xfrm>
          <a:prstGeom prst="rect">
            <a:avLst/>
          </a:prstGeom>
          <a:noFill/>
          <a:ln w="9525">
            <a:noFill/>
          </a:ln>
        </p:spPr>
        <p:txBody>
          <a:bodyPr anchor="t">
            <a:spAutoFit/>
          </a:bodyPr>
          <a:p>
            <a:pPr>
              <a:spcBef>
                <a:spcPct val="50000"/>
              </a:spcBef>
            </a:pPr>
            <a:r>
              <a:rPr lang="en-US" altLang="zh-CN">
                <a:latin typeface="Tahoma" panose="020B0604030504040204" pitchFamily="34" charset="0"/>
                <a:ea typeface="宋体" panose="02010600030101010101" pitchFamily="2" charset="-122"/>
              </a:rPr>
              <a:t>a.</a:t>
            </a:r>
            <a:r>
              <a:rPr lang="zh-CN" altLang="en-US" dirty="0">
                <a:latin typeface="Tahoma" panose="020B0604030504040204" pitchFamily="34" charset="0"/>
                <a:ea typeface="宋体" panose="02010600030101010101" pitchFamily="2" charset="-122"/>
              </a:rPr>
              <a:t>单向定量液压泵</a:t>
            </a:r>
            <a:endParaRPr lang="zh-CN" altLang="en-US" dirty="0">
              <a:latin typeface="Tahoma" panose="020B0604030504040204" pitchFamily="34" charset="0"/>
              <a:ea typeface="宋体" panose="02010600030101010101" pitchFamily="2" charset="-122"/>
            </a:endParaRPr>
          </a:p>
          <a:p>
            <a:pPr>
              <a:spcBef>
                <a:spcPct val="50000"/>
              </a:spcBef>
            </a:pPr>
            <a:r>
              <a:rPr lang="en-US" altLang="zh-CN">
                <a:latin typeface="Tahoma" panose="020B0604030504040204" pitchFamily="34" charset="0"/>
                <a:ea typeface="宋体" panose="02010600030101010101" pitchFamily="2" charset="-122"/>
              </a:rPr>
              <a:t>b.</a:t>
            </a:r>
            <a:r>
              <a:rPr lang="zh-CN" altLang="en-US" dirty="0">
                <a:latin typeface="Tahoma" panose="020B0604030504040204" pitchFamily="34" charset="0"/>
                <a:ea typeface="宋体" panose="02010600030101010101" pitchFamily="2" charset="-122"/>
              </a:rPr>
              <a:t>双向定量液压泵</a:t>
            </a:r>
            <a:endParaRPr lang="zh-CN" altLang="en-US" dirty="0">
              <a:latin typeface="Tahoma" panose="020B0604030504040204" pitchFamily="34" charset="0"/>
              <a:ea typeface="宋体" panose="02010600030101010101" pitchFamily="2" charset="-122"/>
            </a:endParaRPr>
          </a:p>
          <a:p>
            <a:pPr>
              <a:spcBef>
                <a:spcPct val="50000"/>
              </a:spcBef>
            </a:pPr>
            <a:r>
              <a:rPr lang="en-US" altLang="zh-CN">
                <a:latin typeface="Tahoma" panose="020B0604030504040204" pitchFamily="34" charset="0"/>
                <a:ea typeface="宋体" panose="02010600030101010101" pitchFamily="2" charset="-122"/>
              </a:rPr>
              <a:t>c.</a:t>
            </a:r>
            <a:r>
              <a:rPr lang="zh-CN" altLang="en-US" dirty="0">
                <a:latin typeface="Tahoma" panose="020B0604030504040204" pitchFamily="34" charset="0"/>
                <a:ea typeface="宋体" panose="02010600030101010101" pitchFamily="2" charset="-122"/>
              </a:rPr>
              <a:t>单向变量液压泵</a:t>
            </a:r>
            <a:endParaRPr lang="zh-CN" altLang="en-US" dirty="0">
              <a:latin typeface="Tahoma" panose="020B0604030504040204" pitchFamily="34" charset="0"/>
              <a:ea typeface="宋体" panose="02010600030101010101" pitchFamily="2" charset="-122"/>
            </a:endParaRPr>
          </a:p>
          <a:p>
            <a:pPr>
              <a:spcBef>
                <a:spcPct val="50000"/>
              </a:spcBef>
            </a:pPr>
            <a:r>
              <a:rPr lang="en-US" altLang="zh-CN">
                <a:latin typeface="Tahoma" panose="020B0604030504040204" pitchFamily="34" charset="0"/>
                <a:ea typeface="宋体" panose="02010600030101010101" pitchFamily="2" charset="-122"/>
              </a:rPr>
              <a:t>d.</a:t>
            </a:r>
            <a:r>
              <a:rPr lang="zh-CN" altLang="en-US" dirty="0">
                <a:latin typeface="Tahoma" panose="020B0604030504040204" pitchFamily="34" charset="0"/>
                <a:ea typeface="宋体" panose="02010600030101010101" pitchFamily="2" charset="-122"/>
              </a:rPr>
              <a:t>双向变量液压泵</a:t>
            </a:r>
            <a:endParaRPr lang="zh-CN" altLang="en-US" dirty="0">
              <a:latin typeface="Tahoma" panose="020B0604030504040204" pitchFamily="34" charset="0"/>
              <a:ea typeface="宋体" panose="02010600030101010101" pitchFamily="2" charset="-122"/>
            </a:endParaRPr>
          </a:p>
        </p:txBody>
      </p:sp>
      <p:pic>
        <p:nvPicPr>
          <p:cNvPr id="8195" name="Picture 8" descr="F:\f1.bmp"/>
          <p:cNvPicPr>
            <a:picLocks noChangeAspect="1"/>
          </p:cNvPicPr>
          <p:nvPr/>
        </p:nvPicPr>
        <p:blipFill>
          <a:blip r:embed="rId1" r:link="rId2"/>
          <a:stretch>
            <a:fillRect/>
          </a:stretch>
        </p:blipFill>
        <p:spPr>
          <a:xfrm>
            <a:off x="1752600" y="2133600"/>
            <a:ext cx="5276850" cy="1866900"/>
          </a:xfrm>
          <a:prstGeom prst="rect">
            <a:avLst/>
          </a:prstGeom>
          <a:noFill/>
          <a:ln w="9525">
            <a:noFill/>
          </a:ln>
        </p:spPr>
      </p:pic>
      <p:sp>
        <p:nvSpPr>
          <p:cNvPr id="6" name="文本框 5"/>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液压泵、液压马达的图形符号</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22" name="正文"/>
          <p:cNvSpPr txBox="1"/>
          <p:nvPr/>
        </p:nvSpPr>
        <p:spPr>
          <a:xfrm>
            <a:off x="363220" y="6233795"/>
            <a:ext cx="1177925" cy="368300"/>
          </a:xfrm>
          <a:prstGeom prst="rect">
            <a:avLst/>
          </a:prstGeom>
          <a:noFill/>
        </p:spPr>
        <p:txBody>
          <a:bodyPr wrap="square" rtlCol="0">
            <a:spAutoFit/>
          </a:bodyPr>
          <a:p>
            <a:pPr marL="342900" indent="0" algn="l" eaLnBrk="0" fontAlgn="auto" hangingPunct="0">
              <a:lnSpc>
                <a:spcPct val="90000"/>
              </a:lnSpc>
              <a:spcBef>
                <a:spcPts val="0"/>
              </a:spcBef>
              <a:buClr>
                <a:schemeClr val="accent2"/>
              </a:buClr>
              <a:buSzPct val="75000"/>
              <a:buFont typeface="Monotype Sorts"/>
              <a:buNone/>
            </a:pPr>
            <a:r>
              <a:rPr lang="zh-CN" sz="2000" dirty="0">
                <a:solidFill>
                  <a:schemeClr val="tx1"/>
                </a:solidFill>
                <a:latin typeface="微软雅黑" panose="020B0503020204020204" pitchFamily="34" charset="-122"/>
                <a:ea typeface="微软雅黑" panose="020B0503020204020204" pitchFamily="34" charset="-122"/>
              </a:rPr>
              <a:t>泵</a:t>
            </a:r>
            <a:endParaRPr lang="zh-CN" sz="2000" dirty="0">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液压泵、液压马达的图形符号</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7"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3.</a:t>
            </a:r>
            <a:r>
              <a:rPr lang="zh-CN" altLang="en-US" sz="2400" b="1" dirty="0">
                <a:latin typeface="微软雅黑" panose="020B0503020204020204" pitchFamily="34" charset="-122"/>
                <a:ea typeface="微软雅黑" panose="020B0503020204020204" pitchFamily="34" charset="-122"/>
                <a:sym typeface="+mn-ea"/>
              </a:rPr>
              <a:t>液压马达的符号</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1390015" y="2225040"/>
            <a:ext cx="6363335" cy="240792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3.</a:t>
            </a:r>
            <a:r>
              <a:rPr lang="zh-CN" altLang="en-US" sz="2400" b="1" dirty="0">
                <a:latin typeface="微软雅黑" panose="020B0503020204020204" pitchFamily="34" charset="-122"/>
                <a:ea typeface="微软雅黑" panose="020B0503020204020204" pitchFamily="34" charset="-122"/>
                <a:sym typeface="+mn-ea"/>
              </a:rPr>
              <a:t>符号识图练习</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22" name="正文"/>
          <p:cNvSpPr txBox="1"/>
          <p:nvPr/>
        </p:nvSpPr>
        <p:spPr>
          <a:xfrm>
            <a:off x="1398905" y="1761490"/>
            <a:ext cx="6346825" cy="368300"/>
          </a:xfrm>
          <a:prstGeom prst="rect">
            <a:avLst/>
          </a:prstGeom>
          <a:noFill/>
        </p:spPr>
        <p:txBody>
          <a:bodyPr wrap="square" rtlCol="0">
            <a:spAutoFit/>
          </a:bodyPr>
          <a:p>
            <a:pPr marL="342900" indent="0" algn="l" eaLnBrk="0" fontAlgn="auto" hangingPunct="0">
              <a:lnSpc>
                <a:spcPct val="90000"/>
              </a:lnSpc>
              <a:spcBef>
                <a:spcPts val="0"/>
              </a:spcBef>
              <a:buClr>
                <a:schemeClr val="accent2"/>
              </a:buClr>
              <a:buSzPct val="75000"/>
              <a:buFont typeface="Monotype Sorts"/>
              <a:buNone/>
            </a:pPr>
            <a:r>
              <a:rPr lang="zh-CN" sz="2000" dirty="0">
                <a:solidFill>
                  <a:schemeClr val="tx1"/>
                </a:solidFill>
                <a:latin typeface="微软雅黑" panose="020B0503020204020204" pitchFamily="34" charset="-122"/>
                <a:ea typeface="微软雅黑" panose="020B0503020204020204" pitchFamily="34" charset="-122"/>
              </a:rPr>
              <a:t>你能说出以下泵和马达的符号含义嘛？</a:t>
            </a:r>
            <a:endParaRPr lang="zh-CN" sz="2000" dirty="0">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液压泵、液压马达的图形符号</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pic>
        <p:nvPicPr>
          <p:cNvPr id="9219" name="图片 9218"/>
          <p:cNvPicPr>
            <a:picLocks noChangeAspect="1"/>
          </p:cNvPicPr>
          <p:nvPr/>
        </p:nvPicPr>
        <p:blipFill>
          <a:blip r:embed="rId1"/>
          <a:stretch>
            <a:fillRect/>
          </a:stretch>
        </p:blipFill>
        <p:spPr>
          <a:xfrm>
            <a:off x="4975225" y="2232025"/>
            <a:ext cx="1323975" cy="1333500"/>
          </a:xfrm>
          <a:prstGeom prst="rect">
            <a:avLst/>
          </a:prstGeom>
          <a:noFill/>
          <a:ln w="9525">
            <a:noFill/>
          </a:ln>
        </p:spPr>
      </p:pic>
      <p:pic>
        <p:nvPicPr>
          <p:cNvPr id="9220" name="图片 9219"/>
          <p:cNvPicPr>
            <a:picLocks noChangeAspect="1"/>
          </p:cNvPicPr>
          <p:nvPr/>
        </p:nvPicPr>
        <p:blipFill>
          <a:blip r:embed="rId2"/>
          <a:stretch>
            <a:fillRect/>
          </a:stretch>
        </p:blipFill>
        <p:spPr>
          <a:xfrm>
            <a:off x="6727825" y="2232025"/>
            <a:ext cx="1244600" cy="1304925"/>
          </a:xfrm>
          <a:prstGeom prst="rect">
            <a:avLst/>
          </a:prstGeom>
          <a:noFill/>
          <a:ln w="9525">
            <a:noFill/>
          </a:ln>
        </p:spPr>
      </p:pic>
      <p:pic>
        <p:nvPicPr>
          <p:cNvPr id="9221" name="图片 9220"/>
          <p:cNvPicPr>
            <a:picLocks noChangeAspect="1"/>
          </p:cNvPicPr>
          <p:nvPr/>
        </p:nvPicPr>
        <p:blipFill>
          <a:blip r:embed="rId3"/>
          <a:stretch>
            <a:fillRect/>
          </a:stretch>
        </p:blipFill>
        <p:spPr>
          <a:xfrm>
            <a:off x="3222625" y="3908425"/>
            <a:ext cx="1447800" cy="1284288"/>
          </a:xfrm>
          <a:prstGeom prst="rect">
            <a:avLst/>
          </a:prstGeom>
          <a:noFill/>
          <a:ln w="9525">
            <a:noFill/>
          </a:ln>
        </p:spPr>
      </p:pic>
      <p:pic>
        <p:nvPicPr>
          <p:cNvPr id="9222" name="图片 9221"/>
          <p:cNvPicPr>
            <a:picLocks noChangeAspect="1"/>
          </p:cNvPicPr>
          <p:nvPr/>
        </p:nvPicPr>
        <p:blipFill>
          <a:blip r:embed="rId4"/>
          <a:stretch>
            <a:fillRect/>
          </a:stretch>
        </p:blipFill>
        <p:spPr>
          <a:xfrm>
            <a:off x="6727825" y="3908425"/>
            <a:ext cx="1295400" cy="1249363"/>
          </a:xfrm>
          <a:prstGeom prst="rect">
            <a:avLst/>
          </a:prstGeom>
          <a:noFill/>
          <a:ln w="9525">
            <a:noFill/>
          </a:ln>
        </p:spPr>
      </p:pic>
      <p:pic>
        <p:nvPicPr>
          <p:cNvPr id="9223" name="图片 9222"/>
          <p:cNvPicPr>
            <a:picLocks noChangeAspect="1"/>
          </p:cNvPicPr>
          <p:nvPr/>
        </p:nvPicPr>
        <p:blipFill>
          <a:blip r:embed="rId5"/>
          <a:stretch>
            <a:fillRect/>
          </a:stretch>
        </p:blipFill>
        <p:spPr>
          <a:xfrm>
            <a:off x="1622425" y="2232025"/>
            <a:ext cx="1260475" cy="1295400"/>
          </a:xfrm>
          <a:prstGeom prst="rect">
            <a:avLst/>
          </a:prstGeom>
          <a:noFill/>
          <a:ln w="9525">
            <a:noFill/>
          </a:ln>
        </p:spPr>
      </p:pic>
      <p:pic>
        <p:nvPicPr>
          <p:cNvPr id="9224" name="图片 9223"/>
          <p:cNvPicPr>
            <a:picLocks noChangeAspect="1"/>
          </p:cNvPicPr>
          <p:nvPr/>
        </p:nvPicPr>
        <p:blipFill>
          <a:blip r:embed="rId6"/>
          <a:stretch>
            <a:fillRect/>
          </a:stretch>
        </p:blipFill>
        <p:spPr>
          <a:xfrm>
            <a:off x="3298825" y="2232025"/>
            <a:ext cx="1295400" cy="1295400"/>
          </a:xfrm>
          <a:prstGeom prst="rect">
            <a:avLst/>
          </a:prstGeom>
          <a:noFill/>
          <a:ln w="9525">
            <a:noFill/>
          </a:ln>
        </p:spPr>
      </p:pic>
      <p:pic>
        <p:nvPicPr>
          <p:cNvPr id="9225" name="图片 9224"/>
          <p:cNvPicPr>
            <a:picLocks noChangeAspect="1"/>
          </p:cNvPicPr>
          <p:nvPr/>
        </p:nvPicPr>
        <p:blipFill>
          <a:blip r:embed="rId7"/>
          <a:stretch>
            <a:fillRect/>
          </a:stretch>
        </p:blipFill>
        <p:spPr>
          <a:xfrm>
            <a:off x="1622425" y="3908425"/>
            <a:ext cx="1249363" cy="1295400"/>
          </a:xfrm>
          <a:prstGeom prst="rect">
            <a:avLst/>
          </a:prstGeom>
          <a:noFill/>
          <a:ln w="9525">
            <a:noFill/>
          </a:ln>
        </p:spPr>
      </p:pic>
      <p:pic>
        <p:nvPicPr>
          <p:cNvPr id="9226" name="图片 9225"/>
          <p:cNvPicPr>
            <a:picLocks noChangeAspect="1"/>
          </p:cNvPicPr>
          <p:nvPr/>
        </p:nvPicPr>
        <p:blipFill>
          <a:blip r:embed="rId8"/>
          <a:stretch>
            <a:fillRect/>
          </a:stretch>
        </p:blipFill>
        <p:spPr>
          <a:xfrm>
            <a:off x="5051425" y="3908425"/>
            <a:ext cx="1219200" cy="12954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4.</a:t>
            </a:r>
            <a:r>
              <a:rPr lang="zh-CN" altLang="en-US" sz="2400" b="1" dirty="0">
                <a:latin typeface="微软雅黑" panose="020B0503020204020204" pitchFamily="34" charset="-122"/>
                <a:ea typeface="微软雅黑" panose="020B0503020204020204" pitchFamily="34" charset="-122"/>
                <a:sym typeface="+mn-ea"/>
              </a:rPr>
              <a:t>符号的回路应用</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6" name="文本框 5"/>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液压泵、液压马达的图形符号</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grpSp>
        <p:nvGrpSpPr>
          <p:cNvPr id="144390" name="组合 144389"/>
          <p:cNvGrpSpPr/>
          <p:nvPr/>
        </p:nvGrpSpPr>
        <p:grpSpPr>
          <a:xfrm>
            <a:off x="1679575" y="1659255"/>
            <a:ext cx="5638800" cy="4936490"/>
            <a:chOff x="0" y="0"/>
            <a:chExt cx="6990" cy="7489"/>
          </a:xfrm>
        </p:grpSpPr>
        <p:pic>
          <p:nvPicPr>
            <p:cNvPr id="144391" name="图片 144390" descr="1"/>
            <p:cNvPicPr>
              <a:picLocks noChangeAspect="1"/>
            </p:cNvPicPr>
            <p:nvPr/>
          </p:nvPicPr>
          <p:blipFill>
            <a:blip r:embed="rId1"/>
            <a:stretch>
              <a:fillRect/>
            </a:stretch>
          </p:blipFill>
          <p:spPr>
            <a:xfrm>
              <a:off x="0" y="0"/>
              <a:ext cx="6990" cy="6240"/>
            </a:xfrm>
            <a:prstGeom prst="rect">
              <a:avLst/>
            </a:prstGeom>
            <a:noFill/>
            <a:ln w="9525">
              <a:noFill/>
            </a:ln>
          </p:spPr>
        </p:pic>
        <p:sp>
          <p:nvSpPr>
            <p:cNvPr id="144392" name="文本框 144391"/>
            <p:cNvSpPr txBox="1"/>
            <p:nvPr/>
          </p:nvSpPr>
          <p:spPr>
            <a:xfrm>
              <a:off x="1689" y="6865"/>
              <a:ext cx="2881" cy="624"/>
            </a:xfrm>
            <a:prstGeom prst="rect">
              <a:avLst/>
            </a:prstGeom>
            <a:solidFill>
              <a:srgbClr val="FFFFFF"/>
            </a:solidFill>
            <a:ln w="9525" cap="flat" cmpd="sng">
              <a:solidFill>
                <a:srgbClr val="FFFFFF"/>
              </a:solidFill>
              <a:prstDash val="solid"/>
              <a:miter/>
              <a:headEnd type="none" w="med" len="med"/>
              <a:tailEnd type="none" w="med" len="med"/>
            </a:ln>
          </p:spPr>
          <p:txBody>
            <a:bodyPr/>
            <a:p>
              <a:pPr algn="just"/>
              <a:endParaRPr lang="en-US" altLang="zh-CN" sz="900" dirty="0">
                <a:latin typeface="Times New Roman" panose="02020603050405020304" pitchFamily="18" charset="0"/>
              </a:endParaRPr>
            </a:p>
            <a:p>
              <a:endParaRPr lang="en-US" altLang="zh-CN" dirty="0">
                <a:latin typeface="Tahoma" panose="020B0604030504040204" pitchFamily="34" charset="0"/>
              </a:endParaRPr>
            </a:p>
          </p:txBody>
        </p:sp>
      </p:grpSp>
      <p:sp>
        <p:nvSpPr>
          <p:cNvPr id="3" name="文本框 2"/>
          <p:cNvSpPr txBox="1"/>
          <p:nvPr/>
        </p:nvSpPr>
        <p:spPr>
          <a:xfrm>
            <a:off x="2292985" y="6130925"/>
            <a:ext cx="3611880" cy="368300"/>
          </a:xfrm>
          <a:prstGeom prst="rect">
            <a:avLst/>
          </a:prstGeom>
          <a:noFill/>
        </p:spPr>
        <p:txBody>
          <a:bodyPr wrap="none" rtlCol="0" anchor="t">
            <a:spAutoFit/>
          </a:bodyPr>
          <a:p>
            <a:r>
              <a:rPr lang="zh-CN" altLang="en-US" dirty="0">
                <a:ea typeface="楷体_GB2312" pitchFamily="49" charset="-122"/>
                <a:sym typeface="+mn-ea"/>
              </a:rPr>
              <a:t>不同泵与马达组合的容积调速回路</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199</Words>
  <Application>WPS 演示</Application>
  <PresentationFormat>全屏显示(16:9)</PresentationFormat>
  <Paragraphs>44</Paragraphs>
  <Slides>6</Slides>
  <Notes>36</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vt:i4>
      </vt:variant>
    </vt:vector>
  </HeadingPairs>
  <TitlesOfParts>
    <vt:vector size="19" baseType="lpstr">
      <vt:lpstr>Arial</vt:lpstr>
      <vt:lpstr>宋体</vt:lpstr>
      <vt:lpstr>Wingdings</vt:lpstr>
      <vt:lpstr>微软雅黑</vt:lpstr>
      <vt:lpstr>楷体_GB2312</vt:lpstr>
      <vt:lpstr>Tahoma</vt:lpstr>
      <vt:lpstr>Monotype Sorts</vt:lpstr>
      <vt:lpstr>Times New Roman</vt:lpstr>
      <vt:lpstr>Arial Unicode MS</vt:lpstr>
      <vt:lpstr>Calibri</vt:lpstr>
      <vt:lpstr>新宋体</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Faith2</cp:lastModifiedBy>
  <cp:revision>196</cp:revision>
  <dcterms:created xsi:type="dcterms:W3CDTF">2014-08-23T07:50:00Z</dcterms:created>
  <dcterms:modified xsi:type="dcterms:W3CDTF">2017-12-28T07:14:24Z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