
<file path=[Content_Types].xml><?xml version="1.0" encoding="utf-8"?>
<Types xmlns="http://schemas.openxmlformats.org/package/2006/content-types">
  <Default Extension="jpeg" ContentType="image/jpeg"/>
  <Default Extension="vml" ContentType="application/vnd.openxmlformats-officedocument.vmlDrawin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activeX/activeX2.bin" ContentType="application/vnd.ms-office.activeX"/>
  <Override PartName="/ppt/activeX/activeX2.xml" ContentType="application/vnd.ms-office.activeX+xml"/>
  <Override PartName="/ppt/activeX/activeX3.bin" ContentType="application/vnd.ms-office.activeX"/>
  <Override PartName="/ppt/activeX/activeX3.xml" ContentType="application/vnd.ms-office.activeX+xml"/>
  <Override PartName="/ppt/activeX/activeX4.bin" ContentType="application/vnd.ms-office.activeX"/>
  <Override PartName="/ppt/activeX/activeX4.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59" r:id="rId5"/>
    <p:sldId id="320" r:id="rId6"/>
    <p:sldId id="367" r:id="rId7"/>
    <p:sldId id="374" r:id="rId8"/>
    <p:sldId id="379" r:id="rId9"/>
    <p:sldId id="375" r:id="rId10"/>
    <p:sldId id="376" r:id="rId11"/>
    <p:sldId id="377" r:id="rId12"/>
    <p:sldId id="378" r:id="rId13"/>
    <p:sldId id="380" r:id="rId14"/>
    <p:sldId id="381" r:id="rId15"/>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56"/>
        <p:guide pos="2856"/>
        <p:guide pos="208"/>
        <p:guide pos="1489"/>
        <p:guide pos="86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914400" y="6324600"/>
            <a:ext cx="1905000" cy="457200"/>
          </a:xfrm>
        </p:spPr>
        <p:txBody>
          <a:bodyPr/>
          <a:lstStyle/>
          <a:p>
            <a:pPr lvl="0"/>
            <a:endParaRPr lang="zh-CN" altLang="en-US" dirty="0">
              <a:latin typeface="Times New Roman" panose="02020603050405020304" pitchFamily="18" charset="0"/>
            </a:endParaRPr>
          </a:p>
        </p:txBody>
      </p:sp>
      <p:sp>
        <p:nvSpPr>
          <p:cNvPr id="3" name="页脚占位符 2"/>
          <p:cNvSpPr>
            <a:spLocks noGrp="1"/>
          </p:cNvSpPr>
          <p:nvPr>
            <p:ph type="ftr" sz="quarter" idx="11"/>
          </p:nvPr>
        </p:nvSpPr>
        <p:spPr>
          <a:xfrm>
            <a:off x="3352800" y="6324600"/>
            <a:ext cx="2895600" cy="457200"/>
          </a:xfrm>
        </p:spPr>
        <p:txBody>
          <a:bodyPr/>
          <a:lstStyle/>
          <a:p>
            <a:pPr lvl="0"/>
            <a:endParaRPr lang="zh-CN" altLang="en-US" dirty="0"/>
          </a:p>
        </p:txBody>
      </p:sp>
      <p:sp>
        <p:nvSpPr>
          <p:cNvPr id="4" name="灯片编号占位符 3"/>
          <p:cNvSpPr>
            <a:spLocks noGrp="1"/>
          </p:cNvSpPr>
          <p:nvPr>
            <p:ph type="sldNum" sz="quarter" idx="12"/>
          </p:nvPr>
        </p:nvSpPr>
        <p:spPr>
          <a:xfrm>
            <a:off x="6781800" y="6324600"/>
            <a:ext cx="1905000" cy="457200"/>
          </a:xfrm>
        </p:spPr>
        <p:txBody>
          <a:bodyPr/>
          <a:lstStyle/>
          <a:p>
            <a:pPr lvl="0"/>
            <a:fld id="{9A0DB2DC-4C9A-4742-B13C-FB6460FD3503}" type="slidenum">
              <a:rPr lang="zh-CN" altLang="en-US" dirty="0"/>
            </a:fld>
            <a:endParaRPr lang="zh-CN" altLang="en-US" dirty="0">
              <a:latin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4.wmf"/><Relationship Id="rId1" Type="http://schemas.openxmlformats.org/officeDocument/2006/relationships/control" Target="../activeX/activeX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6.png"/><Relationship Id="rId2" Type="http://schemas.microsoft.com/office/2007/relationships/media" Target="file:///H:\&#28082;&#21387;&#20849;&#20139;&#36164;&#28304;&#35838;\&#27668;&#21160;ppt\&#33410;&#27969;&#38400;&#24037;&#20316;.avi" TargetMode="External"/><Relationship Id="rId1" Type="http://schemas.openxmlformats.org/officeDocument/2006/relationships/video" Target="file:///H:\&#28082;&#21387;&#20849;&#20139;&#36164;&#28304;&#35838;\&#27668;&#21160;ppt\&#33410;&#27969;&#38400;&#24037;&#20316;.avi"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8.wmf"/><Relationship Id="rId1" Type="http://schemas.openxmlformats.org/officeDocument/2006/relationships/control" Target="../activeX/activeX2.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vmlDrawing" Target="../drawings/vmlDrawing3.vml"/><Relationship Id="rId3" Type="http://schemas.openxmlformats.org/officeDocument/2006/relationships/slideLayout" Target="../slideLayouts/slideLayout2.xml"/><Relationship Id="rId2" Type="http://schemas.openxmlformats.org/officeDocument/2006/relationships/image" Target="../media/image9.wmf"/><Relationship Id="rId1" Type="http://schemas.openxmlformats.org/officeDocument/2006/relationships/control" Target="../activeX/activeX3.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vmlDrawing" Target="../drawings/vmlDrawing4.vml"/><Relationship Id="rId3" Type="http://schemas.openxmlformats.org/officeDocument/2006/relationships/slideLayout" Target="../slideLayouts/slideLayout2.xml"/><Relationship Id="rId2" Type="http://schemas.openxmlformats.org/officeDocument/2006/relationships/image" Target="../media/image10.wmf"/><Relationship Id="rId1" Type="http://schemas.openxmlformats.org/officeDocument/2006/relationships/control" Target="../activeX/activeX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297805" y="3570605"/>
            <a:ext cx="3679825" cy="891540"/>
          </a:xfrm>
          <a:prstGeom prst="rect">
            <a:avLst/>
          </a:prstGeom>
          <a:noFill/>
        </p:spPr>
        <p:txBody>
          <a:bodyPr wrap="square" rtlCol="0" anchor="t">
            <a:spAutoFit/>
          </a:bodyPr>
          <a:p>
            <a:pPr algn="ctr" fontAlgn="auto"/>
            <a:r>
              <a:rPr lang="zh-CN" altLang="zh-CN" sz="3600" b="1">
                <a:latin typeface="+mn-ea"/>
                <a:sym typeface="+mn-ea"/>
              </a:rPr>
              <a:t>节流调速回路</a:t>
            </a:r>
            <a:endParaRPr lang="zh-CN" altLang="zh-CN" sz="3600" b="1">
              <a:latin typeface="+mn-ea"/>
              <a:sym typeface="+mn-ea"/>
            </a:endParaRPr>
          </a:p>
          <a:p>
            <a:pPr algn="ctr" fontAlgn="auto"/>
            <a:r>
              <a:rPr lang="zh-CN" altLang="zh-CN" sz="1600" b="1">
                <a:latin typeface="+mn-ea"/>
                <a:sym typeface="+mn-ea"/>
              </a:rPr>
              <a:t>选自项目二</a:t>
            </a:r>
            <a:r>
              <a:rPr lang="en-US" altLang="zh-CN" sz="1600" b="1">
                <a:latin typeface="+mn-ea"/>
                <a:sym typeface="+mn-ea"/>
              </a:rPr>
              <a:t>/</a:t>
            </a:r>
            <a:r>
              <a:rPr lang="zh-CN" altLang="en-US" sz="1600" b="1">
                <a:latin typeface="+mn-ea"/>
                <a:sym typeface="+mn-ea"/>
              </a:rPr>
              <a:t>情境</a:t>
            </a:r>
            <a:r>
              <a:rPr lang="en-US" altLang="zh-CN" sz="1600" b="1">
                <a:latin typeface="+mn-ea"/>
                <a:sym typeface="+mn-ea"/>
              </a:rPr>
              <a:t>2/</a:t>
            </a:r>
            <a:r>
              <a:rPr lang="zh-CN" altLang="en-US" sz="1600" b="1">
                <a:latin typeface="+mn-ea"/>
                <a:sym typeface="+mn-ea"/>
              </a:rPr>
              <a:t>任务</a:t>
            </a:r>
            <a:r>
              <a:rPr lang="en-US" altLang="zh-CN" sz="1600" b="1">
                <a:latin typeface="+mn-ea"/>
                <a:sym typeface="+mn-ea"/>
              </a:rPr>
              <a:t>1</a:t>
            </a:r>
            <a:endParaRPr lang="en-US" altLang="zh-CN" sz="1600" b="1">
              <a:latin typeface="+mn-ea"/>
              <a:sym typeface="+mn-ea"/>
            </a:endParaRPr>
          </a:p>
        </p:txBody>
      </p:sp>
    </p:spTree>
    <p:controls>
      <mc:AlternateContent xmlns:mc="http://schemas.openxmlformats.org/markup-compatibility/2006">
        <mc:Choice xmlns:v="urn:schemas-microsoft-com:vml" Requires="v">
          <p:control spid="5" name="" r:id="rId1" imgW="4912995" imgH="2797175"/>
        </mc:Choice>
        <mc:Fallback>
          <p:control name="" r:id="rId1" imgW="4912995" imgH="2797175">
            <p:pic>
              <p:nvPicPr>
                <p:cNvPr id="0" name="Host Control  4"/>
                <p:cNvPicPr/>
                <p:nvPr/>
              </p:nvPicPr>
              <p:blipFill>
                <a:blip r:embed="rId2"/>
                <a:stretch>
                  <a:fillRect/>
                </a:stretch>
              </p:blipFill>
              <p:spPr>
                <a:xfrm>
                  <a:off x="154305" y="2618105"/>
                  <a:ext cx="4912995" cy="2797175"/>
                </a:xfrm>
                <a:prstGeom prst="rect">
                  <a:avLst/>
                </a:prstGeom>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graphicFrame>
        <p:nvGraphicFramePr>
          <p:cNvPr id="2" name="表格 1"/>
          <p:cNvGraphicFramePr/>
          <p:nvPr/>
        </p:nvGraphicFramePr>
        <p:xfrm>
          <a:off x="1152525" y="1781175"/>
          <a:ext cx="6400165" cy="1524000"/>
        </p:xfrm>
        <a:graphic>
          <a:graphicData uri="http://schemas.openxmlformats.org/drawingml/2006/table">
            <a:tbl>
              <a:tblPr firstRow="1" bandRow="1">
                <a:tableStyleId>{5C22544A-7EE6-4342-B048-85BDC9FD1C3A}</a:tableStyleId>
              </a:tblPr>
              <a:tblGrid>
                <a:gridCol w="2132965"/>
                <a:gridCol w="2132965"/>
              </a:tblGrid>
              <a:tr h="457200">
                <a:tc>
                  <a:txBody>
                    <a:bodyPr/>
                    <a:p>
                      <a:pPr>
                        <a:buNone/>
                      </a:pPr>
                      <a:r>
                        <a:rPr lang="zh-CN" altLang="en-US" sz="2400">
                          <a:sym typeface="+mn-ea"/>
                        </a:rPr>
                        <a:t>负载</a:t>
                      </a:r>
                      <a:r>
                        <a:rPr lang="en-US" altLang="zh-CN" sz="2400">
                          <a:sym typeface="+mn-ea"/>
                        </a:rPr>
                        <a:t>F</a:t>
                      </a:r>
                      <a:endParaRPr lang="zh-CN" altLang="en-US"/>
                    </a:p>
                  </a:txBody>
                  <a:tcPr/>
                </a:tc>
                <a:tc>
                  <a:txBody>
                    <a:bodyPr/>
                    <a:p>
                      <a:pPr>
                        <a:buNone/>
                      </a:pPr>
                      <a:r>
                        <a:rPr lang="zh-CN" altLang="en-US" sz="2400">
                          <a:sym typeface="+mn-ea"/>
                        </a:rPr>
                        <a:t>速度</a:t>
                      </a:r>
                      <a:r>
                        <a:rPr lang="en-US" altLang="zh-CN" sz="2400">
                          <a:sym typeface="+mn-ea"/>
                        </a:rPr>
                        <a:t>V</a:t>
                      </a:r>
                      <a:endParaRPr lang="zh-CN" altLang="en-US"/>
                    </a:p>
                  </a:txBody>
                  <a:tcPr/>
                </a:tc>
              </a:tr>
              <a:tr h="381000">
                <a:tc>
                  <a:txBody>
                    <a:bodyPr/>
                    <a:p>
                      <a:pPr>
                        <a:buNone/>
                      </a:pPr>
                      <a:endParaRPr lang="zh-CN" altLang="en-US"/>
                    </a:p>
                  </a:txBody>
                  <a:tcPr/>
                </a:tc>
                <a:tc>
                  <a:txBody>
                    <a:bodyPr/>
                    <a:p>
                      <a:pPr>
                        <a:buNone/>
                      </a:pPr>
                      <a:endParaRPr lang="zh-CN" altLang="en-US"/>
                    </a:p>
                  </a:txBody>
                  <a:tcPr/>
                </a:tc>
              </a:tr>
              <a:tr h="381000">
                <a:tc>
                  <a:txBody>
                    <a:bodyPr/>
                    <a:p>
                      <a:pPr>
                        <a:buNone/>
                      </a:pPr>
                      <a:endParaRPr lang="zh-CN" altLang="en-US"/>
                    </a:p>
                  </a:txBody>
                  <a:tcPr/>
                </a:tc>
                <a:tc>
                  <a:txBody>
                    <a:bodyPr/>
                    <a:p>
                      <a:pPr>
                        <a:buNone/>
                      </a:pPr>
                      <a:endParaRPr lang="zh-CN" altLang="en-US"/>
                    </a:p>
                  </a:txBody>
                  <a:tcPr/>
                </a:tc>
              </a:tr>
              <a:tr h="381000">
                <a:tc>
                  <a:txBody>
                    <a:bodyPr/>
                    <a:p>
                      <a:pPr>
                        <a:buNone/>
                      </a:pPr>
                      <a:endParaRPr lang="zh-CN" altLang="en-US"/>
                    </a:p>
                  </a:txBody>
                  <a:tcPr/>
                </a:tc>
                <a:tc>
                  <a:txBody>
                    <a:bodyPr/>
                    <a:p>
                      <a:pPr>
                        <a:buNone/>
                      </a:pPr>
                      <a:endParaRPr lang="zh-CN" altLang="en-US"/>
                    </a:p>
                  </a:txBody>
                  <a:tcPr/>
                </a:tc>
              </a:tr>
            </a:tbl>
          </a:graphicData>
        </a:graphic>
      </p:graphicFrame>
      <p:sp>
        <p:nvSpPr>
          <p:cNvPr id="3" name="文本框 2"/>
          <p:cNvSpPr txBox="1"/>
          <p:nvPr/>
        </p:nvSpPr>
        <p:spPr>
          <a:xfrm>
            <a:off x="1026795" y="1190625"/>
            <a:ext cx="1898650" cy="368300"/>
          </a:xfrm>
          <a:prstGeom prst="rect">
            <a:avLst/>
          </a:prstGeom>
          <a:noFill/>
        </p:spPr>
        <p:txBody>
          <a:bodyPr wrap="none" rtlCol="0">
            <a:spAutoFit/>
          </a:bodyPr>
          <a:p>
            <a:r>
              <a:rPr lang="en-US" altLang="zh-CN"/>
              <a:t>1</a:t>
            </a:r>
            <a:r>
              <a:rPr lang="zh-CN" altLang="en-US"/>
              <a:t>）开口面积恒定</a:t>
            </a:r>
            <a:endParaRPr lang="zh-CN" altLang="en-US"/>
          </a:p>
        </p:txBody>
      </p:sp>
      <p:graphicFrame>
        <p:nvGraphicFramePr>
          <p:cNvPr id="4" name="表格 3"/>
          <p:cNvGraphicFramePr/>
          <p:nvPr/>
        </p:nvGraphicFramePr>
        <p:xfrm>
          <a:off x="1152525" y="4618990"/>
          <a:ext cx="6400165" cy="1524000"/>
        </p:xfrm>
        <a:graphic>
          <a:graphicData uri="http://schemas.openxmlformats.org/drawingml/2006/table">
            <a:tbl>
              <a:tblPr firstRow="1" bandRow="1">
                <a:tableStyleId>{5C22544A-7EE6-4342-B048-85BDC9FD1C3A}</a:tableStyleId>
              </a:tblPr>
              <a:tblGrid>
                <a:gridCol w="2132965"/>
                <a:gridCol w="2132965"/>
              </a:tblGrid>
              <a:tr h="457200">
                <a:tc>
                  <a:txBody>
                    <a:bodyPr/>
                    <a:p>
                      <a:pPr>
                        <a:buNone/>
                      </a:pPr>
                      <a:r>
                        <a:rPr lang="zh-CN" altLang="en-US" sz="2400">
                          <a:sym typeface="+mn-ea"/>
                        </a:rPr>
                        <a:t>开口面积</a:t>
                      </a:r>
                      <a:r>
                        <a:rPr lang="en-US" altLang="zh-CN" sz="2400">
                          <a:sym typeface="+mn-ea"/>
                        </a:rPr>
                        <a:t>A</a:t>
                      </a:r>
                      <a:endParaRPr lang="zh-CN" altLang="en-US"/>
                    </a:p>
                  </a:txBody>
                  <a:tcPr/>
                </a:tc>
                <a:tc>
                  <a:txBody>
                    <a:bodyPr/>
                    <a:p>
                      <a:pPr>
                        <a:buNone/>
                      </a:pPr>
                      <a:r>
                        <a:rPr lang="zh-CN" altLang="en-US" sz="2400">
                          <a:sym typeface="+mn-ea"/>
                        </a:rPr>
                        <a:t>速度</a:t>
                      </a:r>
                      <a:r>
                        <a:rPr lang="en-US" altLang="zh-CN" sz="2400">
                          <a:sym typeface="+mn-ea"/>
                        </a:rPr>
                        <a:t>V</a:t>
                      </a:r>
                      <a:endParaRPr lang="zh-CN" altLang="en-US"/>
                    </a:p>
                  </a:txBody>
                  <a:tcPr/>
                </a:tc>
              </a:tr>
              <a:tr h="381000">
                <a:tc>
                  <a:txBody>
                    <a:bodyPr/>
                    <a:p>
                      <a:pPr>
                        <a:buNone/>
                      </a:pPr>
                      <a:endParaRPr lang="zh-CN" altLang="en-US"/>
                    </a:p>
                  </a:txBody>
                  <a:tcPr/>
                </a:tc>
                <a:tc>
                  <a:txBody>
                    <a:bodyPr/>
                    <a:p>
                      <a:pPr>
                        <a:buNone/>
                      </a:pPr>
                      <a:endParaRPr lang="zh-CN" altLang="en-US"/>
                    </a:p>
                  </a:txBody>
                  <a:tcPr/>
                </a:tc>
              </a:tr>
              <a:tr h="381000">
                <a:tc>
                  <a:txBody>
                    <a:bodyPr/>
                    <a:p>
                      <a:pPr>
                        <a:buNone/>
                      </a:pPr>
                      <a:endParaRPr lang="zh-CN" altLang="en-US"/>
                    </a:p>
                  </a:txBody>
                  <a:tcPr/>
                </a:tc>
                <a:tc>
                  <a:txBody>
                    <a:bodyPr/>
                    <a:p>
                      <a:pPr>
                        <a:buNone/>
                      </a:pPr>
                      <a:endParaRPr lang="zh-CN" altLang="en-US"/>
                    </a:p>
                  </a:txBody>
                  <a:tcPr/>
                </a:tc>
              </a:tr>
              <a:tr h="457200">
                <a:tc>
                  <a:txBody>
                    <a:bodyPr/>
                    <a:p>
                      <a:pPr>
                        <a:buNone/>
                      </a:pPr>
                      <a:endParaRPr lang="zh-CN" altLang="en-US"/>
                    </a:p>
                  </a:txBody>
                  <a:tcPr/>
                </a:tc>
                <a:tc>
                  <a:txBody>
                    <a:bodyPr/>
                    <a:p>
                      <a:pPr>
                        <a:buNone/>
                      </a:pPr>
                      <a:endParaRPr lang="zh-CN" altLang="en-US"/>
                    </a:p>
                  </a:txBody>
                  <a:tcPr/>
                </a:tc>
              </a:tr>
            </a:tbl>
          </a:graphicData>
        </a:graphic>
      </p:graphicFrame>
      <p:sp>
        <p:nvSpPr>
          <p:cNvPr id="6" name="文本框 5"/>
          <p:cNvSpPr txBox="1"/>
          <p:nvPr/>
        </p:nvSpPr>
        <p:spPr>
          <a:xfrm>
            <a:off x="1026795" y="4090035"/>
            <a:ext cx="1441450" cy="368300"/>
          </a:xfrm>
          <a:prstGeom prst="rect">
            <a:avLst/>
          </a:prstGeom>
          <a:noFill/>
        </p:spPr>
        <p:txBody>
          <a:bodyPr wrap="none" rtlCol="0">
            <a:spAutoFit/>
          </a:bodyPr>
          <a:p>
            <a:r>
              <a:rPr lang="en-US" altLang="zh-CN"/>
              <a:t>2</a:t>
            </a:r>
            <a:r>
              <a:rPr lang="zh-CN" altLang="en-US"/>
              <a:t>）负载恒定</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pic>
        <p:nvPicPr>
          <p:cNvPr id="5" name="图片 4"/>
          <p:cNvPicPr>
            <a:picLocks noChangeAspect="1"/>
          </p:cNvPicPr>
          <p:nvPr/>
        </p:nvPicPr>
        <p:blipFill>
          <a:blip r:embed="rId1"/>
          <a:stretch>
            <a:fillRect/>
          </a:stretch>
        </p:blipFill>
        <p:spPr>
          <a:xfrm>
            <a:off x="325755" y="1555115"/>
            <a:ext cx="4474845" cy="2596515"/>
          </a:xfrm>
          <a:prstGeom prst="rect">
            <a:avLst/>
          </a:prstGeom>
        </p:spPr>
      </p:pic>
      <p:pic>
        <p:nvPicPr>
          <p:cNvPr id="7" name="图片 6"/>
          <p:cNvPicPr>
            <a:picLocks noChangeAspect="1"/>
          </p:cNvPicPr>
          <p:nvPr/>
        </p:nvPicPr>
        <p:blipFill>
          <a:blip r:embed="rId2"/>
          <a:stretch>
            <a:fillRect/>
          </a:stretch>
        </p:blipFill>
        <p:spPr>
          <a:xfrm>
            <a:off x="4485640" y="1034415"/>
            <a:ext cx="4087495" cy="3117215"/>
          </a:xfrm>
          <a:prstGeom prst="rect">
            <a:avLst/>
          </a:prstGeom>
        </p:spPr>
      </p:pic>
      <p:sp>
        <p:nvSpPr>
          <p:cNvPr id="362504" name="矩形 365577"/>
          <p:cNvSpPr/>
          <p:nvPr/>
        </p:nvSpPr>
        <p:spPr>
          <a:xfrm>
            <a:off x="891540" y="4371340"/>
            <a:ext cx="6828790" cy="368300"/>
          </a:xfrm>
          <a:prstGeom prst="rect">
            <a:avLst/>
          </a:prstGeom>
          <a:noFill/>
          <a:ln w="9525">
            <a:noFill/>
          </a:ln>
        </p:spPr>
        <p:txBody>
          <a:bodyPr wrap="square" anchor="t">
            <a:spAutoFit/>
          </a:bodyPr>
          <a:p>
            <a:pPr algn="ctr"/>
            <a:r>
              <a:rPr lang="zh-CN" altLang="en-US" b="0" dirty="0">
                <a:latin typeface="Arial" panose="020B0604020202020204" pitchFamily="34" charset="0"/>
                <a:ea typeface="宋体" panose="02010600030101010101" pitchFamily="2" charset="-122"/>
              </a:rPr>
              <a:t>进</a:t>
            </a:r>
            <a:r>
              <a:rPr lang="zh-CN" altLang="en-US" dirty="0">
                <a:latin typeface="Arial" panose="020B0604020202020204" pitchFamily="34" charset="0"/>
                <a:ea typeface="宋体" panose="02010600030101010101" pitchFamily="2" charset="-122"/>
                <a:sym typeface="+mn-ea"/>
              </a:rPr>
              <a:t>出</a:t>
            </a:r>
            <a:r>
              <a:rPr lang="zh-CN" altLang="en-US" b="0" dirty="0">
                <a:latin typeface="Arial" panose="020B0604020202020204" pitchFamily="34" charset="0"/>
                <a:ea typeface="宋体" panose="02010600030101010101" pitchFamily="2" charset="-122"/>
              </a:rPr>
              <a:t>口节流调速                              </a:t>
            </a:r>
            <a:r>
              <a:rPr lang="en-US" altLang="zh-CN" b="0" dirty="0">
                <a:latin typeface="Arial" panose="020B0604020202020204" pitchFamily="34" charset="0"/>
                <a:ea typeface="宋体" panose="02010600030101010101" pitchFamily="2" charset="-122"/>
              </a:rPr>
              <a:t> </a:t>
            </a:r>
            <a:r>
              <a:rPr lang="zh-CN" altLang="en-US" b="0" dirty="0">
                <a:latin typeface="Arial" panose="020B0604020202020204" pitchFamily="34" charset="0"/>
                <a:ea typeface="宋体" panose="02010600030101010101" pitchFamily="2" charset="-122"/>
              </a:rPr>
              <a:t>旁路节流调速</a:t>
            </a:r>
            <a:endParaRPr lang="zh-CN" altLang="en-US" b="0" dirty="0">
              <a:latin typeface="Arial" panose="020B0604020202020204" pitchFamily="3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35'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sp>
        <p:nvSpPr>
          <p:cNvPr id="183298" name="标题 183297"/>
          <p:cNvSpPr>
            <a:spLocks noGrp="1"/>
          </p:cNvSpPr>
          <p:nvPr/>
        </p:nvSpPr>
        <p:spPr>
          <a:xfrm>
            <a:off x="2627313" y="549275"/>
            <a:ext cx="3311525" cy="576263"/>
          </a:xfrm>
          <a:prstGeom prst="rect">
            <a:avLst/>
          </a:prstGeom>
          <a:noFill/>
          <a:ln w="9525">
            <a:noFill/>
          </a:ln>
        </p:spPr>
        <p:txBody>
          <a:bodyPr anchor="b"/>
          <a:lstStyle>
            <a:lvl1pPr marL="0" lvl="0" indent="0" algn="l"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zh-CN" altLang="en-US" sz="2000" dirty="0"/>
              <a:t>节流调速回路的主要特点</a:t>
            </a:r>
            <a:endParaRPr lang="zh-CN" altLang="en-US" sz="2000" dirty="0"/>
          </a:p>
        </p:txBody>
      </p:sp>
      <p:graphicFrame>
        <p:nvGraphicFramePr>
          <p:cNvPr id="183580" name="表格 183579"/>
          <p:cNvGraphicFramePr/>
          <p:nvPr/>
        </p:nvGraphicFramePr>
        <p:xfrm>
          <a:off x="440055" y="1125855"/>
          <a:ext cx="8442325" cy="5580380"/>
        </p:xfrm>
        <a:graphic>
          <a:graphicData uri="http://schemas.openxmlformats.org/drawingml/2006/table">
            <a:tbl>
              <a:tblPr/>
              <a:tblGrid>
                <a:gridCol w="670560"/>
                <a:gridCol w="3047365"/>
                <a:gridCol w="310515"/>
                <a:gridCol w="2255520"/>
                <a:gridCol w="2158365"/>
              </a:tblGrid>
              <a:tr h="551180">
                <a:tc>
                  <a:txBody>
                    <a:bodyPr/>
                    <a:p>
                      <a:pPr algn="ctr">
                        <a:buNone/>
                      </a:pPr>
                      <a:r>
                        <a:rPr lang="zh-CN" altLang="en-US" sz="1800" dirty="0">
                          <a:latin typeface="Times New Roman" panose="02020603050405020304" pitchFamily="18" charset="0"/>
                          <a:cs typeface="Times New Roman" panose="02020603050405020304" pitchFamily="18" charset="0"/>
                        </a:rPr>
                        <a:t>种类</a:t>
                      </a:r>
                      <a:endParaRPr lang="zh-CN" altLang="en-US" sz="1800" dirty="0">
                        <a:latin typeface="Times New Roman" panose="02020603050405020304" pitchFamily="18" charset="0"/>
                        <a:cs typeface="Times New Roman" panose="02020603050405020304" pitchFamily="18" charset="0"/>
                      </a:endParaRPr>
                    </a:p>
                  </a:txBody>
                  <a:tcPr>
                    <a:lnL w="12700" cap="flat" cmpd="sng">
                      <a:solidFill>
                        <a:srgbClr val="000000"/>
                      </a:solidFill>
                      <a:prstDash val="solid"/>
                      <a:miter/>
                      <a:headEnd type="none" w="med" len="med"/>
                      <a:tailEnd type="none" w="med" len="med"/>
                    </a:lnL>
                    <a:lnR w="12700" cap="flat" cmpd="sng">
                      <a:solidFill>
                        <a:srgbClr val="000000"/>
                      </a:solidFill>
                      <a:prstDash val="solid"/>
                      <a:miter/>
                      <a:headEnd type="none" w="med" len="med"/>
                      <a:tailEnd type="none" w="med" len="med"/>
                    </a:ln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lnTlToBr>
                      <a:noFill/>
                    </a:lnTlToBr>
                    <a:lnBlToTr>
                      <a:noFill/>
                    </a:lnBlToTr>
                    <a:noFill/>
                  </a:tcPr>
                </a:tc>
                <a:tc>
                  <a:txBody>
                    <a:bodyPr/>
                    <a:p>
                      <a:pPr algn="ctr">
                        <a:buNone/>
                      </a:pPr>
                      <a:r>
                        <a:rPr lang="zh-CN" altLang="en-US" sz="1800" dirty="0">
                          <a:latin typeface="Times New Roman" panose="02020603050405020304" pitchFamily="18" charset="0"/>
                          <a:cs typeface="Times New Roman" panose="02020603050405020304" pitchFamily="18" charset="0"/>
                        </a:rPr>
                        <a:t>进油节流调速</a:t>
                      </a:r>
                      <a:endParaRPr lang="zh-CN" altLang="en-US" sz="1800" dirty="0">
                        <a:latin typeface="Times New Roman" panose="02020603050405020304" pitchFamily="18" charset="0"/>
                        <a:cs typeface="Times New Roman" panose="02020603050405020304" pitchFamily="18" charset="0"/>
                      </a:endParaRPr>
                    </a:p>
                  </a:txBody>
                  <a:tcPr>
                    <a:lnL w="12700" cap="flat" cmpd="sng">
                      <a:solidFill>
                        <a:srgbClr val="000000"/>
                      </a:solidFill>
                      <a:prstDash val="solid"/>
                      <a:miter/>
                      <a:headEnd type="none" w="med" len="med"/>
                      <a:tailEnd type="none" w="med" len="med"/>
                    </a:lnL>
                    <a:lnR w="12700" cap="flat" cmpd="sng">
                      <a:solidFill>
                        <a:srgbClr val="000000"/>
                      </a:solidFill>
                      <a:prstDash val="solid"/>
                      <a:miter/>
                      <a:headEnd type="none" w="med" len="med"/>
                      <a:tailEnd type="none" w="med" len="med"/>
                    </a:ln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lnTlToBr>
                      <a:noFill/>
                    </a:lnTlToBr>
                    <a:lnBlToTr>
                      <a:noFill/>
                    </a:lnBlToTr>
                    <a:noFill/>
                  </a:tcPr>
                </a:tc>
                <a:tc gridSpan="2">
                  <a:txBody>
                    <a:bodyPr/>
                    <a:p>
                      <a:pPr algn="ctr">
                        <a:buNone/>
                      </a:pPr>
                      <a:r>
                        <a:rPr lang="zh-CN" altLang="en-US" sz="1800" dirty="0">
                          <a:latin typeface="Times New Roman" panose="02020603050405020304" pitchFamily="18" charset="0"/>
                          <a:cs typeface="Times New Roman" panose="02020603050405020304" pitchFamily="18" charset="0"/>
                        </a:rPr>
                        <a:t>回油节流调速回路</a:t>
                      </a:r>
                      <a:endParaRPr lang="zh-CN" altLang="en-US" sz="1800" dirty="0">
                        <a:latin typeface="Times New Roman" panose="02020603050405020304" pitchFamily="18" charset="0"/>
                        <a:cs typeface="Times New Roman" panose="02020603050405020304" pitchFamily="18" charset="0"/>
                      </a:endParaRPr>
                    </a:p>
                  </a:txBody>
                  <a:tcPr>
                    <a:lnL w="12700" cap="flat" cmpd="sng">
                      <a:solidFill>
                        <a:srgbClr val="000000"/>
                      </a:solidFill>
                      <a:prstDash val="solid"/>
                      <a:miter/>
                      <a:headEnd type="none" w="med" len="med"/>
                      <a:tailEnd type="none" w="med" len="med"/>
                    </a:lnL>
                    <a:lnR w="12700" cap="flat" cmpd="sng">
                      <a:solidFill>
                        <a:srgbClr val="000000"/>
                      </a:solidFill>
                      <a:prstDash val="solid"/>
                      <a:miter/>
                      <a:headEnd type="none" w="med" len="med"/>
                      <a:tailEnd type="none" w="med" len="med"/>
                    </a:ln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lnTlToBr>
                      <a:noFill/>
                    </a:lnTlToBr>
                    <a:lnBlToTr>
                      <a:noFill/>
                    </a:lnBlToTr>
                    <a:noFill/>
                  </a:tcPr>
                </a:tc>
                <a:tc hMerge="1">
                  <a:tcPr>
                    <a:lnR w="12700" cap="flat" cmpd="sng">
                      <a:solidFill>
                        <a:srgbClr val="000000"/>
                      </a:solidFill>
                      <a:prstDash val="solid"/>
                      <a:miter/>
                      <a:headEnd type="none" w="med" len="med"/>
                      <a:tailEnd type="none" w="med" len="med"/>
                    </a:ln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tcPr>
                </a:tc>
                <a:tc>
                  <a:txBody>
                    <a:bodyPr/>
                    <a:p>
                      <a:pPr algn="ctr">
                        <a:buNone/>
                      </a:pPr>
                      <a:r>
                        <a:rPr lang="zh-CN" altLang="en-US" sz="1800" dirty="0">
                          <a:latin typeface="Times New Roman" panose="02020603050405020304" pitchFamily="18" charset="0"/>
                          <a:cs typeface="Times New Roman" panose="02020603050405020304" pitchFamily="18" charset="0"/>
                        </a:rPr>
                        <a:t>旁油节流调速回路</a:t>
                      </a:r>
                      <a:endParaRPr lang="zh-CN" altLang="en-US" sz="1800" dirty="0">
                        <a:latin typeface="Times New Roman" panose="02020603050405020304" pitchFamily="18" charset="0"/>
                        <a:cs typeface="Times New Roman" panose="02020603050405020304" pitchFamily="18" charset="0"/>
                      </a:endParaRPr>
                    </a:p>
                  </a:txBody>
                  <a:tcPr>
                    <a:lnL w="12700" cap="flat" cmpd="sng">
                      <a:solidFill>
                        <a:srgbClr val="000000"/>
                      </a:solidFill>
                      <a:prstDash val="solid"/>
                      <a:miter/>
                      <a:headEnd type="none" w="med" len="med"/>
                      <a:tailEnd type="none" w="med" len="med"/>
                    </a:lnL>
                    <a:lnR w="12700" cap="flat" cmpd="sng">
                      <a:solidFill>
                        <a:srgbClr val="000000"/>
                      </a:solidFill>
                      <a:prstDash val="solid"/>
                      <a:miter/>
                      <a:headEnd type="none" w="med" len="med"/>
                      <a:tailEnd type="none" w="med" len="med"/>
                    </a:ln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lnTlToBr>
                      <a:noFill/>
                    </a:lnTlToBr>
                    <a:lnBlToTr>
                      <a:noFill/>
                    </a:lnBlToTr>
                    <a:noFill/>
                  </a:tcPr>
                </a:tc>
              </a:tr>
              <a:tr h="1800225">
                <a:tc>
                  <a:txBody>
                    <a:bodyPr/>
                    <a:p>
                      <a:pPr algn="ctr">
                        <a:buNone/>
                      </a:pPr>
                      <a:r>
                        <a:rPr lang="zh-CN" altLang="en-US" sz="1800" dirty="0">
                          <a:latin typeface="Times New Roman" panose="02020603050405020304" pitchFamily="18" charset="0"/>
                          <a:cs typeface="Times New Roman" panose="02020603050405020304" pitchFamily="18" charset="0"/>
                        </a:rPr>
                        <a:t>特点和应用</a:t>
                      </a:r>
                      <a:endParaRPr lang="zh-CN" altLang="en-US" sz="1800" dirty="0">
                        <a:latin typeface="Times New Roman" panose="02020603050405020304" pitchFamily="18" charset="0"/>
                        <a:cs typeface="Times New Roman" panose="02020603050405020304" pitchFamily="18" charset="0"/>
                      </a:endParaRPr>
                    </a:p>
                  </a:txBody>
                  <a:tcPr>
                    <a:lnL w="12700" cap="flat" cmpd="sng">
                      <a:solidFill>
                        <a:srgbClr val="000000"/>
                      </a:solidFill>
                      <a:prstDash val="solid"/>
                      <a:miter/>
                      <a:headEnd type="none" w="med" len="med"/>
                      <a:tailEnd type="none" w="med" len="med"/>
                    </a:lnL>
                    <a:lnR w="12700" cap="flat" cmpd="sng">
                      <a:solidFill>
                        <a:srgbClr val="000000"/>
                      </a:solidFill>
                      <a:prstDash val="solid"/>
                      <a:miter/>
                      <a:headEnd type="none" w="med" len="med"/>
                      <a:tailEnd type="none" w="med" len="med"/>
                    </a:ln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lnTlToBr>
                      <a:noFill/>
                    </a:lnTlToBr>
                    <a:lnBlToTr>
                      <a:noFill/>
                    </a:lnBlToTr>
                    <a:noFill/>
                  </a:tcPr>
                </a:tc>
                <a:tc gridSpan="3">
                  <a:txBody>
                    <a:bodyPr/>
                    <a:p>
                      <a:pPr>
                        <a:buNone/>
                      </a:pPr>
                      <a:r>
                        <a:rPr lang="zh-CN" altLang="en-US" sz="1800" dirty="0">
                          <a:latin typeface="Times New Roman" panose="02020603050405020304" pitchFamily="18" charset="0"/>
                          <a:cs typeface="Times New Roman" panose="02020603050405020304" pitchFamily="18" charset="0"/>
                        </a:rPr>
                        <a:t>进油和回油节流调速回路的特点基本相同。其共同点有：</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1</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u</a:t>
                      </a:r>
                      <a:r>
                        <a:rPr lang="zh-CN" altLang="en-US" sz="1800" dirty="0">
                          <a:latin typeface="Times New Roman" panose="02020603050405020304" pitchFamily="18" charset="0"/>
                          <a:cs typeface="Times New Roman" panose="02020603050405020304" pitchFamily="18" charset="0"/>
                        </a:rPr>
                        <a:t>随</a:t>
                      </a:r>
                      <a:r>
                        <a:rPr lang="en-US" altLang="zh-CN" sz="1800" dirty="0">
                          <a:latin typeface="Times New Roman" panose="02020603050405020304" pitchFamily="18" charset="0"/>
                          <a:cs typeface="Times New Roman" panose="02020603050405020304" pitchFamily="18" charset="0"/>
                        </a:rPr>
                        <a:t>A</a:t>
                      </a:r>
                      <a:r>
                        <a:rPr lang="zh-CN" altLang="en-US" sz="1800" dirty="0">
                          <a:latin typeface="Times New Roman" panose="02020603050405020304" pitchFamily="18" charset="0"/>
                          <a:cs typeface="Times New Roman" panose="02020603050405020304" pitchFamily="18" charset="0"/>
                        </a:rPr>
                        <a:t>增天而加快调速范围大、可获得较低的速度。</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2</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A</a:t>
                      </a:r>
                      <a:r>
                        <a:rPr lang="zh-CN" altLang="en-US" sz="1800" dirty="0">
                          <a:latin typeface="Times New Roman" panose="02020603050405020304" pitchFamily="18" charset="0"/>
                          <a:cs typeface="Times New Roman" panose="02020603050405020304" pitchFamily="18" charset="0"/>
                        </a:rPr>
                        <a:t>一定时，</a:t>
                      </a:r>
                      <a:r>
                        <a:rPr lang="en-US" altLang="zh-CN" sz="1800" dirty="0">
                          <a:latin typeface="Times New Roman" panose="02020603050405020304" pitchFamily="18" charset="0"/>
                          <a:cs typeface="Times New Roman" panose="02020603050405020304" pitchFamily="18" charset="0"/>
                        </a:rPr>
                        <a:t>u</a:t>
                      </a:r>
                      <a:r>
                        <a:rPr lang="zh-CN" altLang="en-US" sz="1800" dirty="0">
                          <a:latin typeface="Times New Roman" panose="02020603050405020304" pitchFamily="18" charset="0"/>
                          <a:cs typeface="Times New Roman" panose="02020603050405020304" pitchFamily="18" charset="0"/>
                        </a:rPr>
                        <a:t>随</a:t>
                      </a:r>
                      <a:r>
                        <a:rPr lang="en-US" altLang="zh-CN" sz="1800" dirty="0">
                          <a:latin typeface="Times New Roman" panose="02020603050405020304" pitchFamily="18" charset="0"/>
                          <a:cs typeface="Times New Roman" panose="02020603050405020304" pitchFamily="18" charset="0"/>
                        </a:rPr>
                        <a:t>F</a:t>
                      </a:r>
                      <a:r>
                        <a:rPr lang="zh-CN" altLang="en-US" sz="1800" dirty="0">
                          <a:latin typeface="Times New Roman" panose="02020603050405020304" pitchFamily="18" charset="0"/>
                          <a:cs typeface="Times New Roman" panose="02020603050405020304" pitchFamily="18" charset="0"/>
                        </a:rPr>
                        <a:t>增大而减小，且重载区速度刚性较差。</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3</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F</a:t>
                      </a:r>
                      <a:r>
                        <a:rPr lang="zh-CN" altLang="en-US" sz="1800" dirty="0">
                          <a:latin typeface="Times New Roman" panose="02020603050405020304" pitchFamily="18" charset="0"/>
                          <a:cs typeface="Times New Roman" panose="02020603050405020304" pitchFamily="18" charset="0"/>
                        </a:rPr>
                        <a:t>一定时，</a:t>
                      </a:r>
                      <a:r>
                        <a:rPr lang="en-US" altLang="zh-CN" sz="1800" dirty="0">
                          <a:latin typeface="Times New Roman" panose="02020603050405020304" pitchFamily="18" charset="0"/>
                          <a:cs typeface="Times New Roman" panose="02020603050405020304" pitchFamily="18" charset="0"/>
                        </a:rPr>
                        <a:t>A</a:t>
                      </a:r>
                      <a:r>
                        <a:rPr lang="zh-CN" altLang="en-US" sz="1800" dirty="0">
                          <a:latin typeface="Times New Roman" panose="02020603050405020304" pitchFamily="18" charset="0"/>
                          <a:cs typeface="Times New Roman" panose="02020603050405020304" pitchFamily="18" charset="0"/>
                        </a:rPr>
                        <a:t>大则速度刚性差。</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4</a:t>
                      </a:r>
                      <a:r>
                        <a:rPr lang="zh-CN" altLang="en-US" sz="1800" dirty="0">
                          <a:latin typeface="Times New Roman" panose="02020603050405020304" pitchFamily="18" charset="0"/>
                          <a:cs typeface="Times New Roman" panose="02020603050405020304" pitchFamily="18" charset="0"/>
                        </a:rPr>
                        <a:t>）泵口压力一定（由溢流阀调定），回路的最大承载能力一定（</a:t>
                      </a:r>
                      <a:r>
                        <a:rPr lang="en-US" altLang="zh-CN" sz="1800" err="1">
                          <a:latin typeface="Times New Roman" panose="02020603050405020304" pitchFamily="18" charset="0"/>
                          <a:cs typeface="Times New Roman" panose="02020603050405020304" pitchFamily="18" charset="0"/>
                        </a:rPr>
                        <a:t>Fma×=p</a:t>
                      </a:r>
                      <a:r>
                        <a:rPr lang="en-US" altLang="zh-CN" sz="1800" baseline="-30000" err="1">
                          <a:latin typeface="Times New Roman" panose="02020603050405020304" pitchFamily="18" charset="0"/>
                          <a:cs typeface="Times New Roman" panose="02020603050405020304" pitchFamily="18" charset="0"/>
                        </a:rPr>
                        <a:t>p</a:t>
                      </a:r>
                      <a:r>
                        <a:rPr lang="en-US" altLang="zh-CN" sz="1800" err="1">
                          <a:latin typeface="Times New Roman" panose="02020603050405020304" pitchFamily="18" charset="0"/>
                          <a:ea typeface="Times New Roman" panose="02020603050405020304" pitchFamily="18" charset="0"/>
                        </a:rPr>
                        <a:t>·</a:t>
                      </a:r>
                      <a:r>
                        <a:rPr lang="en-US" altLang="zh-CN" sz="1800" err="1">
                          <a:latin typeface="Times New Roman" panose="02020603050405020304" pitchFamily="18" charset="0"/>
                          <a:cs typeface="Times New Roman" panose="02020603050405020304" pitchFamily="18" charset="0"/>
                        </a:rPr>
                        <a:t>A</a:t>
                      </a:r>
                      <a:r>
                        <a:rPr lang="zh-CN" altLang="en-US" sz="1800" dirty="0">
                          <a:latin typeface="Times New Roman" panose="02020603050405020304" pitchFamily="18" charset="0"/>
                          <a:cs typeface="Times New Roman" panose="02020603050405020304" pitchFamily="18" charset="0"/>
                        </a:rPr>
                        <a:t>），与</a:t>
                      </a:r>
                      <a:r>
                        <a:rPr lang="en-US" altLang="zh-CN" sz="1800" dirty="0">
                          <a:latin typeface="Times New Roman" panose="02020603050405020304" pitchFamily="18" charset="0"/>
                          <a:cs typeface="Times New Roman" panose="02020603050405020304" pitchFamily="18" charset="0"/>
                        </a:rPr>
                        <a:t>A</a:t>
                      </a:r>
                      <a:r>
                        <a:rPr lang="zh-CN" altLang="en-US" sz="1800" dirty="0">
                          <a:latin typeface="Times New Roman" panose="02020603050405020304" pitchFamily="18" charset="0"/>
                          <a:cs typeface="Times New Roman" panose="02020603050405020304" pitchFamily="18" charset="0"/>
                        </a:rPr>
                        <a:t>无关。</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5</a:t>
                      </a:r>
                      <a:r>
                        <a:rPr lang="zh-CN" altLang="en-US" sz="1800" dirty="0">
                          <a:latin typeface="Times New Roman" panose="02020603050405020304" pitchFamily="18" charset="0"/>
                          <a:cs typeface="Times New Roman" panose="02020603050405020304" pitchFamily="18" charset="0"/>
                        </a:rPr>
                        <a:t>）功率损失较大，系统效率较低。</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6</a:t>
                      </a:r>
                      <a:r>
                        <a:rPr lang="zh-CN" altLang="en-US" sz="1800" dirty="0">
                          <a:latin typeface="Times New Roman" panose="02020603050405020304" pitchFamily="18" charset="0"/>
                          <a:cs typeface="Times New Roman" panose="02020603050405020304" pitchFamily="18" charset="0"/>
                        </a:rPr>
                        <a:t>）结构简单、价格低廉、适用于低速小功率场合。</a:t>
                      </a:r>
                      <a:endParaRPr lang="zh-CN" altLang="en-US" sz="1800" dirty="0">
                        <a:latin typeface="Times New Roman" panose="02020603050405020304" pitchFamily="18" charset="0"/>
                      </a:endParaRPr>
                    </a:p>
                  </a:txBody>
                  <a:tcPr>
                    <a:lnL w="12700" cap="flat" cmpd="sng">
                      <a:solidFill>
                        <a:srgbClr val="000000"/>
                      </a:solidFill>
                      <a:prstDash val="solid"/>
                      <a:miter/>
                      <a:headEnd type="none" w="med" len="med"/>
                      <a:tailEnd type="none" w="med" len="med"/>
                    </a:lnL>
                    <a:lnR w="12700" cap="flat" cmpd="sng">
                      <a:solidFill>
                        <a:srgbClr val="000000"/>
                      </a:solidFill>
                      <a:prstDash val="solid"/>
                      <a:miter/>
                      <a:headEnd type="none" w="med" len="med"/>
                      <a:tailEnd type="none" w="med" len="med"/>
                    </a:ln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lnTlToBr>
                      <a:noFill/>
                    </a:lnTlToBr>
                    <a:lnBlToTr>
                      <a:noFill/>
                    </a:lnBlToTr>
                    <a:noFill/>
                  </a:tcPr>
                </a:tc>
                <a:tc hMerge="1">
                  <a:tcP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tcPr>
                </a:tc>
                <a:tc hMerge="1">
                  <a:tcPr>
                    <a:lnR w="12700" cap="flat" cmpd="sng">
                      <a:solidFill>
                        <a:srgbClr val="000000"/>
                      </a:solidFill>
                      <a:prstDash val="solid"/>
                      <a:miter/>
                      <a:headEnd type="none" w="med" len="med"/>
                      <a:tailEnd type="none" w="med" len="med"/>
                    </a:ln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tcPr>
                </a:tc>
                <a:tc>
                  <a:txBody>
                    <a:bodyPr/>
                    <a:p>
                      <a:pPr>
                        <a:buNone/>
                      </a:pPr>
                      <a:r>
                        <a:rPr lang="en-US" altLang="zh-CN" sz="1800" dirty="0">
                          <a:latin typeface="Times New Roman" panose="02020603050405020304" pitchFamily="18" charset="0"/>
                          <a:cs typeface="Times New Roman" panose="02020603050405020304" pitchFamily="18" charset="0"/>
                        </a:rPr>
                        <a:t>1</a:t>
                      </a:r>
                      <a:r>
                        <a:rPr lang="zh-CN" altLang="en-US" sz="1800" dirty="0">
                          <a:latin typeface="Times New Roman" panose="02020603050405020304" pitchFamily="18" charset="0"/>
                          <a:cs typeface="Times New Roman" panose="02020603050405020304" pitchFamily="18" charset="0"/>
                        </a:rPr>
                        <a:t>）随</a:t>
                      </a:r>
                      <a:r>
                        <a:rPr lang="en-US" altLang="zh-CN" sz="1800" dirty="0">
                          <a:latin typeface="Times New Roman" panose="02020603050405020304" pitchFamily="18" charset="0"/>
                          <a:cs typeface="Times New Roman" panose="02020603050405020304" pitchFamily="18" charset="0"/>
                        </a:rPr>
                        <a:t>A</a:t>
                      </a:r>
                      <a:r>
                        <a:rPr lang="zh-CN" altLang="en-US" sz="1800" dirty="0">
                          <a:latin typeface="Times New Roman" panose="02020603050405020304" pitchFamily="18" charset="0"/>
                          <a:cs typeface="Times New Roman" panose="02020603050405020304" pitchFamily="18" charset="0"/>
                        </a:rPr>
                        <a:t>增大而减小，调速范围较小。</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2</a:t>
                      </a:r>
                      <a:r>
                        <a:rPr lang="zh-CN" altLang="en-US" sz="18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A</a:t>
                      </a:r>
                      <a:r>
                        <a:rPr lang="zh-CN" altLang="en-US" sz="1800" dirty="0">
                          <a:latin typeface="Times New Roman" panose="02020603050405020304" pitchFamily="18" charset="0"/>
                          <a:cs typeface="Times New Roman" panose="02020603050405020304" pitchFamily="18" charset="0"/>
                        </a:rPr>
                        <a:t>一定时，随</a:t>
                      </a:r>
                      <a:r>
                        <a:rPr lang="en-US" altLang="zh-CN" sz="1800" dirty="0">
                          <a:latin typeface="Times New Roman" panose="02020603050405020304" pitchFamily="18" charset="0"/>
                          <a:cs typeface="Times New Roman" panose="02020603050405020304" pitchFamily="18" charset="0"/>
                        </a:rPr>
                        <a:t>F</a:t>
                      </a:r>
                      <a:r>
                        <a:rPr lang="zh-CN" altLang="en-US" sz="1800" dirty="0">
                          <a:latin typeface="Times New Roman" panose="02020603050405020304" pitchFamily="18" charset="0"/>
                          <a:cs typeface="Times New Roman" panose="02020603050405020304" pitchFamily="18" charset="0"/>
                        </a:rPr>
                        <a:t>增大而减小，且速度刚性更差。</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3</a:t>
                      </a:r>
                      <a:r>
                        <a:rPr lang="zh-CN" altLang="en-US" sz="1800" dirty="0">
                          <a:latin typeface="Times New Roman" panose="02020603050405020304" pitchFamily="18" charset="0"/>
                          <a:cs typeface="Times New Roman" panose="02020603050405020304" pitchFamily="18" charset="0"/>
                        </a:rPr>
                        <a:t>）回路的最大承载能力随速度的减小（</a:t>
                      </a:r>
                      <a:r>
                        <a:rPr lang="en-US" altLang="zh-CN" sz="1800" dirty="0">
                          <a:latin typeface="Times New Roman" panose="02020603050405020304" pitchFamily="18" charset="0"/>
                          <a:cs typeface="Times New Roman" panose="02020603050405020304" pitchFamily="18" charset="0"/>
                        </a:rPr>
                        <a:t>A</a:t>
                      </a:r>
                      <a:r>
                        <a:rPr lang="zh-CN" altLang="en-US" sz="1800" dirty="0">
                          <a:latin typeface="Times New Roman" panose="02020603050405020304" pitchFamily="18" charset="0"/>
                          <a:cs typeface="Times New Roman" panose="02020603050405020304" pitchFamily="18" charset="0"/>
                        </a:rPr>
                        <a:t>增大）而减小。</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4</a:t>
                      </a:r>
                      <a:r>
                        <a:rPr lang="zh-CN" altLang="en-US" sz="1800" dirty="0">
                          <a:latin typeface="Times New Roman" panose="02020603050405020304" pitchFamily="18" charset="0"/>
                          <a:cs typeface="Times New Roman" panose="02020603050405020304" pitchFamily="18" charset="0"/>
                        </a:rPr>
                        <a:t>）泵口压力随负载变化而变化，功率损失较小，系统效率较高。</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5</a:t>
                      </a:r>
                      <a:r>
                        <a:rPr lang="zh-CN" altLang="en-US" sz="1800" dirty="0">
                          <a:latin typeface="Times New Roman" panose="02020603050405020304" pitchFamily="18" charset="0"/>
                          <a:cs typeface="Times New Roman" panose="02020603050405020304" pitchFamily="18" charset="0"/>
                        </a:rPr>
                        <a:t>）不能承受负性负载。</a:t>
                      </a:r>
                      <a:endParaRPr lang="zh-CN" altLang="en-US" sz="1800" dirty="0">
                        <a:latin typeface="Tahoma" panose="020B0604030504040204" pitchFamily="34" charset="0"/>
                        <a:cs typeface="Times New Roman" panose="02020603050405020304" pitchFamily="18" charset="0"/>
                      </a:endParaRPr>
                    </a:p>
                    <a:p>
                      <a:pPr eaLnBrk="0" hangingPunct="0">
                        <a:buClrTx/>
                        <a:buNone/>
                      </a:pPr>
                      <a:r>
                        <a:rPr lang="en-US" altLang="zh-CN" sz="1800" dirty="0">
                          <a:latin typeface="Times New Roman" panose="02020603050405020304" pitchFamily="18" charset="0"/>
                          <a:cs typeface="Times New Roman" panose="02020603050405020304" pitchFamily="18" charset="0"/>
                        </a:rPr>
                        <a:t>6</a:t>
                      </a:r>
                      <a:r>
                        <a:rPr lang="zh-CN" altLang="en-US" sz="1800" dirty="0">
                          <a:latin typeface="Times New Roman" panose="02020603050405020304" pitchFamily="18" charset="0"/>
                          <a:cs typeface="Times New Roman" panose="02020603050405020304" pitchFamily="18" charset="0"/>
                        </a:rPr>
                        <a:t>）结构简单，价格低廉，适用于高速、中等功率的场合</a:t>
                      </a:r>
                      <a:endParaRPr lang="zh-CN" altLang="en-US" sz="1800" dirty="0">
                        <a:latin typeface="Tahoma" panose="020B0604030504040204" pitchFamily="34" charset="0"/>
                        <a:ea typeface="Times New Roman" panose="02020603050405020304" pitchFamily="18" charset="0"/>
                        <a:cs typeface="Times New Roman" panose="02020603050405020304" pitchFamily="18" charset="0"/>
                      </a:endParaRPr>
                    </a:p>
                  </a:txBody>
                  <a:tcPr>
                    <a:lnL w="12700" cap="flat" cmpd="sng">
                      <a:solidFill>
                        <a:srgbClr val="000000"/>
                      </a:solidFill>
                      <a:prstDash val="solid"/>
                      <a:miter/>
                      <a:headEnd type="none" w="med" len="med"/>
                      <a:tailEnd type="none" w="med" len="med"/>
                    </a:lnL>
                    <a:lnR w="12700" cap="flat" cmpd="sng">
                      <a:solidFill>
                        <a:srgbClr val="000000"/>
                      </a:solidFill>
                      <a:prstDash val="solid"/>
                      <a:miter/>
                      <a:headEnd type="none" w="med" len="med"/>
                      <a:tailEnd type="none" w="med" len="med"/>
                    </a:lnR>
                    <a:lnT w="12700" cap="flat" cmpd="sng">
                      <a:solidFill>
                        <a:srgbClr val="000000"/>
                      </a:solidFill>
                      <a:prstDash val="solid"/>
                      <a:miter/>
                      <a:headEnd type="none" w="med" len="med"/>
                      <a:tailEnd type="none" w="med" len="med"/>
                    </a:lnT>
                    <a:lnB w="12700" cap="flat" cmpd="sng">
                      <a:solidFill>
                        <a:srgbClr val="000000"/>
                      </a:solidFill>
                      <a:prstDash val="solid"/>
                      <a:miter/>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sp>
        <p:nvSpPr>
          <p:cNvPr id="3" name="文本框 2"/>
          <p:cNvSpPr txBox="1"/>
          <p:nvPr/>
        </p:nvSpPr>
        <p:spPr>
          <a:xfrm>
            <a:off x="1152525" y="1171575"/>
            <a:ext cx="7557770" cy="4369435"/>
          </a:xfrm>
          <a:prstGeom prst="rect">
            <a:avLst/>
          </a:prstGeom>
          <a:noFill/>
        </p:spPr>
        <p:txBody>
          <a:bodyPr wrap="square" rtlCol="0">
            <a:spAutoFit/>
          </a:bodyPr>
          <a:p>
            <a:r>
              <a:rPr lang="zh-CN" altLang="en-US" sz="2000" b="1" noProof="1"/>
              <a:t>知识目标</a:t>
            </a:r>
            <a:endParaRPr lang="zh-CN" altLang="en-US" sz="2000" b="1" noProof="1"/>
          </a:p>
          <a:p>
            <a:pPr marL="285750" indent="-285750">
              <a:buClr>
                <a:srgbClr val="7070FF"/>
              </a:buClr>
              <a:buFont typeface="Wingdings" panose="05000000000000000000" charset="0"/>
              <a:buChar char="u"/>
            </a:pPr>
            <a:r>
              <a:rPr lang="zh-CN" altLang="en-US" sz="2000" dirty="0">
                <a:latin typeface="Arial" panose="020B0604020202020204" pitchFamily="34" charset="0"/>
                <a:sym typeface="+mn-ea"/>
              </a:rPr>
              <a:t>掌握节流阀的结构与工作原理</a:t>
            </a:r>
            <a:endParaRPr lang="zh-CN" altLang="en-US" sz="2000" dirty="0">
              <a:latin typeface="Arial" panose="020B0604020202020204" pitchFamily="34" charset="0"/>
              <a:sym typeface="+mn-ea"/>
            </a:endParaRPr>
          </a:p>
          <a:p>
            <a:pPr marL="285750" indent="-285750">
              <a:buClr>
                <a:srgbClr val="7070FF"/>
              </a:buClr>
              <a:buFont typeface="Wingdings" panose="05000000000000000000" charset="0"/>
              <a:buChar char="u"/>
            </a:pPr>
            <a:r>
              <a:rPr lang="zh-CN" altLang="en-US" sz="2000">
                <a:sym typeface="+mn-ea"/>
              </a:rPr>
              <a:t>掌握三种节流调速回路的特点</a:t>
            </a:r>
            <a:endParaRPr lang="zh-CN" altLang="en-US" sz="2000">
              <a:sym typeface="+mn-ea"/>
            </a:endParaRPr>
          </a:p>
          <a:p>
            <a:pPr indent="0">
              <a:buClr>
                <a:srgbClr val="7070FF"/>
              </a:buClr>
              <a:buFont typeface="Wingdings" panose="05000000000000000000" charset="0"/>
              <a:buNone/>
            </a:pPr>
            <a:endParaRPr lang="zh-CN" altLang="en-US" sz="2000" b="1" noProof="1"/>
          </a:p>
          <a:p>
            <a:pPr indent="0">
              <a:buClr>
                <a:srgbClr val="7070FF"/>
              </a:buClr>
              <a:buFont typeface="Wingdings" panose="05000000000000000000" charset="0"/>
              <a:buNone/>
            </a:pPr>
            <a:endParaRPr lang="zh-CN" altLang="en-US" sz="2000" b="1" noProof="1"/>
          </a:p>
          <a:p>
            <a:pPr indent="0">
              <a:buClr>
                <a:srgbClr val="7070FF"/>
              </a:buClr>
              <a:buFont typeface="Wingdings" panose="05000000000000000000" charset="0"/>
              <a:buNone/>
            </a:pPr>
            <a:r>
              <a:rPr lang="zh-CN" altLang="en-US" sz="2000" b="1" noProof="1"/>
              <a:t>能力目标</a:t>
            </a:r>
            <a:endParaRPr lang="zh-CN" altLang="en-US" sz="2000" noProof="1"/>
          </a:p>
          <a:p>
            <a:pPr marL="285750" indent="-285750">
              <a:buClr>
                <a:srgbClr val="7070FF"/>
              </a:buClr>
              <a:buFont typeface="Wingdings" panose="05000000000000000000" charset="0"/>
              <a:buChar char="u"/>
            </a:pPr>
            <a:r>
              <a:rPr lang="zh-CN" altLang="en-US" sz="2000">
                <a:sym typeface="+mn-ea"/>
              </a:rPr>
              <a:t>能利用测试数据完成三种节流调速回路的速度</a:t>
            </a:r>
            <a:r>
              <a:rPr lang="en-US" altLang="zh-CN" sz="2000">
                <a:sym typeface="+mn-ea"/>
              </a:rPr>
              <a:t>-</a:t>
            </a:r>
            <a:r>
              <a:rPr lang="zh-CN" altLang="en-US" sz="2000">
                <a:sym typeface="+mn-ea"/>
              </a:rPr>
              <a:t>负载特性曲线图</a:t>
            </a:r>
            <a:endParaRPr lang="zh-CN" altLang="en-US" sz="2000">
              <a:sym typeface="+mn-ea"/>
            </a:endParaRPr>
          </a:p>
          <a:p>
            <a:pPr marL="285750" indent="-285750">
              <a:buClr>
                <a:srgbClr val="7070FF"/>
              </a:buClr>
              <a:buFont typeface="Wingdings" panose="05000000000000000000" charset="0"/>
              <a:buChar char="u"/>
            </a:pPr>
            <a:r>
              <a:rPr lang="zh-CN" altLang="en-US" sz="2000">
                <a:latin typeface="宋体" panose="02010600030101010101" pitchFamily="2" charset="-122"/>
                <a:ea typeface="宋体" panose="02010600030101010101" pitchFamily="2" charset="-122"/>
                <a:cs typeface="宋体" panose="02010600030101010101" pitchFamily="2" charset="-122"/>
                <a:sym typeface="+mn-ea"/>
              </a:rPr>
              <a:t>能正确联接三种节流调速回路</a:t>
            </a:r>
            <a:endParaRPr lang="zh-CN" altLang="en-US" sz="2000" noProof="1">
              <a:latin typeface="宋体" panose="02010600030101010101" pitchFamily="2" charset="-122"/>
              <a:ea typeface="宋体" panose="02010600030101010101" pitchFamily="2" charset="-122"/>
              <a:cs typeface="宋体" panose="02010600030101010101" pitchFamily="2" charset="-122"/>
              <a:sym typeface="+mn-ea"/>
            </a:endParaRPr>
          </a:p>
          <a:p>
            <a:pPr marL="285750" indent="-285750">
              <a:buClr>
                <a:srgbClr val="7070FF"/>
              </a:buClr>
              <a:buFont typeface="Wingdings" panose="05000000000000000000" charset="0"/>
              <a:buChar char="u"/>
            </a:pPr>
            <a:endParaRPr lang="zh-CN" altLang="en-US" sz="2000" b="1">
              <a:sym typeface="+mn-ea"/>
            </a:endParaRPr>
          </a:p>
          <a:p>
            <a:pPr indent="0">
              <a:buClr>
                <a:srgbClr val="7070FF"/>
              </a:buClr>
              <a:buFont typeface="Wingdings" panose="05000000000000000000" charset="0"/>
              <a:buNone/>
            </a:pPr>
            <a:endParaRPr lang="zh-CN" altLang="en-US" sz="2000" b="1">
              <a:sym typeface="+mn-ea"/>
            </a:endParaRPr>
          </a:p>
          <a:p>
            <a:pPr indent="0">
              <a:buClr>
                <a:srgbClr val="7070FF"/>
              </a:buClr>
              <a:buFont typeface="Wingdings" panose="05000000000000000000" charset="0"/>
              <a:buNone/>
            </a:pPr>
            <a:r>
              <a:rPr lang="zh-CN" altLang="en-US" sz="2000" b="1">
                <a:sym typeface="+mn-ea"/>
              </a:rPr>
              <a:t>素养目标</a:t>
            </a:r>
            <a:endParaRPr lang="zh-CN" altLang="en-US" sz="2000" b="1">
              <a:sym typeface="+mn-ea"/>
            </a:endParaRPr>
          </a:p>
          <a:p>
            <a:pPr marL="285750" indent="-285750" algn="l">
              <a:buClr>
                <a:srgbClr val="7070FF"/>
              </a:buClr>
              <a:buFont typeface="Wingdings" panose="05000000000000000000" charset="0"/>
              <a:buChar char=""/>
            </a:pPr>
            <a:r>
              <a:rPr lang="zh-CN" altLang="en-US" sz="2000">
                <a:sym typeface="Arial" panose="020B0604020202020204" pitchFamily="34" charset="0"/>
              </a:rPr>
              <a:t>培养团队团队协作能力，合理分配任务，；</a:t>
            </a:r>
            <a:endParaRPr lang="zh-CN" altLang="en-US" sz="2000">
              <a:sym typeface="Arial" panose="020B0604020202020204" pitchFamily="34" charset="0"/>
            </a:endParaRPr>
          </a:p>
          <a:p>
            <a:pPr marL="285750" indent="-285750" algn="l">
              <a:buClr>
                <a:srgbClr val="7070FF"/>
              </a:buClr>
              <a:buFont typeface="Wingdings" panose="05000000000000000000" charset="0"/>
              <a:buChar char=""/>
            </a:pPr>
            <a:r>
              <a:rPr lang="zh-CN" altLang="en-US" sz="2000">
                <a:sym typeface="Arial" panose="020B0604020202020204" pitchFamily="34" charset="0"/>
              </a:rPr>
              <a:t>7S的实验室规范，严格执行工作规程</a:t>
            </a:r>
            <a:endParaRPr lang="zh-CN" altLang="en-US" sz="2000" noProof="1"/>
          </a:p>
          <a:p>
            <a:pPr marL="285750" indent="-285750">
              <a:buNone/>
            </a:pP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sp>
        <p:nvSpPr>
          <p:cNvPr id="2" name="正文"/>
          <p:cNvSpPr txBox="1"/>
          <p:nvPr/>
        </p:nvSpPr>
        <p:spPr>
          <a:xfrm>
            <a:off x="1152525" y="864235"/>
            <a:ext cx="6763385" cy="1198880"/>
          </a:xfrm>
          <a:prstGeom prst="rect">
            <a:avLst/>
          </a:prstGeom>
          <a:noFill/>
        </p:spPr>
        <p:txBody>
          <a:bodyPr wrap="square" rtlCol="0">
            <a:spAutoFit/>
          </a:bodyPr>
          <a:p>
            <a:pPr indent="0" fontAlgn="auto">
              <a:lnSpc>
                <a:spcPct val="100000"/>
              </a:lnSpc>
            </a:pPr>
            <a:r>
              <a:rPr lang="zh-CN" altLang="en-US" sz="2400" b="1" dirty="0">
                <a:latin typeface="Tahoma" panose="020B0604030504040204" pitchFamily="34" charset="0"/>
                <a:sym typeface="+mn-ea"/>
              </a:rPr>
              <a:t>一、节流阀</a:t>
            </a:r>
            <a:endParaRPr lang="zh-CN" altLang="en-US" sz="2400" b="1" dirty="0">
              <a:latin typeface="Tahoma" panose="020B0604030504040204" pitchFamily="34" charset="0"/>
              <a:sym typeface="+mn-ea"/>
            </a:endParaRPr>
          </a:p>
          <a:p>
            <a:pPr indent="0" fontAlgn="auto">
              <a:lnSpc>
                <a:spcPct val="100000"/>
              </a:lnSpc>
            </a:pPr>
            <a:endParaRPr lang="en-US" sz="2400" b="1" dirty="0">
              <a:solidFill>
                <a:schemeClr val="tx1"/>
              </a:solidFill>
              <a:latin typeface="微软雅黑" panose="020B0503020204020204" pitchFamily="34" charset="-122"/>
              <a:ea typeface="微软雅黑" panose="020B0503020204020204" pitchFamily="34" charset="-122"/>
            </a:endParaRPr>
          </a:p>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1</a:t>
            </a:r>
            <a:r>
              <a:rPr lang="zh-CN" altLang="en-US" sz="2400" b="1" dirty="0">
                <a:solidFill>
                  <a:schemeClr val="tx1"/>
                </a:solidFill>
                <a:latin typeface="微软雅黑" panose="020B0503020204020204" pitchFamily="34" charset="-122"/>
                <a:ea typeface="宋体" panose="02010600030101010101" pitchFamily="2" charset="-122"/>
              </a:rPr>
              <a:t>结构</a:t>
            </a:r>
            <a:endParaRPr lang="zh-CN" altLang="en-US" sz="2400" b="1" dirty="0">
              <a:solidFill>
                <a:schemeClr val="tx1"/>
              </a:solidFill>
              <a:latin typeface="微软雅黑" panose="020B0503020204020204" pitchFamily="34" charset="-122"/>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2777490" y="1700530"/>
            <a:ext cx="4066540" cy="4628515"/>
          </a:xfrm>
          <a:prstGeom prst="rect">
            <a:avLst/>
          </a:prstGeom>
        </p:spPr>
      </p:pic>
      <p:sp>
        <p:nvSpPr>
          <p:cNvPr id="5" name="左箭头 4"/>
          <p:cNvSpPr/>
          <p:nvPr/>
        </p:nvSpPr>
        <p:spPr>
          <a:xfrm>
            <a:off x="5471160" y="1934845"/>
            <a:ext cx="3596640" cy="647700"/>
          </a:xfrm>
          <a:prstGeom prst="leftArrow">
            <a:avLst/>
          </a:prstGeom>
        </p:spPr>
        <p:style>
          <a:lnRef idx="2">
            <a:schemeClr val="accent6"/>
          </a:lnRef>
          <a:fillRef idx="1">
            <a:schemeClr val="lt1"/>
          </a:fillRef>
          <a:effectRef idx="0">
            <a:schemeClr val="accent6"/>
          </a:effectRef>
          <a:fontRef idx="minor">
            <a:schemeClr val="dk1"/>
          </a:fontRef>
        </p:style>
        <p:txBody>
          <a:bodyPr rtlCol="0" anchor="ctr"/>
          <a:p>
            <a:pPr algn="ctr"/>
            <a:r>
              <a:rPr lang="zh-CN" altLang="en-US"/>
              <a:t>调节手轮</a:t>
            </a:r>
            <a:endParaRPr lang="zh-CN" altLang="en-US"/>
          </a:p>
        </p:txBody>
      </p:sp>
      <p:sp>
        <p:nvSpPr>
          <p:cNvPr id="8" name="左箭头 7"/>
          <p:cNvSpPr/>
          <p:nvPr/>
        </p:nvSpPr>
        <p:spPr>
          <a:xfrm>
            <a:off x="5120005" y="3797935"/>
            <a:ext cx="3596640" cy="647700"/>
          </a:xfrm>
          <a:prstGeom prst="leftArrow">
            <a:avLst/>
          </a:prstGeom>
        </p:spPr>
        <p:style>
          <a:lnRef idx="2">
            <a:schemeClr val="accent6"/>
          </a:lnRef>
          <a:fillRef idx="1">
            <a:schemeClr val="lt1"/>
          </a:fillRef>
          <a:effectRef idx="0">
            <a:schemeClr val="accent6"/>
          </a:effectRef>
          <a:fontRef idx="minor">
            <a:schemeClr val="dk1"/>
          </a:fontRef>
        </p:style>
        <p:txBody>
          <a:bodyPr rtlCol="0" anchor="ctr"/>
          <a:p>
            <a:pPr algn="ctr"/>
            <a:r>
              <a:rPr lang="zh-CN" altLang="en-US"/>
              <a:t>阀芯</a:t>
            </a:r>
            <a:endParaRPr lang="zh-CN" altLang="en-US"/>
          </a:p>
        </p:txBody>
      </p:sp>
      <p:sp>
        <p:nvSpPr>
          <p:cNvPr id="9" name="右箭头 8"/>
          <p:cNvSpPr/>
          <p:nvPr/>
        </p:nvSpPr>
        <p:spPr>
          <a:xfrm>
            <a:off x="1539875" y="2582545"/>
            <a:ext cx="3240405" cy="64770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p>
            <a:pPr algn="ctr"/>
            <a:r>
              <a:rPr lang="zh-CN" altLang="en-US"/>
              <a:t>推杆</a:t>
            </a:r>
            <a:endParaRPr lang="zh-CN" altLang="en-US"/>
          </a:p>
        </p:txBody>
      </p:sp>
      <p:sp>
        <p:nvSpPr>
          <p:cNvPr id="10" name="右箭头 9"/>
          <p:cNvSpPr/>
          <p:nvPr/>
        </p:nvSpPr>
        <p:spPr>
          <a:xfrm>
            <a:off x="1539875" y="5048250"/>
            <a:ext cx="3240405" cy="64770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p>
            <a:pPr algn="ctr"/>
            <a:r>
              <a:rPr lang="zh-CN" altLang="en-US"/>
              <a:t>弹簧</a:t>
            </a:r>
            <a:endParaRPr lang="zh-CN" altLang="en-US"/>
          </a:p>
        </p:txBody>
      </p:sp>
      <p:sp>
        <p:nvSpPr>
          <p:cNvPr id="11" name="右箭头 10"/>
          <p:cNvSpPr/>
          <p:nvPr/>
        </p:nvSpPr>
        <p:spPr>
          <a:xfrm>
            <a:off x="1152525" y="4572635"/>
            <a:ext cx="1947545" cy="647700"/>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p>
            <a:pPr algn="ctr"/>
            <a:r>
              <a:rPr lang="zh-CN" altLang="en-US"/>
              <a:t>进油口</a:t>
            </a:r>
            <a:endParaRPr lang="zh-CN" altLang="en-US"/>
          </a:p>
        </p:txBody>
      </p:sp>
      <p:sp>
        <p:nvSpPr>
          <p:cNvPr id="12" name="左箭头 11"/>
          <p:cNvSpPr/>
          <p:nvPr/>
        </p:nvSpPr>
        <p:spPr>
          <a:xfrm>
            <a:off x="6675755" y="4400550"/>
            <a:ext cx="1842770" cy="647700"/>
          </a:xfrm>
          <a:prstGeom prst="leftArrow">
            <a:avLst/>
          </a:prstGeom>
        </p:spPr>
        <p:style>
          <a:lnRef idx="2">
            <a:schemeClr val="accent6"/>
          </a:lnRef>
          <a:fillRef idx="1">
            <a:schemeClr val="lt1"/>
          </a:fillRef>
          <a:effectRef idx="0">
            <a:schemeClr val="accent6"/>
          </a:effectRef>
          <a:fontRef idx="minor">
            <a:schemeClr val="dk1"/>
          </a:fontRef>
        </p:style>
        <p:txBody>
          <a:bodyPr rtlCol="0" anchor="ctr"/>
          <a:p>
            <a:pPr algn="ctr"/>
            <a:r>
              <a:rPr lang="zh-CN" altLang="en-US"/>
              <a:t>出油口</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8" grpId="0" animBg="1"/>
      <p:bldP spid="10" grpId="0" animBg="1"/>
      <p:bldP spid="11" grpId="0" bldLvl="0" animBg="1"/>
      <p:bldP spid="12"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pic>
        <p:nvPicPr>
          <p:cNvPr id="2" name="节流阀工作">
            <a:hlinkClick r:id="" action="ppaction://media"/>
          </p:cNvPr>
          <p:cNvPicPr/>
          <p:nvPr>
            <a:videoFile r:link="rId1"/>
            <p:extLst>
              <p:ext uri="{DAA4B4D4-6D71-4841-9C94-3DE7FCFB9230}">
                <p14:media xmlns:p14="http://schemas.microsoft.com/office/powerpoint/2010/main" r:link="rId2"/>
              </p:ext>
            </p:extLst>
          </p:nvPr>
        </p:nvPicPr>
        <p:blipFill>
          <a:blip r:embed="rId3"/>
          <a:stretch>
            <a:fillRect/>
          </a:stretch>
        </p:blipFill>
        <p:spPr>
          <a:xfrm>
            <a:off x="1996440" y="1324610"/>
            <a:ext cx="6060440" cy="4378325"/>
          </a:xfrm>
          <a:prstGeom prst="rect">
            <a:avLst/>
          </a:prstGeom>
        </p:spPr>
      </p:pic>
      <p:sp>
        <p:nvSpPr>
          <p:cNvPr id="4" name="文本框 3"/>
          <p:cNvSpPr txBox="1"/>
          <p:nvPr/>
        </p:nvSpPr>
        <p:spPr>
          <a:xfrm>
            <a:off x="-118745" y="5702935"/>
            <a:ext cx="9382125" cy="1014730"/>
          </a:xfrm>
          <a:prstGeom prst="rect">
            <a:avLst/>
          </a:prstGeom>
          <a:noFill/>
        </p:spPr>
        <p:txBody>
          <a:bodyPr wrap="square" rtlCol="0" anchor="t">
            <a:spAutoFit/>
          </a:bodyPr>
          <a:p>
            <a:pPr indent="266700" algn="l" defTabSz="914400" eaLnBrk="0" fontAlgn="base" hangingPunct="0"/>
            <a:r>
              <a:rPr lang="zh-CN" altLang="en-US" sz="2000" dirty="0">
                <a:solidFill>
                  <a:srgbClr val="000000"/>
                </a:solidFill>
                <a:latin typeface="宋体" panose="02010600030101010101" pitchFamily="2" charset="-122"/>
                <a:ea typeface="宋体" panose="02010600030101010101" pitchFamily="2" charset="-122"/>
                <a:cs typeface="+mn-ea"/>
                <a:sym typeface="+mn-ea"/>
              </a:rPr>
              <a:t>顺时针调节手轮</a:t>
            </a:r>
            <a:r>
              <a:rPr lang="en-US" altLang="zh-CN" sz="2000" dirty="0">
                <a:solidFill>
                  <a:srgbClr val="000000"/>
                </a:solidFill>
                <a:latin typeface="宋体" panose="02010600030101010101" pitchFamily="2" charset="-122"/>
                <a:ea typeface="宋体" panose="02010600030101010101" pitchFamily="2" charset="-122"/>
                <a:cs typeface="+mn-ea"/>
                <a:sym typeface="+mn-ea"/>
              </a:rPr>
              <a:t>—</a:t>
            </a:r>
            <a:r>
              <a:rPr lang="zh-CN" altLang="en-US" sz="2000" dirty="0">
                <a:solidFill>
                  <a:srgbClr val="000000"/>
                </a:solidFill>
                <a:latin typeface="宋体" panose="02010600030101010101" pitchFamily="2" charset="-122"/>
                <a:ea typeface="宋体" panose="02010600030101010101" pitchFamily="2" charset="-122"/>
                <a:cs typeface="+mn-ea"/>
                <a:sym typeface="+mn-ea"/>
              </a:rPr>
              <a:t>推杆压下</a:t>
            </a:r>
            <a:r>
              <a:rPr lang="en-US" altLang="zh-CN" sz="2000" dirty="0">
                <a:solidFill>
                  <a:srgbClr val="000000"/>
                </a:solidFill>
                <a:latin typeface="宋体" panose="02010600030101010101" pitchFamily="2" charset="-122"/>
                <a:ea typeface="宋体" panose="02010600030101010101" pitchFamily="2" charset="-122"/>
                <a:cs typeface="+mn-ea"/>
                <a:sym typeface="+mn-ea"/>
              </a:rPr>
              <a:t>—</a:t>
            </a:r>
            <a:r>
              <a:rPr lang="zh-CN" altLang="en-US" sz="2000" dirty="0">
                <a:solidFill>
                  <a:srgbClr val="000000"/>
                </a:solidFill>
                <a:latin typeface="宋体" panose="02010600030101010101" pitchFamily="2" charset="-122"/>
                <a:ea typeface="宋体" panose="02010600030101010101" pitchFamily="2" charset="-122"/>
                <a:cs typeface="+mn-ea"/>
                <a:sym typeface="+mn-ea"/>
              </a:rPr>
              <a:t>阀芯克服弹簧力而压下</a:t>
            </a:r>
            <a:r>
              <a:rPr lang="en-US" altLang="zh-CN" sz="2000" dirty="0">
                <a:solidFill>
                  <a:srgbClr val="000000"/>
                </a:solidFill>
                <a:latin typeface="宋体" panose="02010600030101010101" pitchFamily="2" charset="-122"/>
                <a:ea typeface="宋体" panose="02010600030101010101" pitchFamily="2" charset="-122"/>
                <a:cs typeface="+mn-ea"/>
                <a:sym typeface="+mn-ea"/>
              </a:rPr>
              <a:t>—P1</a:t>
            </a:r>
            <a:r>
              <a:rPr lang="zh-CN" altLang="en-US" sz="2000" dirty="0">
                <a:solidFill>
                  <a:srgbClr val="000000"/>
                </a:solidFill>
                <a:latin typeface="宋体" panose="02010600030101010101" pitchFamily="2" charset="-122"/>
                <a:ea typeface="宋体" panose="02010600030101010101" pitchFamily="2" charset="-122"/>
                <a:cs typeface="+mn-ea"/>
                <a:sym typeface="+mn-ea"/>
              </a:rPr>
              <a:t>到</a:t>
            </a:r>
            <a:r>
              <a:rPr lang="en-US" altLang="zh-CN" sz="2000" dirty="0">
                <a:solidFill>
                  <a:srgbClr val="000000"/>
                </a:solidFill>
                <a:latin typeface="宋体" panose="02010600030101010101" pitchFamily="2" charset="-122"/>
                <a:ea typeface="宋体" panose="02010600030101010101" pitchFamily="2" charset="-122"/>
                <a:cs typeface="+mn-ea"/>
                <a:sym typeface="+mn-ea"/>
              </a:rPr>
              <a:t>P2</a:t>
            </a:r>
            <a:r>
              <a:rPr lang="zh-CN" altLang="en-US" sz="2000" dirty="0">
                <a:solidFill>
                  <a:srgbClr val="000000"/>
                </a:solidFill>
                <a:latin typeface="宋体" panose="02010600030101010101" pitchFamily="2" charset="-122"/>
                <a:ea typeface="宋体" panose="02010600030101010101" pitchFamily="2" charset="-122"/>
                <a:cs typeface="+mn-ea"/>
                <a:sym typeface="+mn-ea"/>
              </a:rPr>
              <a:t>的同流面积减小</a:t>
            </a:r>
            <a:endParaRPr lang="zh-CN" altLang="en-US" sz="2000" dirty="0">
              <a:solidFill>
                <a:srgbClr val="000000"/>
              </a:solidFill>
              <a:latin typeface="宋体" panose="02010600030101010101" pitchFamily="2" charset="-122"/>
              <a:ea typeface="宋体" panose="02010600030101010101" pitchFamily="2" charset="-122"/>
              <a:cs typeface="+mn-ea"/>
              <a:sym typeface="+mn-ea"/>
            </a:endParaRPr>
          </a:p>
          <a:p>
            <a:pPr indent="266700" algn="l" defTabSz="914400" eaLnBrk="0" fontAlgn="base" hangingPunct="0"/>
            <a:r>
              <a:rPr lang="zh-CN" altLang="en-US" sz="2000" dirty="0">
                <a:solidFill>
                  <a:srgbClr val="000000"/>
                </a:solidFill>
                <a:latin typeface="宋体" panose="02010600030101010101" pitchFamily="2" charset="-122"/>
                <a:ea typeface="宋体" panose="02010600030101010101" pitchFamily="2" charset="-122"/>
                <a:cs typeface="+mn-ea"/>
                <a:sym typeface="+mn-ea"/>
              </a:rPr>
              <a:t>逆时针调节手轮</a:t>
            </a:r>
            <a:r>
              <a:rPr lang="en-US" altLang="zh-CN" sz="2000" dirty="0">
                <a:solidFill>
                  <a:srgbClr val="000000"/>
                </a:solidFill>
                <a:latin typeface="宋体" panose="02010600030101010101" pitchFamily="2" charset="-122"/>
                <a:ea typeface="宋体" panose="02010600030101010101" pitchFamily="2" charset="-122"/>
                <a:cs typeface="+mn-ea"/>
                <a:sym typeface="+mn-ea"/>
              </a:rPr>
              <a:t>—</a:t>
            </a:r>
            <a:r>
              <a:rPr lang="zh-CN" altLang="en-US" sz="2000" dirty="0">
                <a:solidFill>
                  <a:srgbClr val="000000"/>
                </a:solidFill>
                <a:latin typeface="宋体" panose="02010600030101010101" pitchFamily="2" charset="-122"/>
                <a:ea typeface="宋体" panose="02010600030101010101" pitchFamily="2" charset="-122"/>
                <a:cs typeface="+mn-ea"/>
                <a:sym typeface="+mn-ea"/>
              </a:rPr>
              <a:t>阀芯在弹簧力作用下上移</a:t>
            </a:r>
            <a:r>
              <a:rPr lang="en-US" altLang="zh-CN" sz="2000" dirty="0">
                <a:solidFill>
                  <a:srgbClr val="000000"/>
                </a:solidFill>
                <a:latin typeface="宋体" panose="02010600030101010101" pitchFamily="2" charset="-122"/>
                <a:ea typeface="宋体" panose="02010600030101010101" pitchFamily="2" charset="-122"/>
                <a:cs typeface="+mn-ea"/>
                <a:sym typeface="+mn-ea"/>
              </a:rPr>
              <a:t>—</a:t>
            </a:r>
            <a:r>
              <a:rPr lang="zh-CN" altLang="en-US" sz="2000" dirty="0">
                <a:solidFill>
                  <a:srgbClr val="000000"/>
                </a:solidFill>
                <a:latin typeface="宋体" panose="02010600030101010101" pitchFamily="2" charset="-122"/>
                <a:ea typeface="宋体" panose="02010600030101010101" pitchFamily="2" charset="-122"/>
                <a:cs typeface="+mn-ea"/>
                <a:sym typeface="+mn-ea"/>
              </a:rPr>
              <a:t>推杆上移</a:t>
            </a:r>
            <a:r>
              <a:rPr lang="en-US" altLang="zh-CN" sz="2000" dirty="0">
                <a:solidFill>
                  <a:srgbClr val="000000"/>
                </a:solidFill>
                <a:latin typeface="宋体" panose="02010600030101010101" pitchFamily="2" charset="-122"/>
                <a:ea typeface="宋体" panose="02010600030101010101" pitchFamily="2" charset="-122"/>
                <a:cs typeface="+mn-ea"/>
                <a:sym typeface="+mn-ea"/>
              </a:rPr>
              <a:t>—P1</a:t>
            </a:r>
            <a:r>
              <a:rPr lang="zh-CN" altLang="en-US" sz="2000" dirty="0">
                <a:solidFill>
                  <a:srgbClr val="000000"/>
                </a:solidFill>
                <a:latin typeface="宋体" panose="02010600030101010101" pitchFamily="2" charset="-122"/>
                <a:ea typeface="宋体" panose="02010600030101010101" pitchFamily="2" charset="-122"/>
                <a:cs typeface="+mn-ea"/>
                <a:sym typeface="+mn-ea"/>
              </a:rPr>
              <a:t>到</a:t>
            </a:r>
            <a:r>
              <a:rPr lang="en-US" altLang="zh-CN" sz="2000" dirty="0">
                <a:solidFill>
                  <a:srgbClr val="000000"/>
                </a:solidFill>
                <a:latin typeface="宋体" panose="02010600030101010101" pitchFamily="2" charset="-122"/>
                <a:ea typeface="宋体" panose="02010600030101010101" pitchFamily="2" charset="-122"/>
                <a:cs typeface="+mn-ea"/>
                <a:sym typeface="+mn-ea"/>
              </a:rPr>
              <a:t>P2</a:t>
            </a:r>
            <a:r>
              <a:rPr lang="zh-CN" altLang="en-US" sz="2000" dirty="0">
                <a:solidFill>
                  <a:srgbClr val="000000"/>
                </a:solidFill>
                <a:latin typeface="宋体" panose="02010600030101010101" pitchFamily="2" charset="-122"/>
                <a:ea typeface="宋体" panose="02010600030101010101" pitchFamily="2" charset="-122"/>
                <a:cs typeface="+mn-ea"/>
                <a:sym typeface="+mn-ea"/>
              </a:rPr>
              <a:t>的同流面积增大</a:t>
            </a:r>
            <a:endParaRPr lang="zh-CN" altLang="en-US" sz="2000" dirty="0">
              <a:solidFill>
                <a:srgbClr val="000000"/>
              </a:solidFill>
              <a:latin typeface="宋体" panose="02010600030101010101" pitchFamily="2" charset="-122"/>
              <a:ea typeface="宋体" panose="02010600030101010101" pitchFamily="2" charset="-122"/>
              <a:cs typeface="+mn-ea"/>
              <a:sym typeface="+mn-ea"/>
            </a:endParaRPr>
          </a:p>
          <a:p>
            <a:pPr indent="266700" algn="l" defTabSz="914400" eaLnBrk="0" fontAlgn="base" hangingPunct="0"/>
            <a:r>
              <a:rPr lang="zh-CN" altLang="en-US" sz="2000" dirty="0">
                <a:solidFill>
                  <a:srgbClr val="000000"/>
                </a:solidFill>
                <a:latin typeface="宋体" panose="02010600030101010101" pitchFamily="2" charset="-122"/>
                <a:ea typeface="宋体" panose="02010600030101010101" pitchFamily="2" charset="-122"/>
                <a:cs typeface="+mn-ea"/>
                <a:sym typeface="+mn-ea"/>
              </a:rPr>
              <a:t>改变节流口的通流截面面积，从而达到调节流量的目的               </a:t>
            </a:r>
            <a:endParaRPr lang="zh-CN" altLang="en-US"/>
          </a:p>
        </p:txBody>
      </p:sp>
      <p:sp>
        <p:nvSpPr>
          <p:cNvPr id="6" name="正文"/>
          <p:cNvSpPr txBox="1"/>
          <p:nvPr/>
        </p:nvSpPr>
        <p:spPr>
          <a:xfrm>
            <a:off x="1152525" y="864235"/>
            <a:ext cx="2102485" cy="460375"/>
          </a:xfrm>
          <a:prstGeom prst="rect">
            <a:avLst/>
          </a:prstGeom>
          <a:noFill/>
        </p:spPr>
        <p:txBody>
          <a:bodyPr wrap="square" rtlCol="0">
            <a:spAutoFit/>
          </a:bodyPr>
          <a:p>
            <a:pPr indent="0" fontAlgn="auto">
              <a:lnSpc>
                <a:spcPct val="100000"/>
              </a:lnSpc>
            </a:pPr>
            <a:r>
              <a:rPr lang="en-US" sz="2400" b="1" dirty="0">
                <a:latin typeface="Tahoma" panose="020B0604030504040204" pitchFamily="34" charset="0"/>
                <a:sym typeface="+mn-ea"/>
              </a:rPr>
              <a:t>2</a:t>
            </a:r>
            <a:r>
              <a:rPr lang="zh-CN" altLang="en-US" sz="2400" b="1" dirty="0">
                <a:latin typeface="Tahoma" panose="020B0604030504040204" pitchFamily="34" charset="0"/>
                <a:sym typeface="+mn-ea"/>
              </a:rPr>
              <a:t>、工作原理</a:t>
            </a:r>
            <a:endParaRPr lang="zh-CN" altLang="en-US" sz="2400" b="1" dirty="0">
              <a:solidFill>
                <a:schemeClr val="tx1"/>
              </a:solidFill>
              <a:latin typeface="Tahoma" panose="020B0604030504040204" pitchFamily="34" charset="0"/>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video fullScrn="0">
              <p:cMediaNode>
                <p:cTn id="14" fill="hold" display="1">
                  <p:stCondLst>
                    <p:cond delay="indefinite"/>
                  </p:stCondLst>
                  <p:endCondLst>
                    <p:cond evt="onNext">
                      <p:tgtEl>
                        <p:sldTgt/>
                      </p:tgtEl>
                    </p:cond>
                    <p:cond evt="onPrev">
                      <p:tgtEl>
                        <p:sldTgt/>
                      </p:tgtEl>
                    </p:cond>
                  </p:endCondLst>
                </p:cTn>
                <p:tgtEl>
                  <p:spTgt spid="2"/>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pic>
        <p:nvPicPr>
          <p:cNvPr id="131082" name="图片 131081" descr="38，"/>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695960" y="2783205"/>
            <a:ext cx="8615680" cy="3324225"/>
          </a:xfrm>
          <a:prstGeom prst="rect">
            <a:avLst/>
          </a:prstGeom>
          <a:noFill/>
          <a:ln w="9525">
            <a:noFill/>
          </a:ln>
        </p:spPr>
      </p:pic>
      <p:sp>
        <p:nvSpPr>
          <p:cNvPr id="2" name="正文"/>
          <p:cNvSpPr txBox="1"/>
          <p:nvPr/>
        </p:nvSpPr>
        <p:spPr>
          <a:xfrm>
            <a:off x="1152525" y="864235"/>
            <a:ext cx="6763385" cy="1691640"/>
          </a:xfrm>
          <a:prstGeom prst="rect">
            <a:avLst/>
          </a:prstGeom>
          <a:noFill/>
        </p:spPr>
        <p:txBody>
          <a:bodyPr wrap="square" rtlCol="0">
            <a:spAutoFit/>
          </a:bodyPr>
          <a:p>
            <a:pPr indent="0" fontAlgn="auto">
              <a:lnSpc>
                <a:spcPct val="100000"/>
              </a:lnSpc>
            </a:pPr>
            <a:r>
              <a:rPr lang="zh-CN" altLang="en-US" sz="2400" b="1" dirty="0">
                <a:latin typeface="Tahoma" panose="020B0604030504040204" pitchFamily="34" charset="0"/>
                <a:sym typeface="+mn-ea"/>
              </a:rPr>
              <a:t>二、节流调速回路</a:t>
            </a:r>
            <a:endParaRPr lang="zh-CN" altLang="en-US" sz="2400" b="1" dirty="0">
              <a:latin typeface="Tahoma" panose="020B0604030504040204" pitchFamily="34" charset="0"/>
              <a:sym typeface="+mn-ea"/>
            </a:endParaRPr>
          </a:p>
          <a:p>
            <a:pPr indent="0" fontAlgn="auto">
              <a:lnSpc>
                <a:spcPct val="100000"/>
              </a:lnSpc>
            </a:pPr>
            <a:r>
              <a:rPr lang="zh-CN" altLang="en-US" sz="2000" dirty="0">
                <a:latin typeface="宋体" panose="02010600030101010101" pitchFamily="2" charset="-122"/>
                <a:ea typeface="宋体" panose="02010600030101010101" pitchFamily="2" charset="-122"/>
                <a:sym typeface="+mn-ea"/>
              </a:rPr>
              <a:t>节流调速回路是利用流量阀控制流入或流出液压执行元件的流量来实现对执行元件速度的调节。根据流量阀在回路中的位置不同，节流调速回路可分为进口节流调速、出口节流调速和旁路节流调速三种基本回路。</a:t>
            </a:r>
            <a:endParaRPr lang="zh-CN" altLang="en-US" sz="2400" b="1" dirty="0">
              <a:solidFill>
                <a:schemeClr val="tx1"/>
              </a:solidFill>
              <a:latin typeface="微软雅黑" panose="020B0503020204020204" pitchFamily="34" charset="-122"/>
              <a:ea typeface="宋体" panose="02010600030101010101" pitchFamily="2" charset="-122"/>
            </a:endParaRPr>
          </a:p>
        </p:txBody>
      </p:sp>
      <p:sp>
        <p:nvSpPr>
          <p:cNvPr id="362504" name="矩形 365577"/>
          <p:cNvSpPr/>
          <p:nvPr/>
        </p:nvSpPr>
        <p:spPr>
          <a:xfrm>
            <a:off x="1157605" y="6107430"/>
            <a:ext cx="6828790" cy="368300"/>
          </a:xfrm>
          <a:prstGeom prst="rect">
            <a:avLst/>
          </a:prstGeom>
          <a:noFill/>
          <a:ln w="9525">
            <a:noFill/>
          </a:ln>
        </p:spPr>
        <p:txBody>
          <a:bodyPr wrap="square" anchor="t">
            <a:spAutoFit/>
          </a:bodyPr>
          <a:p>
            <a:pPr algn="ctr"/>
            <a:r>
              <a:rPr lang="en-US" altLang="zh-CN" b="0" dirty="0">
                <a:latin typeface="Arial" panose="020B0604020202020204" pitchFamily="34" charset="0"/>
                <a:ea typeface="宋体" panose="02010600030101010101" pitchFamily="2" charset="-122"/>
              </a:rPr>
              <a:t>a) </a:t>
            </a:r>
            <a:r>
              <a:rPr lang="zh-CN" altLang="en-US" b="0" dirty="0">
                <a:latin typeface="Arial" panose="020B0604020202020204" pitchFamily="34" charset="0"/>
                <a:ea typeface="宋体" panose="02010600030101010101" pitchFamily="2" charset="-122"/>
              </a:rPr>
              <a:t>进口节流调速            </a:t>
            </a:r>
            <a:r>
              <a:rPr lang="en-US" altLang="zh-CN" b="0" dirty="0">
                <a:latin typeface="Arial" panose="020B0604020202020204" pitchFamily="34" charset="0"/>
                <a:ea typeface="宋体" panose="02010600030101010101" pitchFamily="2" charset="-122"/>
              </a:rPr>
              <a:t>b) </a:t>
            </a:r>
            <a:r>
              <a:rPr lang="zh-CN" altLang="en-US" b="0" dirty="0">
                <a:latin typeface="Arial" panose="020B0604020202020204" pitchFamily="34" charset="0"/>
                <a:ea typeface="宋体" panose="02010600030101010101" pitchFamily="2" charset="-122"/>
              </a:rPr>
              <a:t>出口节流调速              </a:t>
            </a:r>
            <a:r>
              <a:rPr lang="en-US" altLang="zh-CN" b="0" dirty="0">
                <a:latin typeface="Arial" panose="020B0604020202020204" pitchFamily="34" charset="0"/>
                <a:ea typeface="宋体" panose="02010600030101010101" pitchFamily="2" charset="-122"/>
              </a:rPr>
              <a:t>c) </a:t>
            </a:r>
            <a:r>
              <a:rPr lang="zh-CN" altLang="en-US" b="0" dirty="0">
                <a:latin typeface="Arial" panose="020B0604020202020204" pitchFamily="34" charset="0"/>
                <a:ea typeface="宋体" panose="02010600030101010101" pitchFamily="2" charset="-122"/>
              </a:rPr>
              <a:t>旁路节流调速</a:t>
            </a:r>
            <a:endParaRPr lang="zh-CN" altLang="en-US" b="0" dirty="0">
              <a:latin typeface="Arial" panose="020B0604020202020204" pitchFamily="34" charset="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sp>
        <p:nvSpPr>
          <p:cNvPr id="3" name="文本框 2"/>
          <p:cNvSpPr txBox="1"/>
          <p:nvPr/>
        </p:nvSpPr>
        <p:spPr>
          <a:xfrm>
            <a:off x="1012825" y="5706745"/>
            <a:ext cx="7118350" cy="1004570"/>
          </a:xfrm>
          <a:prstGeom prst="rect">
            <a:avLst/>
          </a:prstGeom>
          <a:noFill/>
        </p:spPr>
        <p:txBody>
          <a:bodyPr wrap="square" rtlCol="0" anchor="t">
            <a:spAutoFit/>
          </a:bodyPr>
          <a:p>
            <a:pPr>
              <a:lnSpc>
                <a:spcPct val="110000"/>
              </a:lnSpc>
            </a:pPr>
            <a:r>
              <a:rPr lang="zh-CN" altLang="en-US" dirty="0">
                <a:latin typeface="Arial" panose="020B0604020202020204" pitchFamily="34" charset="0"/>
                <a:ea typeface="宋体" panose="02010600030101010101" pitchFamily="2" charset="-122"/>
                <a:sym typeface="+mn-ea"/>
              </a:rPr>
              <a:t>该回路是把流量阀安装在液压缸进口油路上，调节流量阀阀口的大小，便可以控制进入液压缸的流量，从而达到调速的目的，来自定量泵多余的流量经溢流阀返回油箱，泵始终是在溢流阀的设定压力下工作。</a:t>
            </a:r>
            <a:endParaRPr lang="zh-CN" altLang="en-US"/>
          </a:p>
        </p:txBody>
      </p:sp>
      <p:sp>
        <p:nvSpPr>
          <p:cNvPr id="4" name="正文"/>
          <p:cNvSpPr txBox="1"/>
          <p:nvPr/>
        </p:nvSpPr>
        <p:spPr>
          <a:xfrm>
            <a:off x="1152525" y="694690"/>
            <a:ext cx="3288030" cy="460375"/>
          </a:xfrm>
          <a:prstGeom prst="rect">
            <a:avLst/>
          </a:prstGeom>
          <a:noFill/>
        </p:spPr>
        <p:txBody>
          <a:bodyPr wrap="square" rtlCol="0">
            <a:spAutoFit/>
          </a:bodyPr>
          <a:p>
            <a:pPr indent="0" fontAlgn="auto">
              <a:lnSpc>
                <a:spcPct val="100000"/>
              </a:lnSpc>
            </a:pPr>
            <a:r>
              <a:rPr lang="en-US" altLang="zh-CN" sz="2400" dirty="0">
                <a:latin typeface="Tahoma" panose="020B0604030504040204" pitchFamily="34" charset="0"/>
                <a:sym typeface="+mn-ea"/>
              </a:rPr>
              <a:t>1</a:t>
            </a:r>
            <a:r>
              <a:rPr lang="zh-CN" altLang="en-US" sz="2400" dirty="0">
                <a:latin typeface="Tahoma" panose="020B0604030504040204" pitchFamily="34" charset="0"/>
                <a:sym typeface="+mn-ea"/>
              </a:rPr>
              <a:t>、进油节流调速回路</a:t>
            </a:r>
            <a:endParaRPr sz="2400" b="1" dirty="0">
              <a:solidFill>
                <a:schemeClr val="tx1"/>
              </a:solidFill>
              <a:latin typeface="微软雅黑" panose="020B0503020204020204" pitchFamily="34" charset="-122"/>
              <a:ea typeface="微软雅黑" panose="020B0503020204020204" pitchFamily="34" charset="-122"/>
            </a:endParaRPr>
          </a:p>
        </p:txBody>
      </p:sp>
    </p:spTree>
    <p:controls>
      <mc:AlternateContent xmlns:mc="http://schemas.openxmlformats.org/markup-compatibility/2006">
        <mc:Choice xmlns:v="urn:schemas-microsoft-com:vml" Requires="v">
          <p:control spid="1025" name="" r:id="rId1" imgW="7416800" imgH="4551045"/>
        </mc:Choice>
        <mc:Fallback>
          <p:control name="" r:id="rId1" imgW="7416800" imgH="4551045">
            <p:pic>
              <p:nvPicPr>
                <p:cNvPr id="0" name="Host Control  1024"/>
                <p:cNvPicPr/>
                <p:nvPr/>
              </p:nvPicPr>
              <p:blipFill>
                <a:blip r:embed="rId2"/>
                <a:stretch>
                  <a:fillRect/>
                </a:stretch>
              </p:blipFill>
              <p:spPr>
                <a:xfrm>
                  <a:off x="883920" y="1155065"/>
                  <a:ext cx="7416800" cy="4551045"/>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sp>
        <p:nvSpPr>
          <p:cNvPr id="2" name="正文"/>
          <p:cNvSpPr txBox="1"/>
          <p:nvPr/>
        </p:nvSpPr>
        <p:spPr>
          <a:xfrm>
            <a:off x="1216025" y="842010"/>
            <a:ext cx="6699250" cy="460375"/>
          </a:xfrm>
          <a:prstGeom prst="rect">
            <a:avLst/>
          </a:prstGeom>
          <a:noFill/>
        </p:spPr>
        <p:txBody>
          <a:bodyPr wrap="square" rtlCol="0">
            <a:spAutoFit/>
          </a:bodyPr>
          <a:p>
            <a:pPr indent="0" fontAlgn="auto">
              <a:lnSpc>
                <a:spcPct val="100000"/>
              </a:lnSpc>
            </a:pPr>
            <a:r>
              <a:rPr lang="en-US" altLang="zh-CN" sz="2400" dirty="0">
                <a:latin typeface="Tahoma" panose="020B0604030504040204" pitchFamily="34" charset="0"/>
                <a:sym typeface="+mn-ea"/>
              </a:rPr>
              <a:t>2</a:t>
            </a:r>
            <a:r>
              <a:rPr lang="zh-CN" altLang="en-US" sz="2400" dirty="0">
                <a:latin typeface="Tahoma" panose="020B0604030504040204" pitchFamily="34" charset="0"/>
                <a:sym typeface="+mn-ea"/>
              </a:rPr>
              <a:t>、回油节流调速回路</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631825" y="5723255"/>
            <a:ext cx="7860665" cy="1198880"/>
          </a:xfrm>
          <a:prstGeom prst="rect">
            <a:avLst/>
          </a:prstGeom>
          <a:noFill/>
        </p:spPr>
        <p:txBody>
          <a:bodyPr wrap="square" rtlCol="0" anchor="t">
            <a:spAutoFit/>
          </a:bodyPr>
          <a:p>
            <a:r>
              <a:rPr lang="zh-CN" altLang="en-US" dirty="0">
                <a:latin typeface="Arial" panose="020B0604020202020204" pitchFamily="34" charset="0"/>
                <a:ea typeface="宋体" panose="02010600030101010101" pitchFamily="2" charset="-122"/>
                <a:sym typeface="+mn-ea"/>
              </a:rPr>
              <a:t>该回路是把节流阀安装在液压缸出口油路上，调节节流阀阀口的大小，便可以控制流出液压缸的流量，也就是控制了进入液压缸的流量，从而达到调速的目的。来自泵的供油流量中，除了液压缸所需流量外，多余的流量经过溢流阀返回油箱。</a:t>
            </a:r>
            <a:endParaRPr lang="zh-CN" altLang="en-US"/>
          </a:p>
        </p:txBody>
      </p:sp>
    </p:spTree>
    <p:controls>
      <mc:AlternateContent xmlns:mc="http://schemas.openxmlformats.org/markup-compatibility/2006">
        <mc:Choice xmlns:v="urn:schemas-microsoft-com:vml" Requires="v">
          <p:control spid="2049" name="" r:id="rId1" imgW="7256780" imgH="4509770"/>
        </mc:Choice>
        <mc:Fallback>
          <p:control name="" r:id="rId1" imgW="7256780" imgH="4509770">
            <p:pic>
              <p:nvPicPr>
                <p:cNvPr id="0" name="Host Control  2048"/>
                <p:cNvPicPr/>
                <p:nvPr/>
              </p:nvPicPr>
              <p:blipFill>
                <a:blip r:embed="rId2"/>
                <a:stretch>
                  <a:fillRect/>
                </a:stretch>
              </p:blipFill>
              <p:spPr>
                <a:xfrm>
                  <a:off x="1216025" y="1213485"/>
                  <a:ext cx="7256780" cy="4509770"/>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sp>
        <p:nvSpPr>
          <p:cNvPr id="2" name="正文"/>
          <p:cNvSpPr txBox="1"/>
          <p:nvPr/>
        </p:nvSpPr>
        <p:spPr>
          <a:xfrm>
            <a:off x="1216025" y="842010"/>
            <a:ext cx="6699250" cy="460375"/>
          </a:xfrm>
          <a:prstGeom prst="rect">
            <a:avLst/>
          </a:prstGeom>
          <a:noFill/>
        </p:spPr>
        <p:txBody>
          <a:bodyPr wrap="square" rtlCol="0">
            <a:spAutoFit/>
          </a:bodyPr>
          <a:p>
            <a:pPr indent="0" fontAlgn="auto">
              <a:lnSpc>
                <a:spcPct val="100000"/>
              </a:lnSpc>
            </a:pPr>
            <a:r>
              <a:rPr lang="en-US" altLang="zh-CN" sz="2400" dirty="0">
                <a:latin typeface="Tahoma" panose="020B0604030504040204" pitchFamily="34" charset="0"/>
                <a:sym typeface="+mn-ea"/>
              </a:rPr>
              <a:t>3</a:t>
            </a:r>
            <a:r>
              <a:rPr lang="zh-CN" altLang="en-US" sz="2400" dirty="0">
                <a:latin typeface="Tahoma" panose="020B0604030504040204" pitchFamily="34" charset="0"/>
                <a:sym typeface="+mn-ea"/>
              </a:rPr>
              <a:t>、旁油节流调速回路 </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038860" y="5681980"/>
            <a:ext cx="7864475" cy="922020"/>
          </a:xfrm>
          <a:prstGeom prst="rect">
            <a:avLst/>
          </a:prstGeom>
          <a:noFill/>
        </p:spPr>
        <p:txBody>
          <a:bodyPr wrap="square" rtlCol="0" anchor="t">
            <a:spAutoFit/>
          </a:bodyPr>
          <a:p>
            <a:r>
              <a:rPr lang="zh-CN" altLang="en-US" dirty="0">
                <a:latin typeface="Arial" panose="020B0604020202020204" pitchFamily="34" charset="0"/>
                <a:ea typeface="宋体" panose="02010600030101010101" pitchFamily="2" charset="-122"/>
                <a:sym typeface="+mn-ea"/>
              </a:rPr>
              <a:t>该回路是把节流阀安装在与执行元件并联的支路上，用节流阀调节流回油箱的流量，从而调节进入液压缸的流量，达到节流调速的目的。回路中的溢流阀作为安全阀使用，起过载保护作用。</a:t>
            </a:r>
            <a:endParaRPr lang="zh-CN" altLang="en-US"/>
          </a:p>
        </p:txBody>
      </p:sp>
    </p:spTree>
    <p:controls>
      <mc:AlternateContent xmlns:mc="http://schemas.openxmlformats.org/markup-compatibility/2006">
        <mc:Choice xmlns:v="urn:schemas-microsoft-com:vml" Requires="v">
          <p:control spid="3073" name="" r:id="rId1" imgW="7845425" imgH="4266565"/>
        </mc:Choice>
        <mc:Fallback>
          <p:control name="" r:id="rId1" imgW="7845425" imgH="4266565">
            <p:pic>
              <p:nvPicPr>
                <p:cNvPr id="0" name="Host Control  3072"/>
                <p:cNvPicPr/>
                <p:nvPr/>
              </p:nvPicPr>
              <p:blipFill>
                <a:blip r:embed="rId2"/>
                <a:stretch>
                  <a:fillRect/>
                </a:stretch>
              </p:blipFill>
              <p:spPr>
                <a:xfrm>
                  <a:off x="1038860" y="1295400"/>
                  <a:ext cx="7845425" cy="4266565"/>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2" name="表格 49201"/>
          <p:cNvGraphicFramePr/>
          <p:nvPr/>
        </p:nvGraphicFramePr>
        <p:xfrm>
          <a:off x="1152525" y="267970"/>
          <a:ext cx="7915275" cy="381000"/>
        </p:xfrm>
        <a:graphic>
          <a:graphicData uri="http://schemas.openxmlformats.org/drawingml/2006/table">
            <a:tbl>
              <a:tblPr/>
              <a:tblGrid>
                <a:gridCol w="931545"/>
                <a:gridCol w="1399540"/>
                <a:gridCol w="1831340"/>
                <a:gridCol w="1659890"/>
                <a:gridCol w="778510"/>
                <a:gridCol w="1314450"/>
              </a:tblGrid>
              <a:tr h="381000">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任务引入</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2'</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a:t>
                      </a:r>
                      <a:r>
                        <a:rPr lang="en-US" altLang="zh-CN" sz="1400" b="1">
                          <a:latin typeface="Times New Roman" panose="02020603050405020304" pitchFamily="18" charset="0"/>
                          <a:ea typeface="Times New Roman" panose="02020603050405020304" pitchFamily="18" charset="0"/>
                          <a:sym typeface="Arial" panose="020B0604020202020204" pitchFamily="34" charset="0"/>
                        </a:rPr>
                        <a:t>1-</a:t>
                      </a:r>
                      <a:r>
                        <a:rPr lang="zh-CN" altLang="zh-CN" sz="1400" b="1">
                          <a:latin typeface="Times New Roman" panose="02020603050405020304" pitchFamily="18" charset="0"/>
                          <a:sym typeface="Arial" panose="020B0604020202020204" pitchFamily="34" charset="0"/>
                        </a:rPr>
                        <a:t>节流阀</a:t>
                      </a:r>
                      <a:r>
                        <a:rPr lang="en-US" altLang="zh-CN" sz="1400" b="1">
                          <a:latin typeface="Times New Roman" panose="02020603050405020304" pitchFamily="18" charset="0"/>
                          <a:sym typeface="Arial" panose="020B0604020202020204" pitchFamily="34" charset="0"/>
                        </a:rPr>
                        <a:t>8'</a:t>
                      </a:r>
                      <a:endParaRPr lang="en-US" altLang="zh-CN" sz="1400" b="1" dirty="0">
                        <a:latin typeface="Times New Roman" panose="02020603050405020304" pitchFamily="18" charset="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latin typeface="Times New Roman" panose="02020603050405020304" pitchFamily="18" charset="0"/>
                          <a:ea typeface="Times New Roman" panose="02020603050405020304" pitchFamily="18" charset="0"/>
                          <a:sym typeface="Arial" panose="020B0604020202020204" pitchFamily="34" charset="0"/>
                        </a:rPr>
                        <a:t>任务2-回路仿真</a:t>
                      </a:r>
                      <a:r>
                        <a:rPr lang="en-US" altLang="zh-CN" sz="1400" b="1" dirty="0">
                          <a:latin typeface="Times New Roman" panose="02020603050405020304" pitchFamily="18" charset="0"/>
                          <a:ea typeface="Times New Roman" panose="02020603050405020304" pitchFamily="18" charset="0"/>
                          <a:sym typeface="Arial" panose="020B0604020202020204" pitchFamily="34" charset="0"/>
                        </a:rPr>
                        <a:t>35'</a:t>
                      </a:r>
                      <a:endParaRPr lang="en-US" altLang="zh-CN" sz="1400" b="1" dirty="0">
                        <a:latin typeface="Times New Roman" panose="02020603050405020304" pitchFamily="18" charset="0"/>
                        <a:ea typeface="Times New Roman" panose="02020603050405020304" pitchFamily="18" charset="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tx2">
                        <a:lumMod val="40000"/>
                        <a:lumOff val="60000"/>
                      </a:schemeClr>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任务3</a:t>
                      </a:r>
                      <a:r>
                        <a:rPr lang="en-US" altLang="zh-CN" sz="1400" b="1" dirty="0">
                          <a:sym typeface="Arial" panose="020B0604020202020204" pitchFamily="34" charset="0"/>
                        </a:rPr>
                        <a:t>-</a:t>
                      </a:r>
                      <a:r>
                        <a:rPr lang="zh-CN" altLang="en-US" sz="1400" b="1" dirty="0">
                          <a:sym typeface="Arial" panose="020B0604020202020204" pitchFamily="34" charset="0"/>
                        </a:rPr>
                        <a:t>回路联接</a:t>
                      </a:r>
                      <a:r>
                        <a:rPr lang="en-US" altLang="zh-CN" sz="1400" b="1" dirty="0">
                          <a:sym typeface="Arial" panose="020B0604020202020204" pitchFamily="34" charset="0"/>
                        </a:rPr>
                        <a:t>45'</a:t>
                      </a:r>
                      <a:endParaRPr lang="en-US" altLang="zh-CN" sz="1400" b="1" dirty="0">
                        <a:sym typeface="Arial" panose="020B0604020202020204" pitchFamily="34" charset="0"/>
                      </a:endParaRPr>
                    </a:p>
                  </a:txBody>
                  <a:tcPr marL="0" marR="0" marT="0" marB="0"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总结</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c>
                  <a:txBody>
                    <a:bodyPr/>
                    <a:lstStyle>
                      <a:lvl1pPr marL="342900" lvl="0" indent="-342900" algn="l" defTabSz="914400" eaLnBrk="1" fontAlgn="base" latinLnBrk="0" hangingPunct="1">
                        <a:spcBef>
                          <a:spcPct val="20000"/>
                        </a:spcBef>
                        <a:spcAft>
                          <a:spcPct val="0"/>
                        </a:spcAft>
                        <a:buClr>
                          <a:schemeClr val="bg2"/>
                        </a:buClr>
                        <a:buSzPct val="75000"/>
                        <a:buFont typeface="Wingdings" panose="05000000000000000000" pitchFamily="2" charset="2"/>
                        <a:buChar char="n"/>
                        <a:defRPr sz="2800" b="0" i="0" u="none" kern="1200" baseline="0">
                          <a:solidFill>
                            <a:schemeClr val="tx1"/>
                          </a:solidFill>
                          <a:latin typeface="Arial" panose="020B0604020202020204" pitchFamily="34" charset="0"/>
                          <a:ea typeface="宋体" panose="02010600030101010101" pitchFamily="2" charset="-122"/>
                        </a:defRPr>
                      </a:lvl1pPr>
                      <a:lvl2pPr marL="742950" lvl="1" indent="-285750">
                        <a:buClr>
                          <a:schemeClr val="accent2"/>
                        </a:buClr>
                        <a:defRPr sz="2400" kern="1200"/>
                      </a:lvl2pPr>
                      <a:lvl3pPr marL="1143000" lvl="2" indent="-228600">
                        <a:buClr>
                          <a:schemeClr val="bg2"/>
                        </a:buClr>
                        <a:defRPr sz="2000" kern="1200"/>
                      </a:lvl3pPr>
                      <a:lvl4pPr marL="1600200" lvl="3" indent="-228600">
                        <a:buClr>
                          <a:schemeClr val="accent2"/>
                        </a:buClr>
                        <a:defRPr sz="1800" kern="1200"/>
                      </a:lvl4pPr>
                      <a:lvl5pPr marL="2057400" lvl="4" indent="-228600">
                        <a:buClr>
                          <a:schemeClr val="bg2"/>
                        </a:buClr>
                        <a:defRPr sz="1800" kern="1200"/>
                      </a:lvl5pPr>
                    </a:lstStyle>
                    <a:p>
                      <a:pPr marL="0" lvl="0" indent="0" algn="ctr">
                        <a:spcBef>
                          <a:spcPct val="0"/>
                        </a:spcBef>
                        <a:buNone/>
                      </a:pPr>
                      <a:r>
                        <a:rPr lang="zh-CN" altLang="en-US" sz="1400" b="1" dirty="0">
                          <a:sym typeface="Arial" panose="020B0604020202020204" pitchFamily="34" charset="0"/>
                        </a:rPr>
                        <a:t>课后拓展</a:t>
                      </a:r>
                      <a:r>
                        <a:rPr lang="en-US" altLang="zh-CN" sz="1400" b="1" dirty="0">
                          <a:sym typeface="Arial" panose="020B0604020202020204" pitchFamily="34" charset="0"/>
                        </a:rPr>
                        <a:t>5'</a:t>
                      </a:r>
                      <a:endParaRPr lang="en-US" altLang="zh-CN" sz="1400" b="1" dirty="0">
                        <a:sym typeface="Arial" panose="020B0604020202020204" pitchFamily="34" charset="0"/>
                      </a:endParaRPr>
                    </a:p>
                  </a:txBody>
                  <a:tcPr marL="22710" marR="22710" marT="11114" marB="11114"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chemeClr val="accent2"/>
                    </a:solidFill>
                  </a:tcPr>
                </a:tc>
              </a:tr>
            </a:tbl>
          </a:graphicData>
        </a:graphic>
      </p:graphicFrame>
      <p:sp>
        <p:nvSpPr>
          <p:cNvPr id="2" name="太阳形 1"/>
          <p:cNvSpPr/>
          <p:nvPr/>
        </p:nvSpPr>
        <p:spPr>
          <a:xfrm>
            <a:off x="1040130" y="1147445"/>
            <a:ext cx="1482725" cy="1405890"/>
          </a:xfrm>
          <a:prstGeom prst="sun">
            <a:avLst/>
          </a:prstGeom>
        </p:spPr>
        <p:style>
          <a:lnRef idx="2">
            <a:schemeClr val="accent6"/>
          </a:lnRef>
          <a:fillRef idx="1">
            <a:schemeClr val="lt1"/>
          </a:fillRef>
          <a:effectRef idx="0">
            <a:schemeClr val="accent6"/>
          </a:effectRef>
          <a:fontRef idx="minor">
            <a:schemeClr val="dk1"/>
          </a:fontRef>
        </p:style>
        <p:txBody>
          <a:bodyPr rtlCol="0" anchor="ctr"/>
          <a:p>
            <a:pPr algn="ctr"/>
            <a:r>
              <a:rPr lang="zh-CN" altLang="en-US"/>
              <a:t>思考</a:t>
            </a:r>
            <a:endParaRPr lang="zh-CN" altLang="en-US"/>
          </a:p>
        </p:txBody>
      </p:sp>
      <p:sp>
        <p:nvSpPr>
          <p:cNvPr id="3" name="立方体 2"/>
          <p:cNvSpPr/>
          <p:nvPr/>
        </p:nvSpPr>
        <p:spPr>
          <a:xfrm>
            <a:off x="1518285" y="2638425"/>
            <a:ext cx="7184390" cy="2207260"/>
          </a:xfrm>
          <a:prstGeom prst="cube">
            <a:avLst/>
          </a:prstGeom>
        </p:spPr>
        <p:style>
          <a:lnRef idx="2">
            <a:schemeClr val="accent6"/>
          </a:lnRef>
          <a:fillRef idx="1">
            <a:schemeClr val="lt1"/>
          </a:fillRef>
          <a:effectRef idx="0">
            <a:schemeClr val="accent6"/>
          </a:effectRef>
          <a:fontRef idx="minor">
            <a:schemeClr val="dk1"/>
          </a:fontRef>
        </p:style>
        <p:txBody>
          <a:bodyPr rtlCol="0" anchor="ctr"/>
          <a:p>
            <a:pPr algn="ctr"/>
            <a:r>
              <a:rPr lang="zh-CN" altLang="en-US" sz="2400"/>
              <a:t>液压缸上的负载</a:t>
            </a:r>
            <a:r>
              <a:rPr lang="en-US" altLang="zh-CN" sz="2400"/>
              <a:t>F</a:t>
            </a:r>
            <a:r>
              <a:rPr lang="zh-CN" altLang="en-US" sz="2400"/>
              <a:t>与活塞杆推出的速度</a:t>
            </a:r>
            <a:r>
              <a:rPr lang="en-US" altLang="zh-CN" sz="2400"/>
              <a:t>V</a:t>
            </a:r>
            <a:r>
              <a:rPr lang="zh-CN" altLang="en-US" sz="2400"/>
              <a:t>、</a:t>
            </a:r>
            <a:endParaRPr lang="zh-CN" altLang="en-US" sz="2400"/>
          </a:p>
          <a:p>
            <a:pPr algn="ctr"/>
            <a:r>
              <a:rPr lang="zh-CN" altLang="en-US" sz="2400"/>
              <a:t>节流阀开口面积</a:t>
            </a:r>
            <a:r>
              <a:rPr lang="en-US" altLang="zh-CN" sz="2400"/>
              <a:t>A</a:t>
            </a:r>
            <a:r>
              <a:rPr lang="zh-CN" altLang="en-US" sz="2400">
                <a:sym typeface="+mn-ea"/>
              </a:rPr>
              <a:t>与活塞杆推出的速度</a:t>
            </a:r>
            <a:r>
              <a:rPr lang="en-US" altLang="zh-CN" sz="2400">
                <a:sym typeface="+mn-ea"/>
              </a:rPr>
              <a:t>V</a:t>
            </a:r>
            <a:r>
              <a:rPr lang="zh-CN" altLang="en-US" sz="2400">
                <a:sym typeface="+mn-ea"/>
              </a:rPr>
              <a:t>有什么样的关系</a:t>
            </a:r>
            <a:r>
              <a:rPr lang="zh-CN" altLang="en-US">
                <a:sym typeface="+mn-ea"/>
              </a:rPr>
              <a:t>？</a:t>
            </a:r>
            <a:endParaRPr lang="zh-CN" altLang="en-US">
              <a:sym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2088</Words>
  <Application>WPS 演示</Application>
  <PresentationFormat>全屏显示(16:9)</PresentationFormat>
  <Paragraphs>253</Paragraphs>
  <Slides>12</Slides>
  <Notes>36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微软雅黑</vt:lpstr>
      <vt:lpstr>Times New Roman</vt:lpstr>
      <vt:lpstr>Wingdings</vt:lpstr>
      <vt:lpstr>Tahoma</vt:lpstr>
      <vt:lpstr>Arial Unicode MS</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可爱的小笨猪</cp:lastModifiedBy>
  <cp:revision>146</cp:revision>
  <dcterms:created xsi:type="dcterms:W3CDTF">2014-08-23T07:50:00Z</dcterms:created>
  <dcterms:modified xsi:type="dcterms:W3CDTF">2017-12-24T14:58:36Z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2052-10.1.0.7023</vt:lpwstr>
  </property>
</Properties>
</file>