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2" r:id="rId3"/>
    <p:sldId id="320" r:id="rId5"/>
    <p:sldId id="347" r:id="rId6"/>
    <p:sldId id="348" r:id="rId7"/>
    <p:sldId id="349" r:id="rId8"/>
    <p:sldId id="350" r:id="rId9"/>
    <p:sldId id="351" r:id="rId10"/>
    <p:sldId id="352" r:id="rId11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97" d="100"/>
          <a:sy n="97" d="100"/>
        </p:scale>
        <p:origin x="-108" y="-1110"/>
      </p:cViewPr>
      <p:guideLst>
        <p:guide orient="horz" pos="2174"/>
        <p:guide pos="2876"/>
        <p:guide pos="208"/>
        <p:guide pos="1489"/>
        <p:guide pos="8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10.wmf"/><Relationship Id="rId1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wmf"/><Relationship Id="rId3" Type="http://schemas.openxmlformats.org/officeDocument/2006/relationships/oleObject" Target="../embeddings/oleObject4.bin"/><Relationship Id="rId2" Type="http://schemas.openxmlformats.org/officeDocument/2006/relationships/image" Target="../media/image13.wmf"/><Relationship Id="rId1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85895" y="3573145"/>
            <a:ext cx="508571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/>
            <a:r>
              <a:rPr lang="zh-CN" altLang="zh-CN" sz="3600" b="1">
                <a:latin typeface="+mn-ea"/>
                <a:sym typeface="+mn-ea"/>
              </a:rPr>
              <a:t>轴向柱塞泵结构和工作原理</a:t>
            </a:r>
            <a:endParaRPr lang="zh-CN" altLang="zh-CN" sz="3600" b="1">
              <a:latin typeface="+mn-ea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0" y="2646045"/>
            <a:ext cx="3954780" cy="26733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fae104c1e13e40fe9574e2f80e92404b_th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5270" y="1289685"/>
            <a:ext cx="5029835" cy="2730500"/>
          </a:xfrm>
          <a:prstGeom prst="rect">
            <a:avLst/>
          </a:prstGeom>
        </p:spPr>
      </p:pic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工作原理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轴向柱塞泵结构和工作原理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419225" y="4062730"/>
            <a:ext cx="6292850" cy="24301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斜盘式轴向柱塞泵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0" fontAlgn="auto">
              <a:lnSpc>
                <a:spcPct val="12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密封工作腔（缸体孔、柱塞底部）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30000"/>
              </a:lnSpc>
              <a:buNone/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由于斜盘倾斜放置，使得柱塞随缸体转动时沿轴线作往复运动，底部密封容积变化，实现吸油、排油。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吸油过程：柱塞伸出→V↑→p↓→吸油；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排油过程：柱塞缩回→v↓→p↑→排油。</a:t>
            </a: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典型结构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轴向柱塞泵结构和工作原理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3162300" y="812800"/>
            <a:ext cx="4745990" cy="12299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缸体、柱塞、配油盘、斜盘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30000"/>
              </a:lnSpc>
              <a:buNone/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Group 2"/>
          <p:cNvGrpSpPr/>
          <p:nvPr/>
        </p:nvGrpSpPr>
        <p:grpSpPr>
          <a:xfrm>
            <a:off x="1216025" y="1736090"/>
            <a:ext cx="7051040" cy="2066925"/>
            <a:chOff x="0" y="2256"/>
            <a:chExt cx="5520" cy="1776"/>
          </a:xfrm>
        </p:grpSpPr>
        <p:pic>
          <p:nvPicPr>
            <p:cNvPr id="47106" name="Picture 3" descr="轴向驻塞泵柱塞分布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128" y="2448"/>
              <a:ext cx="1392" cy="137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7107" name="Picture 4" descr="4-13轴向柱塞泵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256"/>
              <a:ext cx="4080" cy="1776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665" y="4041140"/>
            <a:ext cx="6991985" cy="23945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典型结构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轴向柱塞泵结构和工作原理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858010" y="6216015"/>
            <a:ext cx="47459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SCY14-1型轴向柱塞泵 （p = 32 MPa）      </a:t>
            </a: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204" name="Group 5"/>
          <p:cNvGrpSpPr/>
          <p:nvPr/>
        </p:nvGrpSpPr>
        <p:grpSpPr>
          <a:xfrm>
            <a:off x="1030605" y="1695450"/>
            <a:ext cx="7212965" cy="4356735"/>
            <a:chOff x="288" y="981"/>
            <a:chExt cx="5280" cy="3339"/>
          </a:xfrm>
        </p:grpSpPr>
        <p:grpSp>
          <p:nvGrpSpPr>
            <p:cNvPr id="51205" name="Group 6"/>
            <p:cNvGrpSpPr/>
            <p:nvPr/>
          </p:nvGrpSpPr>
          <p:grpSpPr>
            <a:xfrm>
              <a:off x="288" y="981"/>
              <a:ext cx="5040" cy="3339"/>
              <a:chOff x="240" y="981"/>
              <a:chExt cx="5040" cy="3339"/>
            </a:xfrm>
          </p:grpSpPr>
          <p:pic>
            <p:nvPicPr>
              <p:cNvPr id="51206" name="Picture 7" descr="变量柱塞泵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672" y="981"/>
                <a:ext cx="4608" cy="333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51207" name="Text Box 8"/>
              <p:cNvSpPr txBox="1"/>
              <p:nvPr/>
            </p:nvSpPr>
            <p:spPr>
              <a:xfrm>
                <a:off x="1872" y="1461"/>
                <a:ext cx="528" cy="30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2000" dirty="0">
                    <a:latin typeface="Tahoma" panose="020B0604030504040204" pitchFamily="34" charset="0"/>
                    <a:ea typeface="楷体_GB2312" pitchFamily="49" charset="-122"/>
                  </a:rPr>
                  <a:t>斜盘</a:t>
                </a:r>
                <a:endParaRPr lang="zh-CN" altLang="en-US" sz="2000" dirty="0">
                  <a:latin typeface="Tahoma" panose="020B0604030504040204" pitchFamily="34" charset="0"/>
                  <a:ea typeface="楷体_GB2312" pitchFamily="49" charset="-122"/>
                </a:endParaRPr>
              </a:p>
            </p:txBody>
          </p:sp>
          <p:sp>
            <p:nvSpPr>
              <p:cNvPr id="51209" name="Text Box 10"/>
              <p:cNvSpPr txBox="1"/>
              <p:nvPr/>
            </p:nvSpPr>
            <p:spPr>
              <a:xfrm>
                <a:off x="240" y="1728"/>
                <a:ext cx="768" cy="54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2000" dirty="0">
                    <a:latin typeface="Tahoma" panose="020B0604030504040204" pitchFamily="34" charset="0"/>
                    <a:ea typeface="楷体_GB2312" pitchFamily="49" charset="-122"/>
                  </a:rPr>
                  <a:t>变量机构</a:t>
                </a:r>
                <a:endParaRPr lang="zh-CN" altLang="en-US" sz="2000" dirty="0">
                  <a:latin typeface="Tahoma" panose="020B0604030504040204" pitchFamily="34" charset="0"/>
                  <a:ea typeface="楷体_GB2312" pitchFamily="49" charset="-122"/>
                </a:endParaRPr>
              </a:p>
            </p:txBody>
          </p:sp>
          <p:sp>
            <p:nvSpPr>
              <p:cNvPr id="51210" name="Text Box 11"/>
              <p:cNvSpPr txBox="1"/>
              <p:nvPr/>
            </p:nvSpPr>
            <p:spPr>
              <a:xfrm>
                <a:off x="2352" y="1461"/>
                <a:ext cx="1776" cy="32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endParaRPr lang="zh-CN" altLang="zh-CN" sz="2800" dirty="0">
                  <a:latin typeface="Tahoma" panose="020B060403050404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11" name="Text Box 12"/>
              <p:cNvSpPr txBox="1"/>
              <p:nvPr/>
            </p:nvSpPr>
            <p:spPr>
              <a:xfrm>
                <a:off x="2544" y="1221"/>
                <a:ext cx="528" cy="30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2000" dirty="0">
                    <a:latin typeface="Tahoma" panose="020B0604030504040204" pitchFamily="34" charset="0"/>
                    <a:ea typeface="楷体_GB2312" pitchFamily="49" charset="-122"/>
                  </a:rPr>
                  <a:t>压盘</a:t>
                </a:r>
                <a:endParaRPr lang="zh-CN" altLang="en-US" sz="2000" dirty="0">
                  <a:latin typeface="Tahoma" panose="020B0604030504040204" pitchFamily="34" charset="0"/>
                  <a:ea typeface="楷体_GB2312" pitchFamily="49" charset="-122"/>
                </a:endParaRPr>
              </a:p>
            </p:txBody>
          </p:sp>
          <p:sp>
            <p:nvSpPr>
              <p:cNvPr id="51212" name="Text Box 13"/>
              <p:cNvSpPr txBox="1"/>
              <p:nvPr/>
            </p:nvSpPr>
            <p:spPr>
              <a:xfrm>
                <a:off x="3264" y="1509"/>
                <a:ext cx="528" cy="30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2000" dirty="0">
                    <a:latin typeface="Tahoma" panose="020B0604030504040204" pitchFamily="34" charset="0"/>
                    <a:ea typeface="楷体_GB2312" pitchFamily="49" charset="-122"/>
                  </a:rPr>
                  <a:t>缸体</a:t>
                </a:r>
                <a:endParaRPr lang="zh-CN" altLang="en-US" sz="2000" dirty="0">
                  <a:latin typeface="Tahoma" panose="020B0604030504040204" pitchFamily="34" charset="0"/>
                  <a:ea typeface="楷体_GB2312" pitchFamily="49" charset="-122"/>
                </a:endParaRPr>
              </a:p>
            </p:txBody>
          </p:sp>
          <p:sp>
            <p:nvSpPr>
              <p:cNvPr id="51213" name="Line 14"/>
              <p:cNvSpPr/>
              <p:nvPr/>
            </p:nvSpPr>
            <p:spPr>
              <a:xfrm flipV="1">
                <a:off x="2976" y="1701"/>
                <a:ext cx="96" cy="528"/>
              </a:xfrm>
              <a:prstGeom prst="line">
                <a:avLst/>
              </a:prstGeom>
              <a:ln w="9525" cap="flat" cmpd="sng">
                <a:solidFill>
                  <a:schemeClr val="bg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sp>
          <p:sp>
            <p:nvSpPr>
              <p:cNvPr id="51214" name="Text Box 15"/>
              <p:cNvSpPr txBox="1"/>
              <p:nvPr/>
            </p:nvSpPr>
            <p:spPr>
              <a:xfrm>
                <a:off x="2736" y="1749"/>
                <a:ext cx="385" cy="48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vert="eaVert" anchor="t">
                <a:spAutoFit/>
              </a:bodyPr>
              <a:p>
                <a:pPr>
                  <a:spcBef>
                    <a:spcPct val="50000"/>
                  </a:spcBef>
                </a:pPr>
                <a:endParaRPr lang="zh-CN" altLang="zh-CN" sz="2800" dirty="0">
                  <a:latin typeface="Tahoma" panose="020B060403050404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15" name="Text Box 16"/>
              <p:cNvSpPr txBox="1"/>
              <p:nvPr/>
            </p:nvSpPr>
            <p:spPr>
              <a:xfrm>
                <a:off x="2735" y="1749"/>
                <a:ext cx="385" cy="48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vert="eaVert" anchor="t">
                <a:spAutoFit/>
              </a:bodyPr>
              <a:p>
                <a:pPr>
                  <a:spcBef>
                    <a:spcPct val="50000"/>
                  </a:spcBef>
                </a:pPr>
                <a:endParaRPr lang="zh-CN" altLang="zh-CN" sz="2800" dirty="0">
                  <a:latin typeface="Tahoma" panose="020B060403050404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16" name="Text Box 17"/>
              <p:cNvSpPr txBox="1"/>
              <p:nvPr/>
            </p:nvSpPr>
            <p:spPr>
              <a:xfrm>
                <a:off x="3456" y="1749"/>
                <a:ext cx="480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endParaRPr lang="zh-CN" altLang="zh-CN" sz="2800" dirty="0">
                  <a:latin typeface="Tahoma" panose="020B060403050404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17" name="Text Box 18"/>
              <p:cNvSpPr txBox="1"/>
              <p:nvPr/>
            </p:nvSpPr>
            <p:spPr>
              <a:xfrm>
                <a:off x="2640" y="1605"/>
                <a:ext cx="528" cy="30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2000" dirty="0">
                    <a:latin typeface="Tahoma" panose="020B0604030504040204" pitchFamily="34" charset="0"/>
                    <a:ea typeface="楷体_GB2312" pitchFamily="49" charset="-122"/>
                  </a:rPr>
                  <a:t>滑靴</a:t>
                </a:r>
                <a:endParaRPr lang="zh-CN" altLang="en-US" sz="2000" dirty="0">
                  <a:latin typeface="Tahoma" panose="020B0604030504040204" pitchFamily="34" charset="0"/>
                  <a:ea typeface="楷体_GB2312" pitchFamily="49" charset="-122"/>
                </a:endParaRPr>
              </a:p>
            </p:txBody>
          </p:sp>
          <p:sp>
            <p:nvSpPr>
              <p:cNvPr id="51218" name="Text Box 19"/>
              <p:cNvSpPr txBox="1"/>
              <p:nvPr/>
            </p:nvSpPr>
            <p:spPr>
              <a:xfrm>
                <a:off x="3551" y="1749"/>
                <a:ext cx="385" cy="48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vert="eaVert" anchor="t">
                <a:spAutoFit/>
              </a:bodyPr>
              <a:p>
                <a:pPr>
                  <a:spcBef>
                    <a:spcPct val="50000"/>
                  </a:spcBef>
                </a:pPr>
                <a:endParaRPr lang="zh-CN" altLang="zh-CN" sz="2800" dirty="0">
                  <a:latin typeface="Tahoma" panose="020B060403050404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19" name="Text Box 20"/>
              <p:cNvSpPr txBox="1"/>
              <p:nvPr/>
            </p:nvSpPr>
            <p:spPr>
              <a:xfrm>
                <a:off x="3552" y="1845"/>
                <a:ext cx="720" cy="30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2000" dirty="0">
                    <a:latin typeface="Tahoma" panose="020B0604030504040204" pitchFamily="34" charset="0"/>
                    <a:ea typeface="楷体_GB2312" pitchFamily="49" charset="-122"/>
                  </a:rPr>
                  <a:t>配油盘</a:t>
                </a:r>
                <a:endParaRPr lang="zh-CN" altLang="en-US" sz="2000" dirty="0">
                  <a:latin typeface="Tahoma" panose="020B0604030504040204" pitchFamily="34" charset="0"/>
                  <a:ea typeface="楷体_GB2312" pitchFamily="49" charset="-122"/>
                </a:endParaRPr>
              </a:p>
            </p:txBody>
          </p:sp>
        </p:grpSp>
        <p:sp>
          <p:nvSpPr>
            <p:cNvPr id="51220" name="Text Box 21"/>
            <p:cNvSpPr txBox="1"/>
            <p:nvPr/>
          </p:nvSpPr>
          <p:spPr>
            <a:xfrm>
              <a:off x="4848" y="2640"/>
              <a:ext cx="720" cy="3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000" dirty="0">
                  <a:latin typeface="Tahoma" panose="020B0604030504040204" pitchFamily="34" charset="0"/>
                  <a:ea typeface="楷体_GB2312" pitchFamily="49" charset="-122"/>
                </a:rPr>
                <a:t>传动轴</a:t>
              </a:r>
              <a:endParaRPr lang="zh-CN" altLang="en-US" sz="2000" dirty="0">
                <a:latin typeface="Tahoma" panose="020B0604030504040204" pitchFamily="34" charset="0"/>
                <a:ea typeface="楷体_GB2312" pitchFamily="49" charset="-122"/>
              </a:endParaRPr>
            </a:p>
          </p:txBody>
        </p:sp>
        <p:sp>
          <p:nvSpPr>
            <p:cNvPr id="51221" name="Line 22"/>
            <p:cNvSpPr/>
            <p:nvPr/>
          </p:nvSpPr>
          <p:spPr>
            <a:xfrm flipV="1">
              <a:off x="2496" y="1440"/>
              <a:ext cx="144" cy="33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排量和流量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轴向柱塞泵结构和工作原理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965960" y="4042410"/>
            <a:ext cx="9963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排量：  </a:t>
            </a: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72707" name="Object 5"/>
          <p:cNvGraphicFramePr/>
          <p:nvPr/>
        </p:nvGraphicFramePr>
        <p:xfrm>
          <a:off x="3515360" y="3797935"/>
          <a:ext cx="3454400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" r:id="rId1" imgW="1473200" imgH="419100" progId="Equation.3">
                  <p:embed/>
                </p:oleObj>
              </mc:Choice>
              <mc:Fallback>
                <p:oleObj name="" r:id="rId1" imgW="1473200" imgH="419100" progId="Equation.3">
                  <p:embed/>
                  <p:pic>
                    <p:nvPicPr>
                      <p:cNvPr id="0" name="图片 311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515360" y="3797935"/>
                        <a:ext cx="3454400" cy="949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709" name="Object 7"/>
          <p:cNvGraphicFramePr/>
          <p:nvPr/>
        </p:nvGraphicFramePr>
        <p:xfrm>
          <a:off x="3338672" y="4857750"/>
          <a:ext cx="4316095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" r:id="rId3" imgW="1841500" imgH="419100" progId="Equation.3">
                  <p:embed/>
                </p:oleObj>
              </mc:Choice>
              <mc:Fallback>
                <p:oleObj name="" r:id="rId3" imgW="1841500" imgH="419100" progId="Equation.3">
                  <p:embed/>
                  <p:pic>
                    <p:nvPicPr>
                      <p:cNvPr id="0" name="图片 310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38672" y="4857750"/>
                        <a:ext cx="4316095" cy="949325"/>
                      </a:xfrm>
                      <a:prstGeom prst="rect">
                        <a:avLst/>
                      </a:prstGeom>
                      <a:noFill/>
                      <a:ln w="25400" cap="flat" cmpd="sng">
                        <a:solidFill>
                          <a:schemeClr val="hlink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正文"/>
          <p:cNvSpPr txBox="1"/>
          <p:nvPr/>
        </p:nvSpPr>
        <p:spPr>
          <a:xfrm>
            <a:off x="1965960" y="5102225"/>
            <a:ext cx="9963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流量：  </a:t>
            </a: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284" name="Rectangle 12"/>
          <p:cNvSpPr/>
          <p:nvPr/>
        </p:nvSpPr>
        <p:spPr>
          <a:xfrm>
            <a:off x="5315585" y="1586230"/>
            <a:ext cx="3350260" cy="1476375"/>
          </a:xfrm>
          <a:prstGeom prst="rect">
            <a:avLst/>
          </a:prstGeom>
          <a:noFill/>
          <a:ln w="9525">
            <a:noFill/>
          </a:ln>
        </p:spPr>
        <p:txBody>
          <a:bodyPr wrap="square" lIns="92075" tIns="46038" rIns="92075" bIns="46038" anchor="t">
            <a:spAutoFit/>
          </a:bodyPr>
          <a:p>
            <a:pPr eaLnBrk="0" hangingPunct="0"/>
            <a:r>
              <a:rPr lang="zh-CN" altLang="en-US" dirty="0">
                <a:solidFill>
                  <a:schemeClr val="folHlink"/>
                </a:solidFill>
                <a:latin typeface="楷体_GB2312" pitchFamily="49" charset="-122"/>
                <a:ea typeface="楷体_GB2312" pitchFamily="49" charset="-122"/>
              </a:rPr>
              <a:t>式中：</a:t>
            </a:r>
            <a:endParaRPr lang="zh-CN" altLang="en-US" dirty="0">
              <a:solidFill>
                <a:schemeClr val="folHlink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0" hangingPunct="0"/>
            <a:r>
              <a:rPr lang="zh-CN" altLang="en-US" i="1" dirty="0">
                <a:solidFill>
                  <a:schemeClr val="folHlink"/>
                </a:solidFill>
                <a:latin typeface="Times New Roman" panose="02020603050405020304" pitchFamily="18" charset="0"/>
                <a:ea typeface="楷体_GB2312" pitchFamily="49" charset="-122"/>
              </a:rPr>
              <a:t>  </a:t>
            </a:r>
            <a:r>
              <a:rPr lang="en-US" altLang="zh-CN" i="1">
                <a:solidFill>
                  <a:schemeClr val="folHlink"/>
                </a:solidFill>
                <a:latin typeface="Times New Roman" panose="02020603050405020304" pitchFamily="18" charset="0"/>
                <a:ea typeface="楷体_GB2312" pitchFamily="49" charset="-122"/>
              </a:rPr>
              <a:t>d</a:t>
            </a:r>
            <a:r>
              <a:rPr lang="en-US" altLang="zh-CN" i="1">
                <a:solidFill>
                  <a:schemeClr val="folHlink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>
                <a:solidFill>
                  <a:schemeClr val="folHlink"/>
                </a:solidFill>
                <a:latin typeface="楷体_GB2312" pitchFamily="49" charset="-122"/>
                <a:ea typeface="楷体_GB2312" pitchFamily="49" charset="-122"/>
              </a:rPr>
              <a:t>- </a:t>
            </a:r>
            <a:r>
              <a:rPr lang="zh-CN" altLang="en-US" dirty="0">
                <a:solidFill>
                  <a:schemeClr val="folHlink"/>
                </a:solidFill>
                <a:latin typeface="楷体_GB2312" pitchFamily="49" charset="-122"/>
                <a:ea typeface="楷体_GB2312" pitchFamily="49" charset="-122"/>
              </a:rPr>
              <a:t>柱塞直径</a:t>
            </a:r>
            <a:endParaRPr lang="zh-CN" altLang="en-US" dirty="0">
              <a:solidFill>
                <a:schemeClr val="folHlink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0" hangingPunct="0"/>
            <a:r>
              <a:rPr lang="zh-CN" altLang="en-US" i="1" dirty="0">
                <a:solidFill>
                  <a:schemeClr val="folHlink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r>
              <a:rPr lang="en-US" altLang="zh-CN" i="1">
                <a:solidFill>
                  <a:schemeClr val="folHlink"/>
                </a:solidFill>
                <a:latin typeface="Times New Roman" panose="02020603050405020304" pitchFamily="18" charset="0"/>
                <a:ea typeface="楷体_GB2312" pitchFamily="49" charset="-122"/>
              </a:rPr>
              <a:t>D</a:t>
            </a:r>
            <a:r>
              <a:rPr lang="en-US" altLang="zh-CN" i="1">
                <a:solidFill>
                  <a:schemeClr val="folHlink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>
                <a:solidFill>
                  <a:schemeClr val="folHlink"/>
                </a:solidFill>
                <a:latin typeface="楷体_GB2312" pitchFamily="49" charset="-122"/>
                <a:ea typeface="楷体_GB2312" pitchFamily="49" charset="-122"/>
              </a:rPr>
              <a:t>- </a:t>
            </a:r>
            <a:r>
              <a:rPr lang="zh-CN" altLang="en-US" dirty="0">
                <a:solidFill>
                  <a:schemeClr val="folHlink"/>
                </a:solidFill>
                <a:latin typeface="楷体_GB2312" pitchFamily="49" charset="-122"/>
                <a:ea typeface="楷体_GB2312" pitchFamily="49" charset="-122"/>
              </a:rPr>
              <a:t>柱塞分布圆直径</a:t>
            </a:r>
            <a:endParaRPr lang="zh-CN" altLang="en-US" dirty="0">
              <a:solidFill>
                <a:schemeClr val="folHlink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0" hangingPunct="0"/>
            <a:r>
              <a:rPr lang="en-US" altLang="zh-CN" i="1">
                <a:solidFill>
                  <a:schemeClr val="folHlink"/>
                </a:solidFill>
                <a:latin typeface="楷体_GB2312" pitchFamily="49" charset="-122"/>
                <a:ea typeface="楷体_GB2312" pitchFamily="49" charset="-122"/>
              </a:rPr>
              <a:t>δ </a:t>
            </a:r>
            <a:r>
              <a:rPr lang="en-US" altLang="zh-CN">
                <a:solidFill>
                  <a:schemeClr val="folHlink"/>
                </a:solidFill>
                <a:latin typeface="楷体_GB2312" pitchFamily="49" charset="-122"/>
                <a:ea typeface="楷体_GB2312" pitchFamily="49" charset="-122"/>
              </a:rPr>
              <a:t>- </a:t>
            </a:r>
            <a:r>
              <a:rPr lang="zh-CN" altLang="en-US" dirty="0">
                <a:solidFill>
                  <a:schemeClr val="folHlink"/>
                </a:solidFill>
                <a:latin typeface="楷体_GB2312" pitchFamily="49" charset="-122"/>
                <a:ea typeface="楷体_GB2312" pitchFamily="49" charset="-122"/>
              </a:rPr>
              <a:t>斜盘倾角</a:t>
            </a:r>
            <a:endParaRPr lang="zh-CN" altLang="en-US" dirty="0">
              <a:solidFill>
                <a:schemeClr val="folHlink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0" hangingPunct="0"/>
            <a:r>
              <a:rPr lang="zh-CN" altLang="en-US" dirty="0">
                <a:solidFill>
                  <a:schemeClr val="folHlink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i="1">
                <a:solidFill>
                  <a:schemeClr val="folHlink"/>
                </a:solidFill>
                <a:latin typeface="Times New Roman" panose="02020603050405020304" pitchFamily="18" charset="0"/>
                <a:ea typeface="隶书" pitchFamily="49" charset="-122"/>
              </a:rPr>
              <a:t>z</a:t>
            </a:r>
            <a:r>
              <a:rPr lang="en-US" altLang="zh-CN" i="1">
                <a:solidFill>
                  <a:schemeClr val="folHlink"/>
                </a:solidFill>
                <a:latin typeface="隶书" pitchFamily="49" charset="-122"/>
                <a:ea typeface="隶书" pitchFamily="49" charset="-122"/>
              </a:rPr>
              <a:t> </a:t>
            </a:r>
            <a:r>
              <a:rPr lang="en-US" altLang="zh-CN">
                <a:solidFill>
                  <a:schemeClr val="folHlink"/>
                </a:solidFill>
                <a:latin typeface="隶书" pitchFamily="49" charset="-122"/>
                <a:ea typeface="隶书" pitchFamily="49" charset="-122"/>
              </a:rPr>
              <a:t>- </a:t>
            </a:r>
            <a:r>
              <a:rPr lang="zh-CN" altLang="en-US" dirty="0">
                <a:solidFill>
                  <a:schemeClr val="folHlink"/>
                </a:solidFill>
                <a:latin typeface="楷体_GB2312" pitchFamily="49" charset="-122"/>
                <a:ea typeface="楷体_GB2312" pitchFamily="49" charset="-122"/>
              </a:rPr>
              <a:t>柱塞数</a:t>
            </a:r>
            <a:endParaRPr lang="zh-CN" altLang="en-US" dirty="0">
              <a:solidFill>
                <a:schemeClr val="folHlink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54285" name="Picture 13" descr="轴向柱塞泵流量计算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1995" y="1219835"/>
            <a:ext cx="3184525" cy="25349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4284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>
                                            <p:txEl>
                                              <p:charRg st="4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4284">
                                            <p:txEl>
                                              <p:charRg st="4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>
                                            <p:txEl>
                                              <p:charRg st="15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4284">
                                            <p:txEl>
                                              <p:charRg st="15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>
                                            <p:txEl>
                                              <p:charRg st="36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4284">
                                            <p:txEl>
                                              <p:charRg st="36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42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排量和流量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轴向柱塞泵结构和工作原理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298" name="Rectangle 2"/>
          <p:cNvSpPr/>
          <p:nvPr/>
        </p:nvSpPr>
        <p:spPr>
          <a:xfrm>
            <a:off x="4703445" y="1645285"/>
            <a:ext cx="3778250" cy="1137920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buNone/>
            </a:pPr>
            <a:r>
              <a:rPr kumimoji="0" 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q ∝ tgδ , δ ↑ q ↑ ;δ ↓ q ↓。</a:t>
            </a:r>
            <a:endParaRPr kumimoji="0"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kumimoji="0" 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改变δ 的大小——变量泵；</a:t>
            </a:r>
            <a:endParaRPr kumimoji="0"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kumimoji="0" 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改变δ 的方向——双向泵。</a:t>
            </a:r>
            <a:endParaRPr kumimoji="0"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299" name="Rectangle 3"/>
          <p:cNvSpPr/>
          <p:nvPr/>
        </p:nvSpPr>
        <p:spPr>
          <a:xfrm>
            <a:off x="1035050" y="3600450"/>
            <a:ext cx="1708150" cy="398780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t">
            <a:spAutoFit/>
          </a:bodyPr>
          <a:p>
            <a:pPr eaLnBrk="0" hangingPunct="0"/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流量脉动率：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5300" name="Object 2"/>
          <p:cNvGraphicFramePr/>
          <p:nvPr/>
        </p:nvGraphicFramePr>
        <p:xfrm>
          <a:off x="2743200" y="2971165"/>
          <a:ext cx="2305050" cy="165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" r:id="rId1" imgW="1066800" imgH="838200" progId="Equation.3">
                  <p:embed/>
                </p:oleObj>
              </mc:Choice>
              <mc:Fallback>
                <p:oleObj name="" r:id="rId1" imgW="1066800" imgH="838200" progId="Equation.3">
                  <p:embed/>
                  <p:pic>
                    <p:nvPicPr>
                      <p:cNvPr id="0" name="图片 3113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743200" y="2971165"/>
                        <a:ext cx="2305050" cy="1657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01" name="Rectangle 5"/>
          <p:cNvSpPr/>
          <p:nvPr/>
        </p:nvSpPr>
        <p:spPr>
          <a:xfrm>
            <a:off x="5313045" y="3169285"/>
            <a:ext cx="1428750" cy="519113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t">
            <a:spAutoFit/>
          </a:bodyPr>
          <a:p>
            <a:pPr eaLnBrk="0" hangingPunct="0"/>
            <a:r>
              <a:rPr lang="en-US" altLang="zh-CN" sz="280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z</a:t>
            </a:r>
            <a:r>
              <a:rPr lang="zh-CN" altLang="en-US" sz="28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为奇数</a:t>
            </a:r>
            <a:endParaRPr lang="zh-CN" altLang="en-US" sz="2800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5302" name="Rectangle 6"/>
          <p:cNvSpPr/>
          <p:nvPr/>
        </p:nvSpPr>
        <p:spPr>
          <a:xfrm>
            <a:off x="5389245" y="3931285"/>
            <a:ext cx="1428750" cy="519113"/>
          </a:xfrm>
          <a:prstGeom prst="rect">
            <a:avLst/>
          </a:prstGeom>
          <a:noFill/>
          <a:ln w="9525">
            <a:noFill/>
          </a:ln>
        </p:spPr>
        <p:txBody>
          <a:bodyPr wrap="none" lIns="92075" tIns="46038" rIns="92075" bIns="46038" anchor="t">
            <a:spAutoFit/>
          </a:bodyPr>
          <a:p>
            <a:pPr eaLnBrk="0" hangingPunct="0"/>
            <a:r>
              <a:rPr lang="en-US" altLang="zh-CN" sz="2800">
                <a:solidFill>
                  <a:srgbClr val="000000"/>
                </a:solidFill>
                <a:latin typeface="隶书" pitchFamily="49" charset="-122"/>
                <a:ea typeface="隶书" pitchFamily="49" charset="-122"/>
              </a:rPr>
              <a:t>z</a:t>
            </a:r>
            <a:r>
              <a:rPr lang="zh-CN" altLang="en-US" sz="28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为偶数</a:t>
            </a:r>
            <a:endParaRPr lang="zh-CN" altLang="en-US" sz="2800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5303" name="Rectangle 7"/>
          <p:cNvSpPr/>
          <p:nvPr/>
        </p:nvSpPr>
        <p:spPr>
          <a:xfrm>
            <a:off x="1104265" y="4892040"/>
            <a:ext cx="6477000" cy="706755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t">
            <a:spAutoFit/>
          </a:bodyPr>
          <a:p>
            <a:pPr eaLnBrk="0" hangingPunct="0"/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结论：柱塞数为奇数时流量脉动小，柱塞数越多，脉动越小。一般取 z = 7、9、11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9159" name="Object 3"/>
          <p:cNvGraphicFramePr/>
          <p:nvPr/>
        </p:nvGraphicFramePr>
        <p:xfrm>
          <a:off x="1104265" y="1739900"/>
          <a:ext cx="3303588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" r:id="rId3" imgW="1409700" imgH="419100" progId="Equation.3">
                  <p:embed/>
                </p:oleObj>
              </mc:Choice>
              <mc:Fallback>
                <p:oleObj name="" r:id="rId3" imgW="1409700" imgH="419100" progId="Equation.3">
                  <p:embed/>
                  <p:pic>
                    <p:nvPicPr>
                      <p:cNvPr id="0" name="图片 311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04265" y="1739900"/>
                        <a:ext cx="3303588" cy="949325"/>
                      </a:xfrm>
                      <a:prstGeom prst="rect">
                        <a:avLst/>
                      </a:prstGeom>
                      <a:noFill/>
                      <a:ln w="25400" cap="flat" cmpd="sng">
                        <a:solidFill>
                          <a:schemeClr val="hlink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298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charRg st="32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5298">
                                            <p:txEl>
                                              <p:charRg st="32" end="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charRg st="46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5298">
                                            <p:txEl>
                                              <p:charRg st="46" end="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5303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 build="p"/>
      <p:bldP spid="55299" grpId="0"/>
      <p:bldP spid="55301" grpId="0"/>
      <p:bldP spid="55302" grpId="0"/>
      <p:bldP spid="5530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滑靴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轴向柱塞泵结构和工作原理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303" name="Rectangle 7"/>
          <p:cNvSpPr/>
          <p:nvPr/>
        </p:nvSpPr>
        <p:spPr>
          <a:xfrm>
            <a:off x="2065020" y="4413250"/>
            <a:ext cx="1047750" cy="398780"/>
          </a:xfrm>
          <a:prstGeom prst="rect">
            <a:avLst/>
          </a:prstGeom>
          <a:noFill/>
          <a:ln w="9525">
            <a:noFill/>
          </a:ln>
        </p:spPr>
        <p:txBody>
          <a:bodyPr wrap="square" lIns="92075" tIns="46038" rIns="92075" bIns="46038" anchor="t">
            <a:spAutoFit/>
          </a:bodyPr>
          <a:p>
            <a:pPr eaLnBrk="0" hangingPunct="0"/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无滑靴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8371" name="Picture 3" descr="4-14滑靴"/>
          <p:cNvPicPr>
            <a:picLocks noChangeAspect="1"/>
          </p:cNvPicPr>
          <p:nvPr/>
        </p:nvPicPr>
        <p:blipFill>
          <a:blip r:embed="rId1"/>
          <a:srcRect b="13858"/>
          <a:stretch>
            <a:fillRect/>
          </a:stretch>
        </p:blipFill>
        <p:spPr>
          <a:xfrm>
            <a:off x="5222240" y="2286000"/>
            <a:ext cx="3026410" cy="18275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07" name="Picture 4" descr="4-13轴向柱塞泵"/>
          <p:cNvPicPr>
            <a:picLocks noChangeAspect="1"/>
          </p:cNvPicPr>
          <p:nvPr/>
        </p:nvPicPr>
        <p:blipFill>
          <a:blip r:embed="rId2"/>
          <a:srcRect l="-841" t="-1782" r="30145" b="1782"/>
          <a:stretch>
            <a:fillRect/>
          </a:stretch>
        </p:blipFill>
        <p:spPr>
          <a:xfrm flipH="1">
            <a:off x="1104265" y="2152650"/>
            <a:ext cx="4039870" cy="2066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Rectangle 7"/>
          <p:cNvSpPr/>
          <p:nvPr/>
        </p:nvSpPr>
        <p:spPr>
          <a:xfrm>
            <a:off x="6359525" y="4404995"/>
            <a:ext cx="1047750" cy="398780"/>
          </a:xfrm>
          <a:prstGeom prst="rect">
            <a:avLst/>
          </a:prstGeom>
          <a:noFill/>
          <a:ln w="9525">
            <a:noFill/>
          </a:ln>
        </p:spPr>
        <p:txBody>
          <a:bodyPr wrap="square" lIns="92075" tIns="46038" rIns="92075" bIns="46038" anchor="t">
            <a:spAutoFit/>
          </a:bodyPr>
          <a:p>
            <a:pPr eaLnBrk="0" hangingPunct="0"/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有滑靴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303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特点及应用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轴向柱塞泵结构和工作原理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16025" y="2042795"/>
            <a:ext cx="6289675" cy="37230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eaLnBrk="0" hangingPunct="0">
              <a:lnSpc>
                <a:spcPct val="100000"/>
              </a:lnSpc>
              <a:spcBef>
                <a:spcPct val="20000"/>
              </a:spcBef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特点：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eaLnBrk="0" hangingPunct="0">
              <a:lnSpc>
                <a:spcPct val="100000"/>
              </a:lnSpc>
              <a:spcBef>
                <a:spcPct val="20000"/>
              </a:spcBef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容积效率高，压力高。（ηv=0.98,  p = 32 Mpa）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eaLnBrk="0" hangingPunc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柱塞和缸体均为圆柱表面,易加工,精度高，内泄小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eaLnBrk="0" hangingPunct="0">
              <a:lnSpc>
                <a:spcPct val="100000"/>
              </a:lnSpc>
              <a:spcBef>
                <a:spcPct val="20000"/>
              </a:spcBef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结构紧凑、径向尺寸小，转动惯量小;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eaLnBrk="0" hangingPunct="0">
              <a:lnSpc>
                <a:spcPct val="100000"/>
              </a:lnSpc>
              <a:spcBef>
                <a:spcPct val="20000"/>
              </a:spcBef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易于实现变量；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eaLnBrk="0" hangingPunct="0">
              <a:lnSpc>
                <a:spcPct val="100000"/>
              </a:lnSpc>
              <a:spcBef>
                <a:spcPct val="20000"/>
              </a:spcBef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构造复杂,成本高；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eaLnBrk="0" hangingPunct="0">
              <a:lnSpc>
                <a:spcPct val="100000"/>
              </a:lnSpc>
              <a:spcBef>
                <a:spcPct val="20000"/>
              </a:spcBef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对油液污染敏感。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eaLnBrk="0" hangingPunc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eaLnBrk="0" hangingPunc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应用：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eaLnBrk="0" hangingPunct="0">
              <a:lnSpc>
                <a:spcPct val="100000"/>
              </a:lnSpc>
              <a:spcBef>
                <a:spcPct val="20000"/>
              </a:spcBef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用于高压、高转速的场合</a:t>
            </a:r>
            <a:r>
              <a:rPr lang="zh-CN" altLang="en-US" dirty="0">
                <a:latin typeface="Tahoma" panose="020B0604030504040204" pitchFamily="34" charset="0"/>
                <a:ea typeface="楷体_GB2312" pitchFamily="49" charset="-122"/>
                <a:sym typeface="+mn-ea"/>
              </a:rPr>
              <a:t>。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76850" y="3685540"/>
            <a:ext cx="3040380" cy="2171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603</Words>
  <Application>WPS 演示</Application>
  <PresentationFormat>全屏显示(16:9)</PresentationFormat>
  <Paragraphs>93</Paragraphs>
  <Slides>8</Slides>
  <Notes>36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8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Tahoma</vt:lpstr>
      <vt:lpstr>楷体_GB2312</vt:lpstr>
      <vt:lpstr>Times New Roman</vt:lpstr>
      <vt:lpstr>隶书</vt:lpstr>
      <vt:lpstr>Arial Unicode MS</vt:lpstr>
      <vt:lpstr>Calibri</vt:lpstr>
      <vt:lpstr>新宋体</vt:lpstr>
      <vt:lpstr>第一PPT，www.1ppt.com​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Faith2</cp:lastModifiedBy>
  <cp:revision>157</cp:revision>
  <dcterms:created xsi:type="dcterms:W3CDTF">2014-08-23T07:50:00Z</dcterms:created>
  <dcterms:modified xsi:type="dcterms:W3CDTF">2017-11-28T02:15:12Z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