
<file path=[Content_Types].xml><?xml version="1.0" encoding="utf-8"?>
<Types xmlns="http://schemas.openxmlformats.org/package/2006/content-types">
  <Default Extension="jpeg" ContentType="image/jpeg"/>
  <Default Extension="vml" ContentType="application/vnd.openxmlformats-officedocument.vmlDrawin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activeX/activeX2.bin" ContentType="application/vnd.ms-office.activeX"/>
  <Override PartName="/ppt/activeX/activeX2.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2" r:id="rId3"/>
    <p:sldId id="344" r:id="rId5"/>
    <p:sldId id="345" r:id="rId6"/>
    <p:sldId id="346" r:id="rId7"/>
    <p:sldId id="347" r:id="rId8"/>
    <p:sldId id="348" r:id="rId9"/>
  </p:sldIdLst>
  <p:sldSz cx="9144000" cy="6858000" type="screen4x3"/>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97" d="100"/>
          <a:sy n="97" d="100"/>
        </p:scale>
        <p:origin x="-108" y="-1110"/>
      </p:cViewPr>
      <p:guideLst>
        <p:guide orient="horz" pos="2210"/>
        <p:guide pos="2880"/>
        <p:guide pos="208"/>
        <p:guide pos="1489"/>
        <p:guide pos="834"/>
      </p:guideLst>
    </p:cSldViewPr>
  </p:slideViewPr>
  <p:notesTextViewPr>
    <p:cViewPr>
      <p:scale>
        <a:sx n="1" d="1"/>
        <a:sy n="1" d="1"/>
      </p:scale>
      <p:origin x="0" y="0"/>
    </p:cViewPr>
  </p:notesTextViewPr>
  <p:sorterViewPr>
    <p:cViewPr>
      <p:scale>
        <a:sx n="150" d="100"/>
        <a:sy n="150" d="100"/>
      </p:scale>
      <p:origin x="0" y="115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2" Type="http://schemas.openxmlformats.org/officeDocument/2006/relationships/tableStyles" Target="tableStyles.xml"/><Relationship Id="rId11" Type="http://schemas.openxmlformats.org/officeDocument/2006/relationships/viewProps" Target="viewProps.xml"/><Relationship Id="rId10" Type="http://schemas.openxmlformats.org/officeDocument/2006/relationships/presProps" Target="presProps.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165" algn="l" defTabSz="913765" rtl="0" eaLnBrk="1" latinLnBrk="0" hangingPunct="1">
      <a:defRPr sz="1200" kern="1200">
        <a:solidFill>
          <a:schemeClr val="tx1"/>
        </a:solidFill>
        <a:latin typeface="+mn-lt"/>
        <a:ea typeface="+mn-ea"/>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8D54CC-C819-4C74-A30E-A9474DC6446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3175" y="2634615"/>
            <a:ext cx="9138285" cy="272542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3600">
              <a:solidFill>
                <a:schemeClr val="tx1"/>
              </a:solidFill>
              <a:latin typeface="微软雅黑" panose="020B0503020204020204" pitchFamily="34" charset="-122"/>
              <a:ea typeface="微软雅黑" panose="020B0503020204020204" pitchFamily="34" charset="-122"/>
            </a:endParaRPr>
          </a:p>
        </p:txBody>
      </p:sp>
      <p:pic>
        <p:nvPicPr>
          <p:cNvPr id="5124" name="图片 1" descr="最新的学校校徽及校名"/>
          <p:cNvPicPr>
            <a:picLocks noChangeAspect="1"/>
          </p:cNvPicPr>
          <p:nvPr userDrawn="1"/>
        </p:nvPicPr>
        <p:blipFill>
          <a:blip r:embed="rId2"/>
          <a:stretch>
            <a:fillRect/>
          </a:stretch>
        </p:blipFill>
        <p:spPr>
          <a:xfrm>
            <a:off x="331470" y="425450"/>
            <a:ext cx="3536315" cy="640715"/>
          </a:xfrm>
          <a:prstGeom prst="rect">
            <a:avLst/>
          </a:prstGeom>
          <a:noFill/>
          <a:ln w="9525">
            <a:noFill/>
          </a:ln>
        </p:spPr>
      </p:pic>
      <p:pic>
        <p:nvPicPr>
          <p:cNvPr id="5" name="图片 4"/>
          <p:cNvPicPr>
            <a:picLocks noChangeAspect="1"/>
          </p:cNvPicPr>
          <p:nvPr userDrawn="1"/>
        </p:nvPicPr>
        <p:blipFill>
          <a:blip r:embed="rId3"/>
          <a:stretch>
            <a:fillRect/>
          </a:stretch>
        </p:blipFill>
        <p:spPr>
          <a:xfrm>
            <a:off x="1900555" y="1341120"/>
            <a:ext cx="5342890" cy="101917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171393" y="693329"/>
            <a:ext cx="7972607"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pic>
        <p:nvPicPr>
          <p:cNvPr id="7169" name="图片 2" descr="最新的学校校徽及校名"/>
          <p:cNvPicPr>
            <a:picLocks noChangeAspect="1"/>
          </p:cNvPicPr>
          <p:nvPr userDrawn="1"/>
        </p:nvPicPr>
        <p:blipFill>
          <a:blip r:embed="rId2"/>
          <a:srcRect r="81889"/>
          <a:stretch>
            <a:fillRect/>
          </a:stretch>
        </p:blipFill>
        <p:spPr>
          <a:xfrm>
            <a:off x="263843" y="45085"/>
            <a:ext cx="792006" cy="79200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251660" y="4430044"/>
            <a:ext cx="6640680" cy="1329072"/>
          </a:xfrm>
        </p:spPr>
        <p:txBody>
          <a:bodyPr anchor="b" anchorCtr="0">
            <a:normAutofit/>
          </a:bodyPr>
          <a:lstStyle>
            <a:lvl1pPr algn="ctr">
              <a:defRPr sz="4050"/>
            </a:lvl1p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6356350"/>
            <a:ext cx="2057400" cy="365125"/>
          </a:xfrm>
        </p:spPr>
        <p:txBody>
          <a:bodyPr/>
          <a:lstStyle/>
          <a:p>
            <a:fld id="{15BB4C91-A4CA-4EBE-8AF8-1DBB3ECEA669}" type="datetimeFigureOut">
              <a:rPr lang="zh-CN" altLang="en-US" smtClean="0"/>
            </a:fld>
            <a:endParaRPr lang="zh-CN" altLang="en-US"/>
          </a:p>
        </p:txBody>
      </p:sp>
      <p:sp>
        <p:nvSpPr>
          <p:cNvPr id="4" name="页脚占位符 3"/>
          <p:cNvSpPr>
            <a:spLocks noGrp="1"/>
          </p:cNvSpPr>
          <p:nvPr>
            <p:ph type="ftr" sz="quarter" idx="11"/>
          </p:nvPr>
        </p:nvSpPr>
        <p:spPr>
          <a:xfrm>
            <a:off x="3028950" y="6356350"/>
            <a:ext cx="3086100" cy="365125"/>
          </a:xfrm>
        </p:spPr>
        <p:txBody>
          <a:bodyPr/>
          <a:lstStyle/>
          <a:p>
            <a:endParaRPr lang="zh-CN" altLang="en-US"/>
          </a:p>
        </p:txBody>
      </p:sp>
      <p:sp>
        <p:nvSpPr>
          <p:cNvPr id="5" name="灯片编号占位符 4"/>
          <p:cNvSpPr>
            <a:spLocks noGrp="1"/>
          </p:cNvSpPr>
          <p:nvPr>
            <p:ph type="sldNum" sz="quarter" idx="12"/>
          </p:nvPr>
        </p:nvSpPr>
        <p:spPr>
          <a:xfrm>
            <a:off x="6457950" y="6356350"/>
            <a:ext cx="2057400" cy="365125"/>
          </a:xfrm>
        </p:spPr>
        <p:txBody>
          <a:bodyPr/>
          <a:lstStyle/>
          <a:p>
            <a:fld id="{2654D154-DEB9-4DCD-801B-B3341D74A27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118937" y="709362"/>
            <a:ext cx="3123900" cy="1518902"/>
          </a:xfrm>
        </p:spPr>
        <p:txBody>
          <a:bodyPr anchor="t" anchorCtr="0"/>
          <a:lstStyle>
            <a:lvl1pPr>
              <a:defRPr sz="2400"/>
            </a:lvl1pPr>
          </a:lstStyle>
          <a:p>
            <a:r>
              <a:rPr lang="zh-CN" altLang="en-US" dirty="0" smtClean="0"/>
              <a:t>单击此处编辑母版标题样式</a:t>
            </a:r>
            <a:endParaRPr lang="zh-CN" altLang="en-US" dirty="0"/>
          </a:p>
        </p:txBody>
      </p:sp>
      <p:sp>
        <p:nvSpPr>
          <p:cNvPr id="3" name="图片占位符 2"/>
          <p:cNvSpPr>
            <a:spLocks noGrp="1" noChangeAspect="1"/>
          </p:cNvSpPr>
          <p:nvPr>
            <p:ph type="pic" idx="1"/>
          </p:nvPr>
        </p:nvSpPr>
        <p:spPr>
          <a:xfrm>
            <a:off x="4378287" y="709362"/>
            <a:ext cx="4137063" cy="483059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120127" y="2232108"/>
            <a:ext cx="3123900" cy="3316038"/>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628650" y="6356350"/>
            <a:ext cx="2057400" cy="365125"/>
          </a:xfrm>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nvPr>
        </p:nvSpPr>
        <p:spPr>
          <a:xfrm>
            <a:off x="3028950" y="6356350"/>
            <a:ext cx="3086100" cy="365125"/>
          </a:xfrm>
        </p:spPr>
        <p:txBody>
          <a:bodyPr/>
          <a:lstStyle/>
          <a:p>
            <a:endParaRPr lang="zh-CN" altLang="en-US"/>
          </a:p>
        </p:txBody>
      </p:sp>
      <p:sp>
        <p:nvSpPr>
          <p:cNvPr id="7" name="灯片编号占位符 6"/>
          <p:cNvSpPr>
            <a:spLocks noGrp="1"/>
          </p:cNvSpPr>
          <p:nvPr>
            <p:ph type="sldNum" sz="quarter" idx="12"/>
          </p:nvPr>
        </p:nvSpPr>
        <p:spPr>
          <a:xfrm>
            <a:off x="6457950" y="6356350"/>
            <a:ext cx="2057400" cy="365125"/>
          </a:xfrm>
        </p:spPr>
        <p:txBody>
          <a:bodyPr/>
          <a:lstStyle/>
          <a:p>
            <a:fld id="{FABC47A4-756D-490B-A52F-7D9E2C9FC05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25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1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17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13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0965" indent="-304800" algn="l" defTabSz="1218565"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6565" algn="l" defTabSz="1218565" rtl="0" eaLnBrk="1" latinLnBrk="0" hangingPunct="1">
        <a:defRPr sz="2400" kern="1200">
          <a:solidFill>
            <a:schemeClr val="tx1"/>
          </a:solidFill>
          <a:latin typeface="+mn-lt"/>
          <a:ea typeface="+mn-ea"/>
          <a:cs typeface="+mn-cs"/>
        </a:defRPr>
      </a:lvl8pPr>
      <a:lvl9pPr marL="4876165"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5.wmf"/><Relationship Id="rId1" Type="http://schemas.openxmlformats.org/officeDocument/2006/relationships/control" Target="../activeX/activeX1.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vmlDrawing" Target="../drawings/vmlDrawing2.vml"/><Relationship Id="rId7" Type="http://schemas.openxmlformats.org/officeDocument/2006/relationships/slideLayout" Target="../slideLayouts/slideLayout2.xml"/><Relationship Id="rId6" Type="http://schemas.openxmlformats.org/officeDocument/2006/relationships/tags" Target="../tags/tag5.xml"/><Relationship Id="rId5" Type="http://schemas.openxmlformats.org/officeDocument/2006/relationships/image" Target="../media/image7.wmf"/><Relationship Id="rId4" Type="http://schemas.openxmlformats.org/officeDocument/2006/relationships/control" Target="../activeX/activeX2.xml"/><Relationship Id="rId3" Type="http://schemas.openxmlformats.org/officeDocument/2006/relationships/image" Target="../media/image6.png"/><Relationship Id="rId2" Type="http://schemas.openxmlformats.org/officeDocument/2006/relationships/tags" Target="../tags/tag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8.xml"/><Relationship Id="rId3" Type="http://schemas.openxmlformats.org/officeDocument/2006/relationships/image" Target="../media/image8.png"/><Relationship Id="rId2" Type="http://schemas.openxmlformats.org/officeDocument/2006/relationships/tags" Target="../tags/tag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1.xml"/><Relationship Id="rId3" Type="http://schemas.openxmlformats.org/officeDocument/2006/relationships/image" Target="../media/image9.png"/><Relationship Id="rId2" Type="http://schemas.openxmlformats.org/officeDocument/2006/relationships/tags" Target="../tags/tag10.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85895" y="3573145"/>
            <a:ext cx="5085715" cy="1198880"/>
          </a:xfrm>
          <a:prstGeom prst="rect">
            <a:avLst/>
          </a:prstGeom>
          <a:noFill/>
        </p:spPr>
        <p:txBody>
          <a:bodyPr wrap="square" rtlCol="0" anchor="t">
            <a:spAutoFit/>
          </a:bodyPr>
          <a:p>
            <a:pPr algn="ctr" fontAlgn="auto"/>
            <a:r>
              <a:rPr lang="zh-CN" altLang="en-US" sz="3600" dirty="0">
                <a:sym typeface="+mn-ea"/>
              </a:rPr>
              <a:t>卸荷回路</a:t>
            </a:r>
            <a:endParaRPr lang="zh-CN" altLang="en-US" sz="3600" dirty="0"/>
          </a:p>
          <a:p>
            <a:pPr algn="ctr" fontAlgn="auto"/>
            <a:endParaRPr lang="zh-CN" altLang="zh-CN" sz="3600" b="1">
              <a:latin typeface="+mn-ea"/>
              <a:sym typeface="+mn-ea"/>
            </a:endParaRPr>
          </a:p>
        </p:txBody>
      </p:sp>
    </p:spTree>
    <p:controls>
      <mc:AlternateContent xmlns:mc="http://schemas.openxmlformats.org/markup-compatibility/2006">
        <mc:Choice xmlns:v="urn:schemas-microsoft-com:vml" Requires="v">
          <p:control spid="2049" name="" r:id="rId1" imgW="3519011" imgH="2762726"/>
        </mc:Choice>
        <mc:Fallback>
          <p:control name="" r:id="rId1" imgW="3519011" imgH="2762726">
            <p:pic>
              <p:nvPicPr>
                <p:cNvPr id="0" name="Host Control  2048"/>
                <p:cNvPicPr/>
                <p:nvPr/>
              </p:nvPicPr>
              <p:blipFill>
                <a:blip r:embed="rId2"/>
                <a:stretch>
                  <a:fillRect/>
                </a:stretch>
              </p:blipFill>
              <p:spPr>
                <a:xfrm>
                  <a:off x="269716" y="2569051"/>
                  <a:ext cx="3519011" cy="2762726"/>
                </a:xfrm>
                <a:prstGeom prst="rect">
                  <a:avLst/>
                </a:prstGeom>
                <a:noFill/>
                <a:ln w="9525">
                  <a:noFill/>
                </a:ln>
              </p:spPr>
            </p:pic>
          </p:control>
        </mc:Fallback>
      </mc:AlternateContent>
    </p:controls>
  </p:cSld>
  <p:clrMapOvr>
    <a:masterClrMapping/>
  </p:clrMapOvr>
  <mc:AlternateContent xmlns:mc="http://schemas.openxmlformats.org/markup-compatibility/2006">
    <mc:Choice xmlns:p14="http://schemas.microsoft.com/office/powerpoint/2010/main" Requires="p14">
      <p:transition p14:dur="7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096963" y="951096"/>
            <a:ext cx="7443788" cy="3441596"/>
          </a:xfrm>
        </p:spPr>
        <p:txBody>
          <a:bodyPr/>
          <a:lstStyle/>
          <a:p>
            <a:pPr marL="0" indent="0">
              <a:lnSpc>
                <a:spcPct val="90000"/>
              </a:lnSpc>
              <a:buNone/>
            </a:pPr>
            <a:r>
              <a:rPr lang="en-US" altLang="zh-CN" sz="2100" dirty="0">
                <a:sym typeface="+mn-ea"/>
              </a:rPr>
              <a:t>         </a:t>
            </a:r>
            <a:r>
              <a:rPr lang="zh-CN" altLang="en-US" sz="2100" dirty="0">
                <a:sym typeface="+mn-ea"/>
              </a:rPr>
              <a:t>卸荷回路的功能是在液压泵不停止转动的情况下，使液压泵在零压或很低压力下运转，以减小功率损耗，降低系统发热，延长液压泵和驱动电动机的使用寿命。</a:t>
            </a:r>
            <a:endParaRPr lang="zh-CN" altLang="en-US" dirty="0"/>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205230" y="813435"/>
            <a:ext cx="4033520" cy="490855"/>
          </a:xfrm>
        </p:spPr>
        <p:txBody>
          <a:bodyPr>
            <a:normAutofit fontScale="90000"/>
          </a:bodyPr>
          <a:lstStyle/>
          <a:p>
            <a:r>
              <a:rPr sz="2400" b="1" dirty="0">
                <a:latin typeface="微软雅黑" panose="020B0503020204020204" pitchFamily="34" charset="-122"/>
                <a:ea typeface="微软雅黑" panose="020B0503020204020204" pitchFamily="34" charset="-122"/>
                <a:cs typeface="+mn-cs"/>
                <a:sym typeface="+mn-ea"/>
              </a:rPr>
              <a:t>1 三位阀中位机能的卸荷回路</a:t>
            </a:r>
            <a:endParaRPr sz="2400" b="1" dirty="0">
              <a:latin typeface="微软雅黑" panose="020B0503020204020204" pitchFamily="34" charset="-122"/>
              <a:ea typeface="微软雅黑" panose="020B0503020204020204" pitchFamily="34" charset="-122"/>
              <a:cs typeface="+mn-cs"/>
            </a:endParaRPr>
          </a:p>
        </p:txBody>
      </p:sp>
      <p:sp>
        <p:nvSpPr>
          <p:cNvPr id="7" name="文本占位符 6"/>
          <p:cNvSpPr>
            <a:spLocks noGrp="1"/>
          </p:cNvSpPr>
          <p:nvPr>
            <p:ph type="body" sz="half" idx="4294967295"/>
            <p:custDataLst>
              <p:tags r:id="rId2"/>
            </p:custDataLst>
          </p:nvPr>
        </p:nvSpPr>
        <p:spPr>
          <a:xfrm>
            <a:off x="1205230" y="1304290"/>
            <a:ext cx="7477125" cy="1142365"/>
          </a:xfrm>
        </p:spPr>
        <p:txBody>
          <a:bodyPr>
            <a:normAutofit fontScale="70000"/>
          </a:bodyPr>
          <a:lstStyle/>
          <a:p>
            <a:pPr marL="0" indent="0">
              <a:lnSpc>
                <a:spcPct val="150000"/>
              </a:lnSpc>
              <a:buNone/>
            </a:pPr>
            <a:r>
              <a:rPr lang="en-US" sz="2000" dirty="0">
                <a:latin typeface="微软雅黑" panose="020B0503020204020204" pitchFamily="34" charset="-122"/>
                <a:ea typeface="微软雅黑" panose="020B0503020204020204" pitchFamily="34" charset="-122"/>
                <a:sym typeface="+mn-ea"/>
              </a:rPr>
              <a:t>图所示为采用M型（也可用H型或K型）中位滑阀机能的三位四通电磁换向阀来实现卸荷的回路。换向阀在中位时可以使液压泵输出的油液直接流回油箱中，从而实现液压泵的卸荷。对于低压小流量液压泵，采用换向阀直接卸荷是一种简单而有效的方法。</a:t>
            </a:r>
            <a:endParaRPr lang="en-US" sz="2000" dirty="0">
              <a:latin typeface="微软雅黑" panose="020B0503020204020204" pitchFamily="34" charset="-122"/>
              <a:ea typeface="微软雅黑" panose="020B0503020204020204" pitchFamily="34" charset="-122"/>
            </a:endParaRPr>
          </a:p>
        </p:txBody>
      </p:sp>
      <p:pic>
        <p:nvPicPr>
          <p:cNvPr id="20484" name="文本占位符 20483"/>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1205230" y="2645410"/>
            <a:ext cx="2693670" cy="3008630"/>
          </a:xfrm>
          <a:prstGeom prst="rect">
            <a:avLst/>
          </a:prstGeom>
          <a:noFill/>
          <a:ln w="9525">
            <a:noFill/>
          </a:ln>
        </p:spPr>
      </p:pic>
    </p:spTree>
    <p:controls>
      <mc:AlternateContent xmlns:mc="http://schemas.openxmlformats.org/markup-compatibility/2006">
        <mc:Choice xmlns:v="urn:schemas-microsoft-com:vml" Requires="v">
          <p:control spid="1025" name="" r:id="rId4" imgW="3879850" imgH="3074035"/>
        </mc:Choice>
        <mc:Fallback>
          <p:control name="" r:id="rId4" imgW="3879850" imgH="3074035">
            <p:pic>
              <p:nvPicPr>
                <p:cNvPr id="0" name="Host Control  1024"/>
                <p:cNvPicPr/>
                <p:nvPr/>
              </p:nvPicPr>
              <p:blipFill>
                <a:blip r:embed="rId5"/>
                <a:stretch>
                  <a:fillRect/>
                </a:stretch>
              </p:blipFill>
              <p:spPr>
                <a:xfrm>
                  <a:off x="4342130" y="2646045"/>
                  <a:ext cx="3879850" cy="3074035"/>
                </a:xfrm>
                <a:prstGeom prst="rect">
                  <a:avLst/>
                </a:prstGeom>
                <a:noFill/>
                <a:ln w="9525">
                  <a:noFill/>
                </a:ln>
              </p:spPr>
            </p:pic>
          </p:control>
        </mc:Fallback>
      </mc:AlternateContent>
    </p:controls>
    <p:custDataLst>
      <p:tags r:id="rId6"/>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200785" y="873125"/>
            <a:ext cx="3286125" cy="490855"/>
          </a:xfrm>
        </p:spPr>
        <p:txBody>
          <a:bodyPr>
            <a:normAutofit fontScale="90000"/>
          </a:bodyPr>
          <a:lstStyle/>
          <a:p>
            <a:r>
              <a:rPr sz="2400" b="1" dirty="0">
                <a:latin typeface="微软雅黑" panose="020B0503020204020204" pitchFamily="34" charset="-122"/>
                <a:ea typeface="微软雅黑" panose="020B0503020204020204" pitchFamily="34" charset="-122"/>
                <a:cs typeface="+mn-cs"/>
                <a:sym typeface="+mn-ea"/>
              </a:rPr>
              <a:t>2 二位二通阀的卸荷回路</a:t>
            </a:r>
            <a:br>
              <a:rPr sz="2400" b="1" dirty="0">
                <a:latin typeface="微软雅黑" panose="020B0503020204020204" pitchFamily="34" charset="-122"/>
                <a:ea typeface="微软雅黑" panose="020B0503020204020204" pitchFamily="34" charset="-122"/>
                <a:cs typeface="+mn-cs"/>
              </a:rPr>
            </a:br>
            <a:endParaRPr sz="2400" b="1" dirty="0">
              <a:latin typeface="微软雅黑" panose="020B0503020204020204" pitchFamily="34" charset="-122"/>
              <a:ea typeface="微软雅黑" panose="020B0503020204020204" pitchFamily="34" charset="-122"/>
              <a:cs typeface="+mn-cs"/>
            </a:endParaRPr>
          </a:p>
        </p:txBody>
      </p:sp>
      <p:sp>
        <p:nvSpPr>
          <p:cNvPr id="7" name="文本占位符 6"/>
          <p:cNvSpPr>
            <a:spLocks noGrp="1"/>
          </p:cNvSpPr>
          <p:nvPr>
            <p:ph type="body" sz="half" idx="4294967295"/>
            <p:custDataLst>
              <p:tags r:id="rId2"/>
            </p:custDataLst>
          </p:nvPr>
        </p:nvSpPr>
        <p:spPr>
          <a:xfrm>
            <a:off x="1200785" y="1585595"/>
            <a:ext cx="3286125" cy="3686810"/>
          </a:xfrm>
        </p:spPr>
        <p:txBody>
          <a:bodyPr>
            <a:normAutofit fontScale="90000"/>
          </a:bodyPr>
          <a:lstStyle/>
          <a:p>
            <a:pPr marL="0" indent="0">
              <a:lnSpc>
                <a:spcPct val="150000"/>
              </a:lnSpc>
              <a:buNone/>
            </a:pPr>
            <a:r>
              <a:rPr lang="en-US" sz="2000" dirty="0">
                <a:latin typeface="微软雅黑" panose="020B0503020204020204" pitchFamily="34" charset="-122"/>
                <a:ea typeface="微软雅黑" panose="020B0503020204020204" pitchFamily="34" charset="-122"/>
                <a:sym typeface="+mn-ea"/>
              </a:rPr>
              <a:t>图所示为二位二通阀的卸荷回路。采用此方法的卸荷回路必须使二位二通换向阀的流量与液压泵的额定流量相匹配。这种卸荷方法的卸荷效果较好，易于实现自动控制。一般适用于液压泵的流量小于63L/min的场合。</a:t>
            </a:r>
            <a:endParaRPr lang="en-US" sz="2000" dirty="0">
              <a:latin typeface="微软雅黑" panose="020B0503020204020204" pitchFamily="34" charset="-122"/>
              <a:ea typeface="微软雅黑" panose="020B0503020204020204" pitchFamily="34" charset="-122"/>
            </a:endParaRPr>
          </a:p>
        </p:txBody>
      </p:sp>
      <p:pic>
        <p:nvPicPr>
          <p:cNvPr id="22532" name="文本占位符 22531" descr="0706"/>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4742498" y="1686401"/>
            <a:ext cx="2945130" cy="3215164"/>
          </a:xfrm>
          <a:prstGeom prst="rect">
            <a:avLst/>
          </a:prstGeom>
          <a:noFill/>
          <a:ln w="9525">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214120" y="834390"/>
            <a:ext cx="3123565" cy="490855"/>
          </a:xfrm>
        </p:spPr>
        <p:txBody>
          <a:bodyPr>
            <a:normAutofit fontScale="90000"/>
          </a:bodyPr>
          <a:lstStyle/>
          <a:p>
            <a:r>
              <a:rPr sz="2400" b="1" dirty="0">
                <a:latin typeface="微软雅黑" panose="020B0503020204020204" pitchFamily="34" charset="-122"/>
                <a:ea typeface="微软雅黑" panose="020B0503020204020204" pitchFamily="34" charset="-122"/>
                <a:cs typeface="+mn-cs"/>
                <a:sym typeface="+mn-ea"/>
              </a:rPr>
              <a:t>3 二通插装阀卸荷回路</a:t>
            </a:r>
            <a:endParaRPr sz="2400" b="1" dirty="0">
              <a:latin typeface="微软雅黑" panose="020B0503020204020204" pitchFamily="34" charset="-122"/>
              <a:ea typeface="微软雅黑" panose="020B0503020204020204" pitchFamily="34" charset="-122"/>
              <a:cs typeface="+mn-cs"/>
            </a:endParaRPr>
          </a:p>
        </p:txBody>
      </p:sp>
      <p:sp>
        <p:nvSpPr>
          <p:cNvPr id="7" name="文本占位符 6"/>
          <p:cNvSpPr>
            <a:spLocks noGrp="1"/>
          </p:cNvSpPr>
          <p:nvPr>
            <p:ph type="body" sz="half" idx="4294967295"/>
            <p:custDataLst>
              <p:tags r:id="rId2"/>
            </p:custDataLst>
          </p:nvPr>
        </p:nvSpPr>
        <p:spPr>
          <a:xfrm>
            <a:off x="1132840" y="1441450"/>
            <a:ext cx="3286125" cy="3686810"/>
          </a:xfrm>
        </p:spPr>
        <p:txBody>
          <a:bodyPr>
            <a:normAutofit fontScale="90000"/>
          </a:bodyPr>
          <a:lstStyle/>
          <a:p>
            <a:pPr marL="0" indent="0">
              <a:lnSpc>
                <a:spcPct val="150000"/>
              </a:lnSpc>
              <a:buNone/>
            </a:pPr>
            <a:r>
              <a:rPr lang="en-US" sz="2000" dirty="0">
                <a:latin typeface="微软雅黑" panose="020B0503020204020204" pitchFamily="34" charset="-122"/>
                <a:ea typeface="微软雅黑" panose="020B0503020204020204" pitchFamily="34" charset="-122"/>
                <a:sym typeface="+mn-ea"/>
              </a:rPr>
              <a:t>二通插装阀通流能力大，由它组成的卸荷回路适用于大流量系统。图中所示的液压回路，正常工作时，液压泵的压力由二通插装阀的先导阀2调定。当换向阀3通电后，二通插装阀1上腔通油箱，二通插装阀阀口完全打开，液压泵即卸荷。</a:t>
            </a:r>
            <a:endParaRPr lang="en-US" sz="2000" dirty="0">
              <a:latin typeface="微软雅黑" panose="020B0503020204020204" pitchFamily="34" charset="-122"/>
              <a:ea typeface="微软雅黑" panose="020B0503020204020204" pitchFamily="34" charset="-122"/>
            </a:endParaRPr>
          </a:p>
        </p:txBody>
      </p:sp>
      <p:pic>
        <p:nvPicPr>
          <p:cNvPr id="22533" name="图片 22532" descr="0707"/>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4987766" y="1640920"/>
            <a:ext cx="2777729" cy="3575447"/>
          </a:xfrm>
          <a:prstGeom prst="rect">
            <a:avLst/>
          </a:prstGeom>
          <a:noFill/>
          <a:ln w="9525">
            <a:noFill/>
          </a:ln>
        </p:spPr>
      </p:pic>
    </p:spTree>
    <p:custDataLst>
      <p:tags r:id="rId4"/>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custDataLst>
              <p:tags r:id="rId1"/>
            </p:custDataLst>
          </p:nvPr>
        </p:nvSpPr>
        <p:spPr>
          <a:xfrm>
            <a:off x="1756410" y="2544445"/>
            <a:ext cx="6640830" cy="1329055"/>
          </a:xfrm>
        </p:spPr>
        <p:txBody>
          <a:bodyPr/>
          <a:lstStyle/>
          <a:p>
            <a:r>
              <a:rPr lang="zh-CN" altLang="en-US" smtClean="0"/>
              <a:t>谢谢大家</a:t>
            </a:r>
            <a:endParaRPr lang="zh-CN" altLang="en-US" smtClean="0"/>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sld>
</file>

<file path=ppt/tags/tag1.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2*f*1"/>
  <p:tag name="KSO_WM_UNIT_CLEAR" val="1"/>
  <p:tag name="KSO_WM_UNIT_LAYERLEVEL" val="1"/>
  <p:tag name="KSO_WM_UNIT_VALUE" val="279"/>
  <p:tag name="KSO_WM_UNIT_HIGHLIGHT" val="0"/>
  <p:tag name="KSO_WM_UNIT_COMPATIBLE" val="0"/>
  <p:tag name="KSO_WM_UNIT_PRESET_TEXT_INDEX" val="5"/>
  <p:tag name="KSO_WM_UNIT_PRESET_TEXT_LEN" val="232"/>
</p:tagLst>
</file>

<file path=ppt/tags/tag10.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11.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12.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28*a*1"/>
  <p:tag name="KSO_WM_UNIT_CLEAR" val="1"/>
  <p:tag name="KSO_WM_UNIT_LAYERLEVEL" val="1"/>
  <p:tag name="KSO_WM_UNIT_VALUE" val="14"/>
  <p:tag name="KSO_WM_UNIT_ISCONTENTSTITLE" val="0"/>
  <p:tag name="KSO_WM_UNIT_HIGHLIGHT" val="0"/>
  <p:tag name="KSO_WM_UNIT_COMPATIBLE" val="0"/>
  <p:tag name="KSO_WM_UNIT_PRESET_TEXT" val="谢谢大家"/>
</p:tagLst>
</file>

<file path=ppt/tags/tag13.xml><?xml version="1.0" encoding="utf-8"?>
<p:tagLst xmlns:p="http://schemas.openxmlformats.org/presentationml/2006/main">
  <p:tag name="KSO_WM_TEMPLATE_CATEGORY" val="custom"/>
  <p:tag name="KSO_WM_TEMPLATE_INDEX" val="160498"/>
  <p:tag name="KSO_WM_TAG_VERSION" val="1.0"/>
  <p:tag name="KSO_WM_SLIDE_ID" val="custom160498_28"/>
  <p:tag name="KSO_WM_SLIDE_INDEX" val="28"/>
  <p:tag name="KSO_WM_SLIDE_ITEM_CNT" val="1"/>
  <p:tag name="KSO_WM_SLIDE_LAYOUT" val="a"/>
  <p:tag name="KSO_WM_SLIDE_LAYOUT_CNT" val="1"/>
  <p:tag name="KSO_WM_SLIDE_TYPE" val="endPage"/>
  <p:tag name="KSO_WM_BEAUTIFY_FLAG" val="#wm#"/>
</p:tagLst>
</file>

<file path=ppt/tags/tag2.xml><?xml version="1.0" encoding="utf-8"?>
<p:tagLst xmlns:p="http://schemas.openxmlformats.org/presentationml/2006/main">
  <p:tag name="KSO_WM_TEMPLATE_CATEGORY" val="custom"/>
  <p:tag name="KSO_WM_TEMPLATE_INDEX" val="160498"/>
  <p:tag name="KSO_WM_TAG_VERSION" val="1.0"/>
  <p:tag name="KSO_WM_SLIDE_ID" val="custom160498_2"/>
  <p:tag name="KSO_WM_SLIDE_INDEX" val="2"/>
  <p:tag name="KSO_WM_SLIDE_ITEM_CNT" val="1"/>
  <p:tag name="KSO_WM_SLIDE_LAYOUT" val="a_f"/>
  <p:tag name="KSO_WM_SLIDE_LAYOUT_CNT" val="1_1"/>
  <p:tag name="KSO_WM_SLIDE_TYPE" val="text"/>
  <p:tag name="KSO_WM_BEAUTIFY_FLAG" val="#wm#"/>
  <p:tag name="KSO_WM_SLIDE_POSITION" val="112*125"/>
  <p:tag name="KSO_WM_SLIDE_SIZE" val="782*361"/>
</p:tagLst>
</file>

<file path=ppt/tags/tag3.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4.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5.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6.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7.xml><?xml version="1.0" encoding="utf-8"?>
<p:tagLst xmlns:p="http://schemas.openxmlformats.org/presentationml/2006/main">
  <p:tag name="KSO_WM_TAG_VERSION" val="1.0"/>
  <p:tag name="KSO_WM_BEAUTIFY_FLAG" val="#wm#"/>
  <p:tag name="KSO_WM_TEMPLATE_CATEGORY" val="custom"/>
  <p:tag name="KSO_WM_TEMPLATE_INDEX" val="160498"/>
  <p:tag name="KSO_WM_UNIT_TYPE" val="f"/>
  <p:tag name="KSO_WM_UNIT_INDEX" val="1"/>
  <p:tag name="KSO_WM_UNIT_ID" val="custom160498_4*f*1"/>
  <p:tag name="KSO_WM_UNIT_CLEAR" val="1"/>
  <p:tag name="KSO_WM_UNIT_LAYERLEVEL" val="1"/>
  <p:tag name="KSO_WM_UNIT_VALUE" val="120"/>
  <p:tag name="KSO_WM_UNIT_HIGHLIGHT" val="0"/>
  <p:tag name="KSO_WM_UNIT_COMPATIBLE" val="0"/>
  <p:tag name="KSO_WM_UNIT_PRESET_TEXT_INDEX" val="5"/>
  <p:tag name="KSO_WM_UNIT_PRESET_TEXT_LEN" val="124"/>
</p:tagLst>
</file>

<file path=ppt/tags/tag8.xml><?xml version="1.0" encoding="utf-8"?>
<p:tagLst xmlns:p="http://schemas.openxmlformats.org/presentationml/2006/main">
  <p:tag name="KSO_WM_TEMPLATE_CATEGORY" val="custom"/>
  <p:tag name="KSO_WM_TEMPLATE_INDEX" val="160498"/>
  <p:tag name="KSO_WM_TAG_VERSION" val="1.0"/>
  <p:tag name="KSO_WM_SLIDE_ID" val="custom160498_4"/>
  <p:tag name="KSO_WM_SLIDE_INDEX" val="4"/>
  <p:tag name="KSO_WM_SLIDE_ITEM_CNT" val="2"/>
  <p:tag name="KSO_WM_SLIDE_LAYOUT" val="a_f_d"/>
  <p:tag name="KSO_WM_SLIDE_LAYOUT_CNT" val="1_1_1"/>
  <p:tag name="KSO_WM_SLIDE_TYPE" val="text"/>
  <p:tag name="KSO_WM_BEAUTIFY_FLAG" val="#wm#"/>
  <p:tag name="KSO_WM_SLIDE_POSITION" val="118*56"/>
  <p:tag name="KSO_WM_SLIDE_SIZE" val="776*381"/>
</p:tagLst>
</file>

<file path=ppt/tags/tag9.xml><?xml version="1.0" encoding="utf-8"?>
<p:tagLst xmlns:p="http://schemas.openxmlformats.org/presentationml/2006/main">
  <p:tag name="KSO_WM_TAG_VERSION" val="1.0"/>
  <p:tag name="KSO_WM_BEAUTIFY_FLAG" val="#wm#"/>
  <p:tag name="KSO_WM_TEMPLATE_CATEGORY" val="custom"/>
  <p:tag name="KSO_WM_TEMPLATE_INDEX" val="160498"/>
  <p:tag name="KSO_WM_UNIT_TYPE" val="a"/>
  <p:tag name="KSO_WM_UNIT_INDEX" val="1"/>
  <p:tag name="KSO_WM_UNIT_ID" val="custom160498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440</Words>
  <Application>WPS 演示</Application>
  <PresentationFormat>全屏显示(16:9)</PresentationFormat>
  <Paragraphs>19</Paragraphs>
  <Slides>6</Slides>
  <Notes>36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vt:i4>
      </vt:variant>
    </vt:vector>
  </HeadingPairs>
  <TitlesOfParts>
    <vt:vector size="13" baseType="lpstr">
      <vt:lpstr>Arial</vt:lpstr>
      <vt:lpstr>宋体</vt:lpstr>
      <vt:lpstr>Wingdings</vt:lpstr>
      <vt:lpstr>微软雅黑</vt:lpstr>
      <vt:lpstr>Calibri</vt:lpstr>
      <vt:lpstr>Arial Unicode MS</vt:lpstr>
      <vt:lpstr>第一PPT，www.1ppt.com​</vt:lpstr>
      <vt:lpstr>PowerPoint 演示文稿</vt:lpstr>
      <vt:lpstr> 卸荷回路</vt:lpstr>
      <vt:lpstr>1 三位阀中位机能的卸荷回路</vt:lpstr>
      <vt:lpstr>2 二位二通阀的卸荷回路 </vt:lpstr>
      <vt:lpstr>3 二通插装阀卸荷回路</vt:lpstr>
      <vt:lpstr>谢谢大家</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可爱的小笨猪</cp:lastModifiedBy>
  <cp:revision>132</cp:revision>
  <dcterms:created xsi:type="dcterms:W3CDTF">2014-08-23T07:50:00Z</dcterms:created>
  <dcterms:modified xsi:type="dcterms:W3CDTF">2017-12-27T06:28:05Z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2052-10.1.0.7023</vt:lpwstr>
  </property>
</Properties>
</file>