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42" r:id="rId2"/>
    <p:sldId id="320" r:id="rId3"/>
    <p:sldId id="347" r:id="rId4"/>
    <p:sldId id="349" r:id="rId5"/>
    <p:sldId id="351" r:id="rId6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59" autoAdjust="0"/>
    <p:restoredTop sz="94660"/>
  </p:normalViewPr>
  <p:slideViewPr>
    <p:cSldViewPr>
      <p:cViewPr varScale="1">
        <p:scale>
          <a:sx n="76" d="100"/>
          <a:sy n="76" d="100"/>
        </p:scale>
        <p:origin x="-1074" y="-102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2017/12/29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 cstate="print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51920" y="3573016"/>
            <a:ext cx="508571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/>
            <a:r>
              <a:rPr lang="zh-CN" altLang="en-US" sz="3600" b="1" dirty="0" smtClean="0">
                <a:latin typeface="+mn-ea"/>
                <a:sym typeface="+mn-ea"/>
              </a:rPr>
              <a:t>液压介质</a:t>
            </a:r>
            <a:endParaRPr lang="zh-CN" altLang="zh-CN" sz="3600" b="1" dirty="0">
              <a:latin typeface="+mn-ea"/>
              <a:sym typeface="+mn-ea"/>
            </a:endParaRPr>
          </a:p>
        </p:txBody>
      </p:sp>
      <p:pic>
        <p:nvPicPr>
          <p:cNvPr id="6146" name="Picture 2" descr="https://p1.ssl.qhmsg.com/dr/270_500_/t0112dee6a14727b35f.jpg?size=1085x8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912"/>
            <a:ext cx="3389000" cy="273630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一、液压介质的种类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827584" y="1628800"/>
            <a:ext cx="7811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液压传动介质按照</a:t>
            </a:r>
            <a:r>
              <a:rPr lang="en-US" altLang="zh-CN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GB/T7631.2-87</a:t>
            </a: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进行分类，主要有石油基液压油和难燃液压油两大类。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正文"/>
          <p:cNvSpPr txBox="1"/>
          <p:nvPr/>
        </p:nvSpPr>
        <p:spPr>
          <a:xfrm>
            <a:off x="827584" y="2636912"/>
            <a:ext cx="7811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在液压系统中，最常用的工作介质是液压油，液压油是传递信号和能量的工作介质。同时，还起到润滑、冷却和防锈等方面的作用。液压系统能否可靠有效地工作，在很大程度上取决于液压油。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、密度和重度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二、液压油液的性质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115616" y="1268760"/>
            <a:ext cx="7488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单位体积内液体的质量，称为液体的密度。</a:t>
            </a:r>
            <a:endParaRPr lang="en-US" altLang="zh-CN" sz="2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单位体积内所含的重量，称为液体的重度。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正文"/>
          <p:cNvSpPr txBox="1"/>
          <p:nvPr/>
        </p:nvSpPr>
        <p:spPr>
          <a:xfrm>
            <a:off x="1115616" y="198884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、可压缩性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27584" y="2348880"/>
            <a:ext cx="6948264" cy="2879526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1218565" rtl="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液体受压力作用而发生体积变化的性质 </a:t>
            </a:r>
          </a:p>
          <a:p>
            <a:pPr marL="457200" marR="0" lvl="0" indent="-457200" algn="l" defTabSz="1218565" rtl="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体积压缩率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1763688" y="3212975"/>
            <a:ext cx="4235450" cy="1552575"/>
            <a:chOff x="1403" y="2148"/>
            <a:chExt cx="2668" cy="978"/>
          </a:xfrm>
        </p:grpSpPr>
        <p:graphicFrame>
          <p:nvGraphicFramePr>
            <p:cNvPr id="9" name="Object 4"/>
            <p:cNvGraphicFramePr>
              <a:graphicFrameLocks/>
            </p:cNvGraphicFramePr>
            <p:nvPr/>
          </p:nvGraphicFramePr>
          <p:xfrm>
            <a:off x="1403" y="2148"/>
            <a:ext cx="1633" cy="544"/>
          </p:xfrm>
          <a:graphic>
            <a:graphicData uri="http://schemas.openxmlformats.org/presentationml/2006/ole">
              <p:oleObj spid="_x0000_s2050" name="公式" r:id="rId4" imgW="863280" imgH="431640" progId="Equation.3">
                <p:embed/>
              </p:oleObj>
            </a:graphicData>
          </a:graphic>
        </p:graphicFrame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3308" y="2239"/>
              <a:ext cx="76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b">
              <a:spAutoFit/>
            </a:bodyPr>
            <a:lstStyle/>
            <a:p>
              <a:pPr marL="457200" indent="-457200" defTabSz="1218565">
                <a:spcBef>
                  <a:spcPts val="130"/>
                </a:spcBef>
              </a:pP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体积变化</a:t>
              </a: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3263" y="2692"/>
              <a:ext cx="76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b">
              <a:spAutoFit/>
            </a:bodyPr>
            <a:lstStyle/>
            <a:p>
              <a:pPr marL="457200" indent="-457200" defTabSz="1218565">
                <a:spcBef>
                  <a:spcPts val="130"/>
                </a:spcBef>
              </a:pP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初始体积</a:t>
              </a: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1539" y="2874"/>
              <a:ext cx="76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b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压力变化</a:t>
              </a: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2854" y="2602"/>
              <a:ext cx="28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b"/>
            <a:lstStyle/>
            <a:p>
              <a:endParaRPr lang="zh-CN" altLang="en-US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H="1">
              <a:off x="2038" y="2692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b"/>
            <a:lstStyle/>
            <a:p>
              <a:endParaRPr lang="zh-CN" altLang="en-US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2900" y="2284"/>
              <a:ext cx="33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b"/>
            <a:lstStyle/>
            <a:p>
              <a:endParaRPr lang="zh-CN" altLang="en-US"/>
            </a:p>
          </p:txBody>
        </p:sp>
      </p:grp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1403648" y="4797152"/>
            <a:ext cx="18870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marL="457200" indent="-457200" defTabSz="1218565">
              <a:spcBef>
                <a:spcPts val="130"/>
              </a:spcBef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体积弹性模量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6564" name="Object 4"/>
          <p:cNvGraphicFramePr>
            <a:graphicFrameLocks/>
          </p:cNvGraphicFramePr>
          <p:nvPr/>
        </p:nvGraphicFramePr>
        <p:xfrm>
          <a:off x="1907705" y="5229201"/>
          <a:ext cx="3168352" cy="720080"/>
        </p:xfrm>
        <a:graphic>
          <a:graphicData uri="http://schemas.openxmlformats.org/presentationml/2006/ole">
            <p:oleObj spid="_x0000_s2051" name="公式" r:id="rId5" imgW="1054080" imgH="419040" progId="Equation.3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、黏性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二、液压油液的性质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187624" y="1412776"/>
            <a:ext cx="7488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液体流动时其内部产生摩擦力的性质。</a:t>
            </a:r>
          </a:p>
          <a:p>
            <a:pPr eaLnBrk="0" hangingPunct="0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液体只有在流动时才呈现黏性，静止液体不呈现黏性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1259632" y="2348880"/>
            <a:ext cx="61928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buClr>
                <a:srgbClr val="0066FF"/>
              </a:buClr>
              <a:buFont typeface="Wingdings" pitchFamily="2" charset="2"/>
              <a:buChar char="u"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动力黏度</a:t>
            </a:r>
          </a:p>
          <a:p>
            <a:pPr eaLnBrk="0" hangingPunct="0">
              <a:buClr>
                <a:srgbClr val="0066FF"/>
              </a:buClr>
              <a:buFont typeface="Wingdings" pitchFamily="2" charset="2"/>
              <a:buChar char="u"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运动黏度</a:t>
            </a:r>
          </a:p>
          <a:p>
            <a:pPr eaLnBrk="0" hangingPunct="0">
              <a:buClr>
                <a:srgbClr val="0066FF"/>
              </a:buClr>
              <a:buFont typeface="Wingdings" pitchFamily="2" charset="2"/>
              <a:buChar char="u"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条件黏度 </a:t>
            </a: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827584" y="4047165"/>
            <a:ext cx="80248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buClr>
                <a:schemeClr val="accent2"/>
              </a:buClr>
              <a:buFont typeface="Wingdings" pitchFamily="2" charset="2"/>
              <a:buChar char="Ø"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温度 油液的温度升高时，黏度明显下降，这一性质称为黏温特性。</a:t>
            </a:r>
          </a:p>
          <a:p>
            <a:pPr eaLnBrk="0" hangingPunct="0">
              <a:buClr>
                <a:schemeClr val="accent2"/>
              </a:buClr>
              <a:buFont typeface="Wingdings" pitchFamily="2" charset="2"/>
              <a:buChar char="Ø"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压力 油液所受压力增大时，黏度会随着增大。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、要求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三、对液压油的要求和选用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187624" y="1412776"/>
            <a:ext cx="74885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黏度适宜，黏温特性要好；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油液纯净，不含杂质；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凝固点要低，以防寒冷凝固；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润滑性能好；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抗泡沫性和抗乳化性好；材料相容性好；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稳定性好；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无公害，成本低；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防锈性好。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正文"/>
          <p:cNvSpPr txBox="1"/>
          <p:nvPr/>
        </p:nvSpPr>
        <p:spPr>
          <a:xfrm>
            <a:off x="1331640" y="4077072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、选用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正文"/>
          <p:cNvSpPr txBox="1"/>
          <p:nvPr/>
        </p:nvSpPr>
        <p:spPr>
          <a:xfrm>
            <a:off x="1259632" y="4581128"/>
            <a:ext cx="7884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优先考虑黏性；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工作压力高，选黏度大的，工作压力低选粘度小的；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环境温度高，选黏度大的，环境温度低选黏度小的；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工作部件的运动速度高，选黏度小的，工作部件的运动速度低，选黏度大的；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选污染小、抗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372</Words>
  <Application>Microsoft Office PowerPoint</Application>
  <PresentationFormat>全屏显示(4:3)</PresentationFormat>
  <Paragraphs>45</Paragraphs>
  <Slides>5</Slides>
  <Notes>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第一PPT，www.1ppt.com​</vt:lpstr>
      <vt:lpstr>公式</vt:lpstr>
      <vt:lpstr>幻灯片 1</vt:lpstr>
      <vt:lpstr>幻灯片 2</vt:lpstr>
      <vt:lpstr>幻灯片 3</vt:lpstr>
      <vt:lpstr>幻灯片 4</vt:lpstr>
      <vt:lpstr>幻灯片 5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崔敏</cp:lastModifiedBy>
  <cp:revision>146</cp:revision>
  <dcterms:created xsi:type="dcterms:W3CDTF">2014-08-23T07:50:00Z</dcterms:created>
  <dcterms:modified xsi:type="dcterms:W3CDTF">2017-12-29T10:16:38Z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