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2" r:id="rId3"/>
    <p:sldId id="346" r:id="rId5"/>
    <p:sldId id="344" r:id="rId6"/>
    <p:sldId id="345" r:id="rId7"/>
  </p:sldIdLst>
  <p:sldSz cx="9144000" cy="6858000" type="screen4x3"/>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97" d="100"/>
          <a:sy n="97" d="100"/>
        </p:scale>
        <p:origin x="-108" y="-1110"/>
      </p:cViewPr>
      <p:guideLst>
        <p:guide orient="horz" pos="2210"/>
        <p:guide pos="2876"/>
        <p:guide pos="192"/>
        <p:guide pos="1452"/>
        <p:guide pos="834"/>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viewProps" Target="viewProps.xml"/><Relationship Id="rId8" Type="http://schemas.openxmlformats.org/officeDocument/2006/relationships/presProps" Target="presProps.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165" algn="l" defTabSz="913765" rtl="0" eaLnBrk="1" latinLnBrk="0" hangingPunct="1">
      <a:defRPr sz="1200" kern="1200">
        <a:solidFill>
          <a:schemeClr val="tx1"/>
        </a:solidFill>
        <a:latin typeface="+mn-lt"/>
        <a:ea typeface="+mn-ea"/>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齿轮泵是一种常见液压泵，它的主要特点是结构简单，制造方便，价格低，体积小，重量轻，自吸性好，对油液污染不敏感，工作可行性高；缺点是流量和压力脉动大，噪声大，排量不可调。被广泛应用于采矿设备、冶金设备、建筑机械、工程机械、农林机械等各个行业。</a:t>
            </a:r>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齿轮泵是依靠泵缸与啮合齿轮间所形成的工作容积变化和移动来输送液体或使之增压的回转泵。由两个齿轮、泵体与前后盖组成两个封闭空间，当齿轮转动时，齿轮脱开侧的空间的体积从小变大，形成真空，将液体吸入，齿轮啮合侧的空间的体积从大变小，而将液体挤入管路中去。吸入腔与排出腔是靠两个齿轮的啮合线来隔开的。齿轮泵的排出口的压力完全取决于泵出口处阻力的大小。</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齿轮泵是依靠泵缸与啮合齿轮间所形成的工作容积变化和移动来输送液体或使之增压的回转泵。由两个齿轮、泵体与前后盖组成两个封闭空间，当齿轮转动时，齿轮脱开侧的空间的体积从小变大，形成真空，将液体吸入，齿轮啮合侧的空间的体积从大变小，而将液体挤入管路中去。吸入腔与排出腔是靠两个齿轮的啮合线来隔开的。齿轮泵的排出口的压力完全取决于泵出口处阻力的大小。</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齿轮泵是依靠泵缸与啮合齿轮间所形成的工作容积变化和移动来输送液体或使之增压的回转泵。由两个齿轮、泵体与前后盖组成两个封闭空间，当齿轮转动时，齿轮脱开侧的空间的体积从小变大，形成真空，将液体吸入，齿轮啮合侧的空间的体积从大变小，而将液体挤入管路中去。吸入腔与排出腔是靠两个齿轮的啮合线来隔开的。齿轮泵的排出口的压力完全取决于泵出口处阻力的大小。</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175" y="2634615"/>
            <a:ext cx="9138285" cy="272542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600">
              <a:solidFill>
                <a:schemeClr val="tx1"/>
              </a:solidFill>
              <a:latin typeface="微软雅黑" panose="020B0503020204020204" pitchFamily="34" charset="-122"/>
              <a:ea typeface="微软雅黑" panose="020B0503020204020204" pitchFamily="34" charset="-122"/>
            </a:endParaRPr>
          </a:p>
        </p:txBody>
      </p:sp>
      <p:pic>
        <p:nvPicPr>
          <p:cNvPr id="5124" name="图片 1" descr="最新的学校校徽及校名"/>
          <p:cNvPicPr>
            <a:picLocks noChangeAspect="1"/>
          </p:cNvPicPr>
          <p:nvPr userDrawn="1"/>
        </p:nvPicPr>
        <p:blipFill>
          <a:blip r:embed="rId2"/>
          <a:stretch>
            <a:fillRect/>
          </a:stretch>
        </p:blipFill>
        <p:spPr>
          <a:xfrm>
            <a:off x="331470" y="425450"/>
            <a:ext cx="3536315" cy="640715"/>
          </a:xfrm>
          <a:prstGeom prst="rect">
            <a:avLst/>
          </a:prstGeom>
          <a:noFill/>
          <a:ln w="9525">
            <a:noFill/>
          </a:ln>
        </p:spPr>
      </p:pic>
      <p:pic>
        <p:nvPicPr>
          <p:cNvPr id="5" name="图片 4"/>
          <p:cNvPicPr>
            <a:picLocks noChangeAspect="1"/>
          </p:cNvPicPr>
          <p:nvPr userDrawn="1"/>
        </p:nvPicPr>
        <p:blipFill>
          <a:blip r:embed="rId3"/>
          <a:stretch>
            <a:fillRect/>
          </a:stretch>
        </p:blipFill>
        <p:spPr>
          <a:xfrm>
            <a:off x="1900555" y="1341120"/>
            <a:ext cx="5342890" cy="10191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171393" y="693329"/>
            <a:ext cx="797260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7169" name="图片 2" descr="最新的学校校徽及校名"/>
          <p:cNvPicPr>
            <a:picLocks noChangeAspect="1"/>
          </p:cNvPicPr>
          <p:nvPr userDrawn="1"/>
        </p:nvPicPr>
        <p:blipFill>
          <a:blip r:embed="rId2"/>
          <a:srcRect r="81889"/>
          <a:stretch>
            <a:fillRect/>
          </a:stretch>
        </p:blipFill>
        <p:spPr>
          <a:xfrm>
            <a:off x="263843" y="45085"/>
            <a:ext cx="792006" cy="792006"/>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224530" y="3495040"/>
            <a:ext cx="5102860" cy="645160"/>
          </a:xfrm>
          <a:prstGeom prst="rect">
            <a:avLst/>
          </a:prstGeom>
          <a:noFill/>
        </p:spPr>
        <p:txBody>
          <a:bodyPr wrap="square" rtlCol="0" anchor="t">
            <a:spAutoFit/>
          </a:bodyPr>
          <a:p>
            <a:pPr algn="ctr" fontAlgn="auto"/>
            <a:r>
              <a:rPr lang="zh-CN" altLang="zh-CN" sz="3600" b="1">
                <a:latin typeface="+mn-ea"/>
                <a:sym typeface="+mn-ea"/>
              </a:rPr>
              <a:t>速度控制回路</a:t>
            </a:r>
            <a:r>
              <a:rPr lang="en-US" altLang="zh-CN" sz="3600" b="1">
                <a:latin typeface="+mn-ea"/>
                <a:sym typeface="+mn-ea"/>
              </a:rPr>
              <a:t>-</a:t>
            </a:r>
            <a:r>
              <a:rPr lang="zh-CN" altLang="zh-CN" sz="3600" b="1">
                <a:latin typeface="+mn-ea"/>
                <a:sym typeface="+mn-ea"/>
              </a:rPr>
              <a:t>增速回路</a:t>
            </a:r>
            <a:endParaRPr lang="zh-CN" altLang="zh-CN" sz="3600" b="1">
              <a:latin typeface="+mn-ea"/>
              <a:sym typeface="+mn-ea"/>
            </a:endParaRPr>
          </a:p>
        </p:txBody>
      </p:sp>
      <p:sp>
        <p:nvSpPr>
          <p:cNvPr id="186374" name="文本框 186373"/>
          <p:cNvSpPr txBox="1"/>
          <p:nvPr/>
        </p:nvSpPr>
        <p:spPr>
          <a:xfrm>
            <a:off x="1057275" y="5441315"/>
            <a:ext cx="2731770" cy="940435"/>
          </a:xfrm>
          <a:prstGeom prst="rect">
            <a:avLst/>
          </a:prstGeom>
          <a:solidFill>
            <a:srgbClr val="FFFFFF"/>
          </a:solidFill>
          <a:ln w="9525" cap="flat" cmpd="sng">
            <a:solidFill>
              <a:srgbClr val="FFFFFF"/>
            </a:solidFill>
            <a:prstDash val="solid"/>
            <a:miter/>
            <a:headEnd type="none" w="med" len="med"/>
            <a:tailEnd type="none" w="med" len="med"/>
          </a:ln>
        </p:spPr>
        <p:txBody>
          <a:bodyPr/>
          <a:p>
            <a:pPr algn="just"/>
            <a:endParaRPr dirty="0">
              <a:latin typeface="Tahoma" panose="020B0604030504040204" pitchFamily="34" charset="0"/>
            </a:endParaRPr>
          </a:p>
        </p:txBody>
      </p:sp>
      <p:pic>
        <p:nvPicPr>
          <p:cNvPr id="2" name="图片 1" descr="5，"/>
          <p:cNvPicPr>
            <a:picLocks noChangeAspect="1"/>
          </p:cNvPicPr>
          <p:nvPr/>
        </p:nvPicPr>
        <p:blipFill>
          <a:blip r:embed="rId1"/>
          <a:stretch>
            <a:fillRect/>
          </a:stretch>
        </p:blipFill>
        <p:spPr>
          <a:xfrm>
            <a:off x="12700" y="2660650"/>
            <a:ext cx="2685415" cy="261556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829945"/>
          </a:xfrm>
          <a:prstGeom prst="rect">
            <a:avLst/>
          </a:prstGeom>
          <a:noFill/>
        </p:spPr>
        <p:txBody>
          <a:bodyPr wrap="square" rtlCol="0">
            <a:spAutoFit/>
          </a:bodyPr>
          <a:p>
            <a:pPr indent="0" fontAlgn="auto">
              <a:lnSpc>
                <a:spcPct val="100000"/>
              </a:lnSpc>
            </a:pPr>
            <a:r>
              <a:rPr lang="en-US" altLang="zh-CN" sz="2400" b="1" dirty="0">
                <a:latin typeface="微软雅黑" panose="020B0503020204020204" pitchFamily="34" charset="-122"/>
                <a:ea typeface="微软雅黑" panose="020B0503020204020204" pitchFamily="34" charset="-122"/>
                <a:sym typeface="+mn-ea"/>
              </a:rPr>
              <a:t>1.</a:t>
            </a:r>
            <a:r>
              <a:rPr lang="zh-CN" altLang="en-US" sz="2400" b="1" dirty="0">
                <a:latin typeface="微软雅黑" panose="020B0503020204020204" pitchFamily="34" charset="-122"/>
                <a:ea typeface="微软雅黑" panose="020B0503020204020204" pitchFamily="34" charset="-122"/>
                <a:sym typeface="+mn-ea"/>
              </a:rPr>
              <a:t>差动增速</a:t>
            </a:r>
            <a:endParaRPr lang="zh-CN" altLang="en-US" sz="2400" b="1" dirty="0">
              <a:latin typeface="微软雅黑" panose="020B0503020204020204" pitchFamily="34" charset="-122"/>
              <a:ea typeface="微软雅黑" panose="020B0503020204020204" pitchFamily="34" charset="-122"/>
              <a:sym typeface="+mn-ea"/>
            </a:endParaRPr>
          </a:p>
          <a:p>
            <a:pPr indent="0" fontAlgn="auto">
              <a:lnSpc>
                <a:spcPct val="100000"/>
              </a:lnSpc>
            </a:pPr>
            <a:endParaRPr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216025" y="98425"/>
            <a:ext cx="7785735" cy="951865"/>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增速回路</a:t>
            </a:r>
            <a:endParaRPr lang="zh-CN" altLang="zh-CN" sz="2800" b="1">
              <a:latin typeface="+mn-ea"/>
              <a:sym typeface="+mn-ea"/>
            </a:endParaRPr>
          </a:p>
          <a:p>
            <a:pPr algn="l" fontAlgn="auto"/>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4109" name="Rectangle 13"/>
          <p:cNvSpPr/>
          <p:nvPr/>
        </p:nvSpPr>
        <p:spPr>
          <a:xfrm>
            <a:off x="39370" y="4987925"/>
            <a:ext cx="7772400" cy="1143000"/>
          </a:xfrm>
          <a:prstGeom prst="rect">
            <a:avLst/>
          </a:prstGeom>
          <a:noFill/>
          <a:ln>
            <a:noFill/>
          </a:ln>
        </p:spPr>
        <p:txBody>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2pPr>
            <a:lvl3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3pPr>
            <a:lvl4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4pPr>
            <a:lvl5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9pPr>
          </a:lstStyle>
          <a:p>
            <a:pPr eaLnBrk="1" hangingPunct="1"/>
            <a:endParaRPr lang="zh-CN" altLang="en-US" dirty="0">
              <a:ea typeface="楷体_GB2312" pitchFamily="49" charset="-122"/>
            </a:endParaRPr>
          </a:p>
        </p:txBody>
      </p:sp>
      <p:sp>
        <p:nvSpPr>
          <p:cNvPr id="4" name="文本框 3"/>
          <p:cNvSpPr txBox="1"/>
          <p:nvPr/>
        </p:nvSpPr>
        <p:spPr>
          <a:xfrm>
            <a:off x="701040" y="1443355"/>
            <a:ext cx="7741920" cy="645160"/>
          </a:xfrm>
          <a:prstGeom prst="rect">
            <a:avLst/>
          </a:prstGeom>
          <a:noFill/>
        </p:spPr>
        <p:txBody>
          <a:bodyPr wrap="square" rtlCol="0" anchor="t">
            <a:spAutoFit/>
          </a:bodyPr>
          <a:p>
            <a:pPr>
              <a:buClrTx/>
            </a:pPr>
            <a:r>
              <a:rPr lang="zh-CN" altLang="en-US" dirty="0">
                <a:latin typeface="楷体_GB2312" pitchFamily="49" charset="-122"/>
                <a:ea typeface="楷体_GB2312" pitchFamily="49" charset="-122"/>
                <a:sym typeface="+mn-ea"/>
              </a:rPr>
              <a:t>增速回路作用：</a:t>
            </a:r>
            <a:r>
              <a:rPr lang="zh-CN" altLang="en-US" dirty="0">
                <a:latin typeface="Tahoma" panose="020B0604030504040204" pitchFamily="34" charset="0"/>
                <a:sym typeface="+mn-ea"/>
              </a:rPr>
              <a:t>使执行元件获得尽可能大的工作速度，以提高生产率或充分利用功率。 </a:t>
            </a:r>
            <a:endParaRPr lang="zh-CN" altLang="en-US"/>
          </a:p>
        </p:txBody>
      </p:sp>
      <p:sp>
        <p:nvSpPr>
          <p:cNvPr id="162821" name="Rectangle 5"/>
          <p:cNvSpPr/>
          <p:nvPr/>
        </p:nvSpPr>
        <p:spPr>
          <a:xfrm>
            <a:off x="1476375" y="2349500"/>
            <a:ext cx="2438400" cy="685800"/>
          </a:xfrm>
          <a:prstGeom prst="rect">
            <a:avLst/>
          </a:prstGeom>
          <a:noFill/>
          <a:ln w="9525">
            <a:noFill/>
          </a:ln>
        </p:spPr>
        <p:txBody>
          <a:bodyPr anchor="b"/>
          <a:p>
            <a:pPr>
              <a:buClrTx/>
            </a:pPr>
            <a:r>
              <a:rPr lang="en-US" altLang="zh-CN" dirty="0">
                <a:solidFill>
                  <a:schemeClr val="tx2"/>
                </a:solidFill>
                <a:latin typeface="Tahoma" panose="020B0604030504040204" pitchFamily="34" charset="0"/>
              </a:rPr>
              <a:t>1.</a:t>
            </a:r>
            <a:r>
              <a:rPr lang="zh-CN" altLang="en-US" dirty="0">
                <a:solidFill>
                  <a:schemeClr val="tx2"/>
                </a:solidFill>
                <a:latin typeface="Tahoma" panose="020B0604030504040204" pitchFamily="34" charset="0"/>
              </a:rPr>
              <a:t>差动</a:t>
            </a:r>
            <a:endParaRPr lang="zh-CN" altLang="en-US" dirty="0">
              <a:solidFill>
                <a:schemeClr val="tx2"/>
              </a:solidFill>
              <a:latin typeface="Tahoma" panose="020B0604030504040204" pitchFamily="34" charset="0"/>
            </a:endParaRPr>
          </a:p>
        </p:txBody>
      </p:sp>
      <p:pic>
        <p:nvPicPr>
          <p:cNvPr id="154641" name="图片 154640"/>
          <p:cNvPicPr>
            <a:picLocks noChangeAspect="1"/>
          </p:cNvPicPr>
          <p:nvPr/>
        </p:nvPicPr>
        <p:blipFill>
          <a:blip r:embed="rId1"/>
          <a:stretch>
            <a:fillRect/>
          </a:stretch>
        </p:blipFill>
        <p:spPr>
          <a:xfrm>
            <a:off x="3995738" y="1844675"/>
            <a:ext cx="3195637" cy="392747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2821">
                                            <p:txEl>
                                              <p:charRg st="0" end="5"/>
                                            </p:txEl>
                                          </p:spTgt>
                                        </p:tgtEl>
                                        <p:attrNameLst>
                                          <p:attrName>style.visibility</p:attrName>
                                        </p:attrNameLst>
                                      </p:cBhvr>
                                      <p:to>
                                        <p:strVal val="visible"/>
                                      </p:to>
                                    </p:set>
                                    <p:animEffect transition="in" filter="wipe(left)">
                                      <p:cBhvr>
                                        <p:cTn id="7" dur="500"/>
                                        <p:tgtEl>
                                          <p:spTgt spid="162821">
                                            <p:txEl>
                                              <p:charRg st="0"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2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altLang="zh-CN" sz="2400" b="1" dirty="0">
                <a:latin typeface="微软雅黑" panose="020B0503020204020204" pitchFamily="34" charset="-122"/>
                <a:ea typeface="微软雅黑" panose="020B0503020204020204" pitchFamily="34" charset="-122"/>
                <a:sym typeface="+mn-ea"/>
              </a:rPr>
              <a:t>2.</a:t>
            </a:r>
            <a:r>
              <a:rPr lang="zh-CN" sz="2400" b="1" dirty="0">
                <a:latin typeface="微软雅黑" panose="020B0503020204020204" pitchFamily="34" charset="-122"/>
                <a:ea typeface="微软雅黑" panose="020B0503020204020204" pitchFamily="34" charset="-122"/>
                <a:sym typeface="+mn-ea"/>
              </a:rPr>
              <a:t>液压泵和副油箱对液压缸同时供油</a:t>
            </a:r>
            <a:endParaRPr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216025" y="98425"/>
            <a:ext cx="7785735" cy="951865"/>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增速回路</a:t>
            </a:r>
            <a:endParaRPr lang="zh-CN" altLang="zh-CN" sz="2800" b="1">
              <a:latin typeface="+mn-ea"/>
              <a:sym typeface="+mn-ea"/>
            </a:endParaRPr>
          </a:p>
          <a:p>
            <a:pPr algn="l" fontAlgn="auto"/>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4109" name="Rectangle 13"/>
          <p:cNvSpPr/>
          <p:nvPr/>
        </p:nvSpPr>
        <p:spPr>
          <a:xfrm>
            <a:off x="39370" y="4987925"/>
            <a:ext cx="7772400" cy="1143000"/>
          </a:xfrm>
          <a:prstGeom prst="rect">
            <a:avLst/>
          </a:prstGeom>
          <a:noFill/>
          <a:ln>
            <a:noFill/>
          </a:ln>
        </p:spPr>
        <p:txBody>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2pPr>
            <a:lvl3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3pPr>
            <a:lvl4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4pPr>
            <a:lvl5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9pPr>
          </a:lstStyle>
          <a:p>
            <a:pPr eaLnBrk="1" hangingPunct="1"/>
            <a:endParaRPr lang="zh-CN" altLang="en-US" dirty="0">
              <a:ea typeface="楷体_GB2312" pitchFamily="49" charset="-122"/>
            </a:endParaRPr>
          </a:p>
        </p:txBody>
      </p:sp>
      <p:sp>
        <p:nvSpPr>
          <p:cNvPr id="163844" name="Rectangle 4"/>
          <p:cNvSpPr/>
          <p:nvPr/>
        </p:nvSpPr>
        <p:spPr>
          <a:xfrm>
            <a:off x="4332288" y="1825308"/>
            <a:ext cx="4267200" cy="3514725"/>
          </a:xfrm>
          <a:prstGeom prst="rect">
            <a:avLst/>
          </a:prstGeom>
          <a:noFill/>
          <a:ln w="9525">
            <a:noFill/>
          </a:ln>
        </p:spPr>
        <p:txBody>
          <a:bodyPr/>
          <a:p>
            <a:pPr marL="342900" indent="-342900">
              <a:lnSpc>
                <a:spcPct val="90000"/>
              </a:lnSpc>
              <a:spcBef>
                <a:spcPct val="20000"/>
              </a:spcBef>
              <a:buClr>
                <a:srgbClr val="0066FF"/>
              </a:buClr>
              <a:buSzPct val="60000"/>
              <a:buFont typeface="Wingdings" panose="05000000000000000000" pitchFamily="2" charset="2"/>
              <a:buChar char="u"/>
            </a:pPr>
            <a:r>
              <a:rPr lang="zh-CN" altLang="en-US" sz="2000" dirty="0">
                <a:latin typeface="Tahoma" panose="020B0604030504040204" pitchFamily="34" charset="0"/>
              </a:rPr>
              <a:t>换向阀</a:t>
            </a:r>
            <a:r>
              <a:rPr lang="en-US" altLang="zh-CN" sz="2000" dirty="0">
                <a:latin typeface="Tahoma" panose="020B0604030504040204" pitchFamily="34" charset="0"/>
              </a:rPr>
              <a:t>4</a:t>
            </a:r>
            <a:r>
              <a:rPr lang="zh-CN" altLang="en-US" sz="2000" dirty="0">
                <a:latin typeface="Tahoma" panose="020B0604030504040204" pitchFamily="34" charset="0"/>
              </a:rPr>
              <a:t>处图示位置时，液压泵</a:t>
            </a:r>
            <a:r>
              <a:rPr lang="en-US" altLang="zh-CN" sz="2000" dirty="0">
                <a:latin typeface="Tahoma" panose="020B0604030504040204" pitchFamily="34" charset="0"/>
              </a:rPr>
              <a:t>1</a:t>
            </a:r>
            <a:r>
              <a:rPr lang="zh-CN" altLang="en-US" sz="2000" dirty="0">
                <a:latin typeface="Tahoma" panose="020B0604030504040204" pitchFamily="34" charset="0"/>
              </a:rPr>
              <a:t>供油，推动液压缸</a:t>
            </a:r>
            <a:r>
              <a:rPr lang="en-US" altLang="zh-CN" sz="2000" dirty="0">
                <a:latin typeface="Tahoma" panose="020B0604030504040204" pitchFamily="34" charset="0"/>
              </a:rPr>
              <a:t>7</a:t>
            </a:r>
            <a:r>
              <a:rPr lang="zh-CN" altLang="en-US" sz="2000" dirty="0">
                <a:latin typeface="Tahoma" panose="020B0604030504040204" pitchFamily="34" charset="0"/>
              </a:rPr>
              <a:t>活塞上升。此时，由于控制油作用使液控单向阀</a:t>
            </a:r>
            <a:r>
              <a:rPr lang="en-US" altLang="zh-CN" sz="2000" dirty="0">
                <a:latin typeface="Tahoma" panose="020B0604030504040204" pitchFamily="34" charset="0"/>
              </a:rPr>
              <a:t>6</a:t>
            </a:r>
            <a:r>
              <a:rPr lang="zh-CN" altLang="en-US" sz="2000" dirty="0">
                <a:latin typeface="Tahoma" panose="020B0604030504040204" pitchFamily="34" charset="0"/>
              </a:rPr>
              <a:t>打开，液压缸上腔油液排到副油箱</a:t>
            </a:r>
            <a:r>
              <a:rPr lang="en-US" altLang="zh-CN" sz="2000" dirty="0">
                <a:latin typeface="Tahoma" panose="020B0604030504040204" pitchFamily="34" charset="0"/>
              </a:rPr>
              <a:t>5</a:t>
            </a:r>
            <a:r>
              <a:rPr lang="zh-CN" altLang="en-US" sz="2000" dirty="0">
                <a:latin typeface="Tahoma" panose="020B0604030504040204" pitchFamily="34" charset="0"/>
              </a:rPr>
              <a:t>中。</a:t>
            </a:r>
            <a:endParaRPr lang="zh-CN" altLang="en-US" sz="2000" dirty="0">
              <a:latin typeface="Tahoma" panose="020B0604030504040204" pitchFamily="34" charset="0"/>
            </a:endParaRPr>
          </a:p>
          <a:p>
            <a:pPr marL="342900" indent="-342900">
              <a:lnSpc>
                <a:spcPct val="90000"/>
              </a:lnSpc>
              <a:spcBef>
                <a:spcPct val="20000"/>
              </a:spcBef>
              <a:buClr>
                <a:srgbClr val="0066FF"/>
              </a:buClr>
              <a:buSzPct val="60000"/>
              <a:buFont typeface="Wingdings" panose="05000000000000000000" pitchFamily="2" charset="2"/>
              <a:buChar char="u"/>
            </a:pPr>
            <a:r>
              <a:rPr lang="zh-CN" altLang="en-US" sz="2000" dirty="0">
                <a:latin typeface="Tahoma" panose="020B0604030504040204" pitchFamily="34" charset="0"/>
              </a:rPr>
              <a:t>换向阀</a:t>
            </a:r>
            <a:r>
              <a:rPr lang="en-US" altLang="zh-CN" sz="2000" dirty="0">
                <a:latin typeface="Tahoma" panose="020B0604030504040204" pitchFamily="34" charset="0"/>
              </a:rPr>
              <a:t>4 </a:t>
            </a:r>
            <a:r>
              <a:rPr lang="zh-CN" altLang="en-US" sz="2000" dirty="0">
                <a:latin typeface="Tahoma" panose="020B0604030504040204" pitchFamily="34" charset="0"/>
              </a:rPr>
              <a:t>换到右位时，液压泵的供油和副油箱中的油液同时进入液压缸上腔，使活塞快速下降，实现增速。</a:t>
            </a:r>
            <a:endParaRPr lang="zh-CN" altLang="en-US" sz="2000" dirty="0">
              <a:latin typeface="Tahoma" panose="020B0604030504040204" pitchFamily="34" charset="0"/>
            </a:endParaRPr>
          </a:p>
          <a:p>
            <a:pPr marL="342900" indent="-342900">
              <a:lnSpc>
                <a:spcPct val="90000"/>
              </a:lnSpc>
              <a:spcBef>
                <a:spcPct val="20000"/>
              </a:spcBef>
              <a:buClr>
                <a:srgbClr val="0066FF"/>
              </a:buClr>
              <a:buSzPct val="60000"/>
              <a:buFont typeface="Wingdings" panose="05000000000000000000" pitchFamily="2" charset="2"/>
              <a:buChar char="u"/>
            </a:pPr>
            <a:r>
              <a:rPr lang="zh-CN" altLang="en-US" sz="2000" dirty="0">
                <a:latin typeface="Tahoma" panose="020B0604030504040204" pitchFamily="34" charset="0"/>
              </a:rPr>
              <a:t>活塞接触到被压物体后，液压缸上腔压力增大，液控单向阀被关闭而由液压泵单独供油，使活塞慢速下降而对物体加压。 </a:t>
            </a:r>
            <a:endParaRPr lang="zh-CN" altLang="en-US" sz="2000" dirty="0">
              <a:latin typeface="Tahoma" panose="020B0604030504040204" pitchFamily="34" charset="0"/>
            </a:endParaRPr>
          </a:p>
        </p:txBody>
      </p:sp>
      <p:pic>
        <p:nvPicPr>
          <p:cNvPr id="155653" name="图片 155652"/>
          <p:cNvPicPr>
            <a:picLocks noChangeAspect="1"/>
          </p:cNvPicPr>
          <p:nvPr/>
        </p:nvPicPr>
        <p:blipFill>
          <a:blip r:embed="rId1"/>
          <a:stretch>
            <a:fillRect/>
          </a:stretch>
        </p:blipFill>
        <p:spPr>
          <a:xfrm>
            <a:off x="947738" y="1825308"/>
            <a:ext cx="3279775" cy="3671887"/>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3844">
                                            <p:txEl>
                                              <p:charRg st="0" end="65"/>
                                            </p:txEl>
                                          </p:spTgt>
                                        </p:tgtEl>
                                        <p:attrNameLst>
                                          <p:attrName>style.visibility</p:attrName>
                                        </p:attrNameLst>
                                      </p:cBhvr>
                                      <p:to>
                                        <p:strVal val="visible"/>
                                      </p:to>
                                    </p:set>
                                    <p:animEffect transition="in" filter="wipe(left)">
                                      <p:cBhvr>
                                        <p:cTn id="7" dur="500"/>
                                        <p:tgtEl>
                                          <p:spTgt spid="163844">
                                            <p:txEl>
                                              <p:charRg st="0" end="65"/>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3844">
                                            <p:txEl>
                                              <p:charRg st="65" end="114"/>
                                            </p:txEl>
                                          </p:spTgt>
                                        </p:tgtEl>
                                        <p:attrNameLst>
                                          <p:attrName>style.visibility</p:attrName>
                                        </p:attrNameLst>
                                      </p:cBhvr>
                                      <p:to>
                                        <p:strVal val="visible"/>
                                      </p:to>
                                    </p:set>
                                    <p:animEffect transition="in" filter="wipe(left)">
                                      <p:cBhvr>
                                        <p:cTn id="12" dur="500"/>
                                        <p:tgtEl>
                                          <p:spTgt spid="163844">
                                            <p:txEl>
                                              <p:charRg st="65" end="11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63844">
                                            <p:txEl>
                                              <p:charRg st="114" end="169"/>
                                            </p:txEl>
                                          </p:spTgt>
                                        </p:tgtEl>
                                        <p:attrNameLst>
                                          <p:attrName>style.visibility</p:attrName>
                                        </p:attrNameLst>
                                      </p:cBhvr>
                                      <p:to>
                                        <p:strVal val="visible"/>
                                      </p:to>
                                    </p:set>
                                    <p:animEffect transition="in" filter="wipe(left)">
                                      <p:cBhvr>
                                        <p:cTn id="17" dur="500"/>
                                        <p:tgtEl>
                                          <p:spTgt spid="163844">
                                            <p:txEl>
                                              <p:charRg st="114" end="16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altLang="zh-CN" sz="2400" b="1" dirty="0">
                <a:latin typeface="微软雅黑" panose="020B0503020204020204" pitchFamily="34" charset="-122"/>
                <a:ea typeface="微软雅黑" panose="020B0503020204020204" pitchFamily="34" charset="-122"/>
                <a:sym typeface="+mn-ea"/>
              </a:rPr>
              <a:t>3.</a:t>
            </a:r>
            <a:r>
              <a:rPr lang="zh-CN" sz="2400" b="1" dirty="0">
                <a:latin typeface="微软雅黑" panose="020B0503020204020204" pitchFamily="34" charset="-122"/>
                <a:ea typeface="微软雅黑" panose="020B0503020204020204" pitchFamily="34" charset="-122"/>
                <a:sym typeface="+mn-ea"/>
              </a:rPr>
              <a:t>液压泵和蓄能器时供油的增速回路</a:t>
            </a:r>
            <a:endParaRPr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216025" y="98425"/>
            <a:ext cx="7785735" cy="951865"/>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增速回路</a:t>
            </a:r>
            <a:endParaRPr lang="zh-CN" altLang="zh-CN" sz="2800" b="1">
              <a:latin typeface="+mn-ea"/>
              <a:sym typeface="+mn-ea"/>
            </a:endParaRPr>
          </a:p>
          <a:p>
            <a:pPr algn="l" fontAlgn="auto"/>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4109" name="Rectangle 13"/>
          <p:cNvSpPr/>
          <p:nvPr/>
        </p:nvSpPr>
        <p:spPr>
          <a:xfrm>
            <a:off x="39370" y="4987925"/>
            <a:ext cx="7772400" cy="1143000"/>
          </a:xfrm>
          <a:prstGeom prst="rect">
            <a:avLst/>
          </a:prstGeom>
          <a:noFill/>
          <a:ln>
            <a:noFill/>
          </a:ln>
        </p:spPr>
        <p:txBody>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2pPr>
            <a:lvl3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3pPr>
            <a:lvl4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4pPr>
            <a:lvl5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9pPr>
          </a:lstStyle>
          <a:p>
            <a:pPr eaLnBrk="1" hangingPunct="1"/>
            <a:endParaRPr lang="zh-CN" altLang="en-US" dirty="0">
              <a:ea typeface="楷体_GB2312" pitchFamily="49" charset="-122"/>
            </a:endParaRPr>
          </a:p>
        </p:txBody>
      </p:sp>
      <p:grpSp>
        <p:nvGrpSpPr>
          <p:cNvPr id="186372" name="组合 186371"/>
          <p:cNvGrpSpPr/>
          <p:nvPr/>
        </p:nvGrpSpPr>
        <p:grpSpPr>
          <a:xfrm>
            <a:off x="827088" y="2133600"/>
            <a:ext cx="3455987" cy="4248150"/>
            <a:chOff x="6090" y="10539"/>
            <a:chExt cx="3150" cy="3741"/>
          </a:xfrm>
        </p:grpSpPr>
        <p:pic>
          <p:nvPicPr>
            <p:cNvPr id="186373" name="图片 186372" descr="5，"/>
            <p:cNvPicPr>
              <a:picLocks noChangeAspect="1"/>
            </p:cNvPicPr>
            <p:nvPr/>
          </p:nvPicPr>
          <p:blipFill>
            <a:blip r:embed="rId1"/>
            <a:stretch>
              <a:fillRect/>
            </a:stretch>
          </p:blipFill>
          <p:spPr>
            <a:xfrm>
              <a:off x="6090" y="10539"/>
              <a:ext cx="3150" cy="2964"/>
            </a:xfrm>
            <a:prstGeom prst="rect">
              <a:avLst/>
            </a:prstGeom>
            <a:noFill/>
            <a:ln w="9525">
              <a:noFill/>
            </a:ln>
          </p:spPr>
        </p:pic>
        <p:sp>
          <p:nvSpPr>
            <p:cNvPr id="186374" name="文本框 186373"/>
            <p:cNvSpPr txBox="1"/>
            <p:nvPr/>
          </p:nvSpPr>
          <p:spPr>
            <a:xfrm>
              <a:off x="6300" y="13452"/>
              <a:ext cx="2490" cy="828"/>
            </a:xfrm>
            <a:prstGeom prst="rect">
              <a:avLst/>
            </a:prstGeom>
            <a:solidFill>
              <a:srgbClr val="FFFFFF"/>
            </a:solidFill>
            <a:ln w="9525" cap="flat" cmpd="sng">
              <a:solidFill>
                <a:srgbClr val="FFFFFF"/>
              </a:solidFill>
              <a:prstDash val="solid"/>
              <a:miter/>
              <a:headEnd type="none" w="med" len="med"/>
              <a:tailEnd type="none" w="med" len="med"/>
            </a:ln>
          </p:spPr>
          <p:txBody>
            <a:bodyPr/>
            <a:p>
              <a:pPr algn="just"/>
              <a:endParaRPr dirty="0">
                <a:latin typeface="Tahoma" panose="020B0604030504040204" pitchFamily="34" charset="0"/>
              </a:endParaRPr>
            </a:p>
          </p:txBody>
        </p:sp>
      </p:grpSp>
      <p:sp>
        <p:nvSpPr>
          <p:cNvPr id="186375" name="文本框 186374"/>
          <p:cNvSpPr txBox="1"/>
          <p:nvPr/>
        </p:nvSpPr>
        <p:spPr>
          <a:xfrm>
            <a:off x="3924300" y="3357563"/>
            <a:ext cx="4824413" cy="1920875"/>
          </a:xfrm>
          <a:prstGeom prst="rect">
            <a:avLst/>
          </a:prstGeom>
          <a:noFill/>
          <a:ln w="9525">
            <a:noFill/>
          </a:ln>
        </p:spPr>
        <p:txBody>
          <a:bodyPr>
            <a:spAutoFit/>
          </a:bodyPr>
          <a:p>
            <a:pPr>
              <a:buClr>
                <a:srgbClr val="0066FF"/>
              </a:buClr>
              <a:buFont typeface="Wingdings" panose="05000000000000000000" pitchFamily="2" charset="2"/>
              <a:buChar char="u"/>
            </a:pPr>
            <a:r>
              <a:rPr lang="zh-CN" altLang="en-US" sz="2000" dirty="0">
                <a:latin typeface="Tahoma" panose="020B0604030504040204" pitchFamily="34" charset="0"/>
              </a:rPr>
              <a:t>电磁换向阀处中位时，液压泵和蓄能器同时供油的增速回路压泵向蓄能器充油。蓄能器油压达到卸荷阀</a:t>
            </a:r>
            <a:r>
              <a:rPr lang="en-US" altLang="zh-CN" sz="2000" dirty="0">
                <a:latin typeface="Tahoma" panose="020B0604030504040204" pitchFamily="34" charset="0"/>
              </a:rPr>
              <a:t>3</a:t>
            </a:r>
            <a:r>
              <a:rPr lang="zh-CN" altLang="en-US" sz="2000" dirty="0">
                <a:latin typeface="Tahoma" panose="020B0604030504040204" pitchFamily="34" charset="0"/>
              </a:rPr>
              <a:t>的调整压力时，卸荷阀打开使泵卸荷</a:t>
            </a:r>
            <a:endParaRPr lang="zh-CN" altLang="en-US" sz="2000" dirty="0">
              <a:latin typeface="Tahoma" panose="020B0604030504040204" pitchFamily="34" charset="0"/>
            </a:endParaRPr>
          </a:p>
          <a:p>
            <a:pPr>
              <a:buClr>
                <a:srgbClr val="0066FF"/>
              </a:buClr>
              <a:buFont typeface="Wingdings" panose="05000000000000000000" pitchFamily="2" charset="2"/>
              <a:buChar char="u"/>
            </a:pPr>
            <a:r>
              <a:rPr lang="zh-CN" altLang="en-US" sz="2000" dirty="0">
                <a:latin typeface="Tahoma" panose="020B0604030504040204" pitchFamily="34" charset="0"/>
              </a:rPr>
              <a:t>当换向阀处左位或右位时，液压泵和蓄能器同时向液压缸供油，实现增速运动。</a:t>
            </a:r>
            <a:endParaRPr lang="zh-CN" altLang="en-US" sz="2000" dirty="0">
              <a:latin typeface="Tahoma" panose="020B060403050404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369</Words>
  <Application>WPS 演示</Application>
  <PresentationFormat>全屏显示(16:9)</PresentationFormat>
  <Paragraphs>29</Paragraphs>
  <Slides>4</Slides>
  <Notes>36</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vt:i4>
      </vt:variant>
    </vt:vector>
  </HeadingPairs>
  <TitlesOfParts>
    <vt:vector size="14" baseType="lpstr">
      <vt:lpstr>Arial</vt:lpstr>
      <vt:lpstr>宋体</vt:lpstr>
      <vt:lpstr>Wingdings</vt:lpstr>
      <vt:lpstr>微软雅黑</vt:lpstr>
      <vt:lpstr>Tahoma</vt:lpstr>
      <vt:lpstr>楷体_GB2312</vt:lpstr>
      <vt:lpstr>Arial Unicode MS</vt:lpstr>
      <vt:lpstr>Calibri</vt:lpstr>
      <vt:lpstr>新宋体</vt:lpstr>
      <vt:lpstr>第一PPT，www.1ppt.com​</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Faith2</cp:lastModifiedBy>
  <cp:revision>181</cp:revision>
  <dcterms:created xsi:type="dcterms:W3CDTF">2014-08-23T07:50:00Z</dcterms:created>
  <dcterms:modified xsi:type="dcterms:W3CDTF">2017-12-29T03:03:20Z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