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20" r:id="rId5"/>
    <p:sldId id="344" r:id="rId6"/>
    <p:sldId id="345" r:id="rId7"/>
    <p:sldId id="346" r:id="rId8"/>
    <p:sldId id="347" r:id="rId9"/>
    <p:sldId id="348" r:id="rId10"/>
    <p:sldId id="349" r:id="rId11"/>
    <p:sldId id="352" r:id="rId12"/>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208"/>
        <p:guide pos="1489"/>
        <p:guide pos="822"/>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07765" y="3636645"/>
            <a:ext cx="5085715" cy="645160"/>
          </a:xfrm>
          <a:prstGeom prst="rect">
            <a:avLst/>
          </a:prstGeom>
          <a:noFill/>
        </p:spPr>
        <p:txBody>
          <a:bodyPr wrap="square" rtlCol="0" anchor="t">
            <a:spAutoFit/>
          </a:bodyPr>
          <a:p>
            <a:pPr algn="ctr" fontAlgn="auto"/>
            <a:r>
              <a:rPr lang="zh-CN" altLang="zh-CN" sz="3600" b="1">
                <a:latin typeface="+mn-ea"/>
                <a:sym typeface="+mn-ea"/>
              </a:rPr>
              <a:t>气动</a:t>
            </a:r>
            <a:r>
              <a:rPr lang="en-US" altLang="zh-CN" sz="3600" b="1">
                <a:latin typeface="+mn-ea"/>
                <a:sym typeface="+mn-ea"/>
              </a:rPr>
              <a:t>——</a:t>
            </a:r>
            <a:r>
              <a:rPr lang="zh-CN" altLang="zh-CN" sz="3600" b="1">
                <a:latin typeface="+mn-ea"/>
                <a:sym typeface="+mn-ea"/>
              </a:rPr>
              <a:t>压力控制阀</a:t>
            </a:r>
            <a:endParaRPr lang="zh-CN" altLang="zh-CN" sz="3600" b="1">
              <a:latin typeface="+mn-ea"/>
              <a:sym typeface="+mn-ea"/>
            </a:endParaRPr>
          </a:p>
        </p:txBody>
      </p:sp>
      <p:pic>
        <p:nvPicPr>
          <p:cNvPr id="5" name="图片 4"/>
          <p:cNvPicPr>
            <a:picLocks noChangeAspect="1"/>
          </p:cNvPicPr>
          <p:nvPr/>
        </p:nvPicPr>
        <p:blipFill>
          <a:blip r:embed="rId1"/>
          <a:srcRect r="15621" b="3617"/>
          <a:stretch>
            <a:fillRect/>
          </a:stretch>
        </p:blipFill>
        <p:spPr>
          <a:xfrm>
            <a:off x="-3175" y="2554605"/>
            <a:ext cx="3343275" cy="29883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317625" y="1154430"/>
            <a:ext cx="7488555" cy="1198880"/>
          </a:xfrm>
          <a:prstGeom prst="rect">
            <a:avLst/>
          </a:prstGeom>
          <a:noFill/>
        </p:spPr>
        <p:txBody>
          <a:bodyPr wrap="square" rtlCol="0">
            <a:spAutoFit/>
          </a:bodyPr>
          <a:p>
            <a:pPr indent="0" fontAlgn="auto">
              <a:lnSpc>
                <a:spcPct val="120000"/>
              </a:lnSpc>
            </a:pPr>
            <a:r>
              <a:rPr sz="2000" dirty="0">
                <a:latin typeface="微软雅黑" panose="020B0503020204020204" pitchFamily="34" charset="-122"/>
                <a:ea typeface="微软雅黑" panose="020B0503020204020204" pitchFamily="34" charset="-122"/>
                <a:sym typeface="+mn-ea"/>
              </a:rPr>
              <a:t>压力控制阀按功能可分为减压阀、溢流阀和顺序阀等。压力控制阀的工作原理是利用阀芯上压缩空气的作用力和弹簧力相平衡的原理来工作的。</a:t>
            </a:r>
            <a:endParaRPr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dirty="0">
                <a:latin typeface="微软雅黑" panose="020B0503020204020204" pitchFamily="34" charset="-122"/>
                <a:ea typeface="微软雅黑" panose="020B0503020204020204" pitchFamily="34" charset="-122"/>
                <a:sym typeface="+mn-ea"/>
              </a:rPr>
              <a:t>1</a:t>
            </a:r>
            <a:r>
              <a:rPr sz="2400" b="1" dirty="0">
                <a:latin typeface="微软雅黑" panose="020B0503020204020204" pitchFamily="34" charset="-122"/>
                <a:ea typeface="微软雅黑" panose="020B0503020204020204" pitchFamily="34" charset="-122"/>
                <a:sym typeface="+mn-ea"/>
              </a:rPr>
              <a:t>.减压阀</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007110" y="1583690"/>
            <a:ext cx="7488555" cy="1938020"/>
          </a:xfrm>
          <a:prstGeom prst="rect">
            <a:avLst/>
          </a:prstGeom>
          <a:noFill/>
        </p:spPr>
        <p:txBody>
          <a:bodyPr wrap="square" rtlCol="0">
            <a:spAutoFit/>
          </a:bodyPr>
          <a:p>
            <a:pPr indent="0" fontAlgn="auto">
              <a:lnSpc>
                <a:spcPct val="120000"/>
              </a:lnSpc>
            </a:pPr>
            <a:r>
              <a:rPr lang="en-US" sz="2000" dirty="0">
                <a:latin typeface="微软雅黑" panose="020B0503020204020204" pitchFamily="34" charset="-122"/>
                <a:ea typeface="微软雅黑" panose="020B0503020204020204" pitchFamily="34" charset="-122"/>
                <a:sym typeface="+mn-ea"/>
              </a:rPr>
              <a:t>　  </a:t>
            </a:r>
            <a:r>
              <a:rPr sz="2000" dirty="0">
                <a:latin typeface="微软雅黑" panose="020B0503020204020204" pitchFamily="34" charset="-122"/>
                <a:ea typeface="微软雅黑" panose="020B0503020204020204" pitchFamily="34" charset="-122"/>
                <a:sym typeface="+mn-ea"/>
              </a:rPr>
              <a:t>气动系统中，一般气源压力都高于每台设备所需的压力，而且许多情况下是多台设备共用一个气源。利用减压阀可以将气源压力降低到各个设备所需的工作压力，并保持出口压力稳定。气动减压阀也称为调压阀，与液压减压阀一样，都是以阀的出口压力作为控制信号。调压阀按调压方式不同可分为直动式和先导式。</a:t>
            </a:r>
            <a:r>
              <a:rPr lang="zh-CN" altLang="en-US" sz="2000" dirty="0">
                <a:latin typeface="宋体" panose="02010600030101010101" pitchFamily="2" charset="-122"/>
                <a:sym typeface="+mn-ea"/>
              </a:rPr>
              <a:t> </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3328035" y="4152900"/>
            <a:ext cx="2000250" cy="18383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215900" y="964565"/>
            <a:ext cx="5846445" cy="5507990"/>
          </a:xfrm>
          <a:prstGeom prst="rect">
            <a:avLst/>
          </a:prstGeom>
          <a:noFill/>
        </p:spPr>
        <p:txBody>
          <a:bodyPr wrap="square" rtlCol="0">
            <a:spAutoFit/>
          </a:bodyPr>
          <a:p>
            <a:pPr algn="l">
              <a:lnSpc>
                <a:spcPct val="110000"/>
              </a:lnSpc>
            </a:pPr>
            <a:r>
              <a:rPr sz="2000" dirty="0">
                <a:latin typeface="微软雅黑" panose="020B0503020204020204" pitchFamily="34" charset="-122"/>
                <a:ea typeface="微软雅黑" panose="020B0503020204020204" pitchFamily="34" charset="-122"/>
                <a:sym typeface="+mn-ea"/>
              </a:rPr>
              <a:t>图所示为QTY型直动式减压阀及图形符号。阀处于工作状态时，顺时针旋转手柄１，向下压缩弹簧２和３以及膜片５，迫使阀芯８下移，从而使阀口10被打开，压缩空气从左端输入，经阀口10减压后从右端输出。输出气体一部分经阻尼管７进入膜片气室６，对膜片５产生向上的推力，当作用在膜片５上的推力略大于等于弹簧力时，阀芯８便保持在某一平衡位置并保持一定的开度，减压阀也得到了一个稳定的输出压力值。减压阀工作过程中，当输入压力增大时，输出压力也随之增大，膜片５所受到向上的推力也相应增大，使膜片５上移，阀芯８在出口气压和复位弹簧９的作用下也随之上移，阀口10开度减小，减压作用增强，输出压力下降，输出压力又基本上重新维持到原值。反之，若输入压力减小，则阀的调节过程相反，平衡后仍能保持输出压力基本不变。</a:t>
            </a:r>
            <a:endParaRPr sz="2000" dirty="0">
              <a:solidFill>
                <a:schemeClr val="tx1"/>
              </a:solidFill>
              <a:latin typeface="微软雅黑" panose="020B0503020204020204" pitchFamily="34" charset="-122"/>
              <a:ea typeface="微软雅黑" panose="020B0503020204020204" pitchFamily="34" charset="-122"/>
            </a:endParaRPr>
          </a:p>
        </p:txBody>
      </p:sp>
      <p:pic>
        <p:nvPicPr>
          <p:cNvPr id="568326" name="Picture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882640" y="1527175"/>
            <a:ext cx="4417060" cy="43827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宋体" panose="02010600030101010101" pitchFamily="2" charset="-122"/>
              </a:rPr>
              <a:t>、溢流阀</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4" name="正文"/>
          <p:cNvSpPr txBox="1"/>
          <p:nvPr/>
        </p:nvSpPr>
        <p:spPr>
          <a:xfrm>
            <a:off x="1222375" y="1950085"/>
            <a:ext cx="7488555" cy="1568450"/>
          </a:xfrm>
          <a:prstGeom prst="rect">
            <a:avLst/>
          </a:prstGeom>
          <a:noFill/>
        </p:spPr>
        <p:txBody>
          <a:bodyPr wrap="square" rtlCol="0">
            <a:spAutoFit/>
          </a:bodyPr>
          <a:p>
            <a:pPr indent="0" fontAlgn="auto">
              <a:lnSpc>
                <a:spcPct val="120000"/>
              </a:lnSpc>
            </a:pPr>
            <a:r>
              <a:rPr sz="2000" dirty="0">
                <a:latin typeface="微软雅黑" panose="020B0503020204020204" pitchFamily="34" charset="-122"/>
                <a:ea typeface="微软雅黑" panose="020B0503020204020204" pitchFamily="34" charset="-122"/>
                <a:sym typeface="+mn-ea"/>
              </a:rPr>
              <a:t>当气动系统中的压力超过设定值时，溢流阀自动打开并排气，以降低系统压力，保证系统安全。因此，溢流阀也称安全阀。溢流阀按控制形式分为直动式和先导式两种。</a:t>
            </a:r>
            <a:endParaRPr sz="2000" dirty="0">
              <a:latin typeface="微软雅黑" panose="020B0503020204020204" pitchFamily="34" charset="-122"/>
              <a:ea typeface="微软雅黑" panose="020B0503020204020204" pitchFamily="34" charset="-122"/>
              <a:sym typeface="+mn-ea"/>
            </a:endParaRPr>
          </a:p>
          <a:p>
            <a:pPr indent="0" fontAlgn="auto">
              <a:lnSpc>
                <a:spcPct val="120000"/>
              </a:lnSpc>
            </a:pP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3601085" y="3298190"/>
            <a:ext cx="2572385" cy="25609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165860" y="876935"/>
            <a:ext cx="7637145" cy="2306955"/>
          </a:xfrm>
          <a:prstGeom prst="rect">
            <a:avLst/>
          </a:prstGeom>
          <a:noFill/>
        </p:spPr>
        <p:txBody>
          <a:bodyPr wrap="square" rtlCol="0">
            <a:spAutoFit/>
          </a:bodyPr>
          <a:p>
            <a:pPr indent="0" fontAlgn="auto">
              <a:lnSpc>
                <a:spcPct val="120000"/>
              </a:lnSpc>
            </a:pPr>
            <a:r>
              <a:rPr sz="2000" dirty="0">
                <a:latin typeface="微软雅黑" panose="020B0503020204020204" pitchFamily="34" charset="-122"/>
                <a:ea typeface="微软雅黑" panose="020B0503020204020204" pitchFamily="34" charset="-122"/>
                <a:sym typeface="+mn-ea"/>
              </a:rPr>
              <a:t>如图所示为直动式溢流阀的工作原理图。当气动系统工作时，由 P口进入压缩空气，当进气压力低于弹簧的调定压力p＜pt时，阀口被阀芯关闭，图a所示，溢流阀不工作；而当系统压力逐渐升高并作用在阀芯上的气体压力略大于等于弹簧的调定压力 p≥pt 时，阀芯被向上顶开，溢流阀阀芯开启实现溢流，图b 所示，并保持溢流阀的进气压力稳定在调定压力值上。</a:t>
            </a:r>
            <a:endParaRPr sz="2000" dirty="0">
              <a:solidFill>
                <a:schemeClr val="tx1"/>
              </a:solidFill>
              <a:latin typeface="微软雅黑" panose="020B0503020204020204" pitchFamily="34" charset="-122"/>
              <a:ea typeface="微软雅黑" panose="020B0503020204020204" pitchFamily="34" charset="-122"/>
            </a:endParaRPr>
          </a:p>
        </p:txBody>
      </p:sp>
      <p:pic>
        <p:nvPicPr>
          <p:cNvPr id="570374" name="Picture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2277110" y="3107690"/>
            <a:ext cx="5719445" cy="2712085"/>
          </a:xfrm>
          <a:prstGeom prst="rect">
            <a:avLst/>
          </a:prstGeom>
          <a:noFill/>
          <a:ln w="9525">
            <a:noFill/>
          </a:ln>
        </p:spPr>
      </p:pic>
      <p:sp>
        <p:nvSpPr>
          <p:cNvPr id="6" name="文本框 5"/>
          <p:cNvSpPr txBox="1"/>
          <p:nvPr/>
        </p:nvSpPr>
        <p:spPr>
          <a:xfrm>
            <a:off x="1737995" y="5909945"/>
            <a:ext cx="6798310" cy="398780"/>
          </a:xfrm>
          <a:prstGeom prst="rect">
            <a:avLst/>
          </a:prstGeom>
          <a:noFill/>
        </p:spPr>
        <p:txBody>
          <a:bodyPr wrap="none" rtlCol="0" anchor="t">
            <a:spAutoFit/>
          </a:bodyPr>
          <a:p>
            <a:pPr algn="ctr" eaLnBrk="0" hangingPunct="0"/>
            <a:r>
              <a:rPr sz="2000" dirty="0">
                <a:latin typeface="微软雅黑" panose="020B0503020204020204" pitchFamily="34" charset="-122"/>
                <a:ea typeface="微软雅黑" panose="020B0503020204020204" pitchFamily="34" charset="-122"/>
                <a:sym typeface="+mn-ea"/>
              </a:rPr>
              <a:t>a）溢流阀原理图p＜pt  b）溢流阀原理图p≥pt  c）图形符号</a:t>
            </a:r>
            <a:endParaRPr sz="20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3</a:t>
            </a:r>
            <a:r>
              <a:rPr lang="zh-CN" altLang="en-US" sz="2400" b="1" dirty="0">
                <a:solidFill>
                  <a:schemeClr val="tx1"/>
                </a:solidFill>
                <a:latin typeface="微软雅黑" panose="020B0503020204020204" pitchFamily="34" charset="-122"/>
                <a:ea typeface="宋体" panose="02010600030101010101" pitchFamily="2" charset="-122"/>
              </a:rPr>
              <a:t>、顺序阀</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4" name="正文"/>
          <p:cNvSpPr txBox="1"/>
          <p:nvPr/>
        </p:nvSpPr>
        <p:spPr>
          <a:xfrm>
            <a:off x="1216025" y="1924685"/>
            <a:ext cx="7488555" cy="1198880"/>
          </a:xfrm>
          <a:prstGeom prst="rect">
            <a:avLst/>
          </a:prstGeom>
          <a:noFill/>
        </p:spPr>
        <p:txBody>
          <a:bodyPr wrap="square" rtlCol="0">
            <a:spAutoFit/>
          </a:bodyPr>
          <a:p>
            <a:pPr indent="0" fontAlgn="auto">
              <a:lnSpc>
                <a:spcPct val="120000"/>
              </a:lnSpc>
            </a:pPr>
            <a:r>
              <a:rPr sz="2000" dirty="0">
                <a:latin typeface="微软雅黑" panose="020B0503020204020204" pitchFamily="34" charset="-122"/>
                <a:ea typeface="微软雅黑" panose="020B0503020204020204" pitchFamily="34" charset="-122"/>
                <a:sym typeface="+mn-ea"/>
              </a:rPr>
              <a:t>顺序阀是依靠气路中压力的大小来使阀芯启闭从而控制系统中各个执行元件先后顺序动作的压力控制阀，其工作原理与液压顺序阀基本相同。顺序阀常与单向阀组合成单向顺序阀。</a:t>
            </a:r>
            <a:endParaRPr sz="2000" dirty="0">
              <a:solidFill>
                <a:schemeClr val="tx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rcRect r="2219"/>
          <a:stretch>
            <a:fillRect/>
          </a:stretch>
        </p:blipFill>
        <p:spPr>
          <a:xfrm>
            <a:off x="3512185" y="3551555"/>
            <a:ext cx="1903095" cy="275717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158875" y="788035"/>
            <a:ext cx="7488555" cy="1938020"/>
          </a:xfrm>
          <a:prstGeom prst="rect">
            <a:avLst/>
          </a:prstGeom>
          <a:noFill/>
        </p:spPr>
        <p:txBody>
          <a:bodyPr wrap="square" rtlCol="0">
            <a:spAutoFit/>
          </a:bodyPr>
          <a:p>
            <a:pPr>
              <a:lnSpc>
                <a:spcPct val="120000"/>
              </a:lnSpc>
            </a:pPr>
            <a:r>
              <a:rPr sz="2000" dirty="0">
                <a:latin typeface="微软雅黑" panose="020B0503020204020204" pitchFamily="34" charset="-122"/>
                <a:ea typeface="微软雅黑" panose="020B0503020204020204" pitchFamily="34" charset="-122"/>
                <a:sym typeface="+mn-ea"/>
              </a:rPr>
              <a:t>如图所示。若压缩空气自P口进入，当作用在阀芯3上的气体压力产生的作用力大于等于弹簧力时，阀芯3被向上顶开，气流经A口输出。若气流反向流动，压缩空气自A 口流入时，气体作用力将单向阀６顶开，气流经P口流出。调节旋钮1即可调节单向顺序阀的开启压力。</a:t>
            </a:r>
            <a:endParaRPr sz="2000" dirty="0">
              <a:solidFill>
                <a:schemeClr val="tx1"/>
              </a:solidFill>
              <a:latin typeface="微软雅黑" panose="020B0503020204020204" pitchFamily="34" charset="-122"/>
              <a:ea typeface="微软雅黑" panose="020B0503020204020204" pitchFamily="34" charset="-122"/>
            </a:endParaRPr>
          </a:p>
        </p:txBody>
      </p:sp>
      <p:pic>
        <p:nvPicPr>
          <p:cNvPr id="572422" name="Picture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1314450" y="2726055"/>
            <a:ext cx="7178040" cy="2828925"/>
          </a:xfrm>
          <a:prstGeom prst="rect">
            <a:avLst/>
          </a:prstGeom>
          <a:noFill/>
          <a:ln w="9525">
            <a:noFill/>
          </a:ln>
        </p:spPr>
      </p:pic>
      <p:sp>
        <p:nvSpPr>
          <p:cNvPr id="5" name="文本框 4"/>
          <p:cNvSpPr txBox="1"/>
          <p:nvPr/>
        </p:nvSpPr>
        <p:spPr>
          <a:xfrm>
            <a:off x="1475740" y="5708015"/>
            <a:ext cx="6191885" cy="398780"/>
          </a:xfrm>
          <a:prstGeom prst="rect">
            <a:avLst/>
          </a:prstGeom>
          <a:noFill/>
        </p:spPr>
        <p:txBody>
          <a:bodyPr wrap="none" rtlCol="0" anchor="t">
            <a:spAutoFit/>
          </a:bodyPr>
          <a:p>
            <a:pPr algn="ctr" eaLnBrk="0" hangingPunct="0"/>
            <a:r>
              <a:rPr sz="2000" dirty="0">
                <a:latin typeface="微软雅黑" panose="020B0503020204020204" pitchFamily="34" charset="-122"/>
                <a:ea typeface="微软雅黑" panose="020B0503020204020204" pitchFamily="34" charset="-122"/>
                <a:sym typeface="+mn-ea"/>
              </a:rPr>
              <a:t>a）顺序阀原理图p≥pt  b）单向阀原理图  c）图形符号</a:t>
            </a:r>
            <a:endParaRPr sz="2000" dirty="0">
              <a:latin typeface="微软雅黑" panose="020B0503020204020204" pitchFamily="34" charset="-122"/>
              <a:ea typeface="微软雅黑" panose="020B0503020204020204" pitchFamily="34" charset="-122"/>
            </a:endParaRPr>
          </a:p>
        </p:txBody>
      </p:sp>
      <p:pic>
        <p:nvPicPr>
          <p:cNvPr id="2" name="Picture 7"/>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787400" y="2445068"/>
            <a:ext cx="8604250" cy="33909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44140" y="2829560"/>
            <a:ext cx="3855720" cy="1198880"/>
          </a:xfrm>
          <a:prstGeom prst="rect">
            <a:avLst/>
          </a:prstGeom>
          <a:noFill/>
          <a:ln>
            <a:noFill/>
          </a:ln>
        </p:spPr>
        <p:txBody>
          <a:bodyPr wrap="none" rtlCol="0" anchor="t">
            <a:spAutoFit/>
          </a:bodyPr>
          <a:p>
            <a:pPr algn="ctr"/>
            <a:r>
              <a:rPr lang="zh-CN" altLang="zh-CN" sz="7200" b="1">
                <a:solidFill>
                  <a:schemeClr val="tx1"/>
                </a:solidFill>
                <a:effectLst>
                  <a:outerShdw blurRad="38100" dist="19050" dir="2700000" algn="tl" rotWithShape="0">
                    <a:schemeClr val="dk1">
                      <a:alpha val="40000"/>
                    </a:schemeClr>
                  </a:outerShdw>
                </a:effectLst>
              </a:rPr>
              <a:t>谢谢大家</a:t>
            </a:r>
            <a:endParaRPr lang="zh-CN" altLang="zh-CN" sz="7200" b="1">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1081</Words>
  <Application>WPS 演示</Application>
  <PresentationFormat>全屏显示(16:9)</PresentationFormat>
  <Paragraphs>29</Paragraphs>
  <Slides>9</Slides>
  <Notes>36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Arial</vt:lpstr>
      <vt:lpstr>宋体</vt:lpstr>
      <vt:lpstr>Wingdings</vt:lpstr>
      <vt:lpstr>微软雅黑</vt:lpstr>
      <vt:lpstr>Arial Unicode MS</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137</cp:revision>
  <dcterms:created xsi:type="dcterms:W3CDTF">2014-08-23T07:50:00Z</dcterms:created>
  <dcterms:modified xsi:type="dcterms:W3CDTF">2017-11-22T05:40:13Z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